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Lst>
  <p:notesMasterIdLst>
    <p:notesMasterId r:id="rId30"/>
  </p:notesMasterIdLst>
  <p:handoutMasterIdLst>
    <p:handoutMasterId r:id="rId31"/>
  </p:handoutMasterIdLst>
  <p:sldIdLst>
    <p:sldId id="543" r:id="rId2"/>
    <p:sldId id="513" r:id="rId3"/>
    <p:sldId id="514" r:id="rId4"/>
    <p:sldId id="541" r:id="rId5"/>
    <p:sldId id="515" r:id="rId6"/>
    <p:sldId id="525" r:id="rId7"/>
    <p:sldId id="527" r:id="rId8"/>
    <p:sldId id="529" r:id="rId9"/>
    <p:sldId id="516" r:id="rId10"/>
    <p:sldId id="530" r:id="rId11"/>
    <p:sldId id="517" r:id="rId12"/>
    <p:sldId id="518" r:id="rId13"/>
    <p:sldId id="547" r:id="rId14"/>
    <p:sldId id="548" r:id="rId15"/>
    <p:sldId id="519" r:id="rId16"/>
    <p:sldId id="520" r:id="rId17"/>
    <p:sldId id="521" r:id="rId18"/>
    <p:sldId id="526" r:id="rId19"/>
    <p:sldId id="528" r:id="rId20"/>
    <p:sldId id="531" r:id="rId21"/>
    <p:sldId id="545" r:id="rId22"/>
    <p:sldId id="511" r:id="rId23"/>
    <p:sldId id="532" r:id="rId24"/>
    <p:sldId id="535" r:id="rId25"/>
    <p:sldId id="538" r:id="rId26"/>
    <p:sldId id="539" r:id="rId27"/>
    <p:sldId id="540" r:id="rId28"/>
    <p:sldId id="546" r:id="rId29"/>
  </p:sldIdLst>
  <p:sldSz cx="9144000" cy="6858000" type="screen4x3"/>
  <p:notesSz cx="7315200" cy="9601200"/>
  <p:defaultTextStyle>
    <a:defPPr>
      <a:defRPr lang="en-US"/>
    </a:defPPr>
    <a:lvl1pPr algn="l" rtl="0" fontAlgn="base">
      <a:spcBef>
        <a:spcPct val="0"/>
      </a:spcBef>
      <a:spcAft>
        <a:spcPct val="0"/>
      </a:spcAft>
      <a:defRPr sz="4800" kern="1200">
        <a:solidFill>
          <a:schemeClr val="tx1"/>
        </a:solidFill>
        <a:latin typeface="Arial" pitchFamily="34" charset="0"/>
        <a:ea typeface="+mn-ea"/>
        <a:cs typeface="+mn-cs"/>
      </a:defRPr>
    </a:lvl1pPr>
    <a:lvl2pPr marL="457200" algn="l" rtl="0" fontAlgn="base">
      <a:spcBef>
        <a:spcPct val="0"/>
      </a:spcBef>
      <a:spcAft>
        <a:spcPct val="0"/>
      </a:spcAft>
      <a:defRPr sz="4800" kern="1200">
        <a:solidFill>
          <a:schemeClr val="tx1"/>
        </a:solidFill>
        <a:latin typeface="Arial" pitchFamily="34" charset="0"/>
        <a:ea typeface="+mn-ea"/>
        <a:cs typeface="+mn-cs"/>
      </a:defRPr>
    </a:lvl2pPr>
    <a:lvl3pPr marL="914400" algn="l" rtl="0" fontAlgn="base">
      <a:spcBef>
        <a:spcPct val="0"/>
      </a:spcBef>
      <a:spcAft>
        <a:spcPct val="0"/>
      </a:spcAft>
      <a:defRPr sz="4800" kern="1200">
        <a:solidFill>
          <a:schemeClr val="tx1"/>
        </a:solidFill>
        <a:latin typeface="Arial" pitchFamily="34" charset="0"/>
        <a:ea typeface="+mn-ea"/>
        <a:cs typeface="+mn-cs"/>
      </a:defRPr>
    </a:lvl3pPr>
    <a:lvl4pPr marL="1371600" algn="l" rtl="0" fontAlgn="base">
      <a:spcBef>
        <a:spcPct val="0"/>
      </a:spcBef>
      <a:spcAft>
        <a:spcPct val="0"/>
      </a:spcAft>
      <a:defRPr sz="4800" kern="1200">
        <a:solidFill>
          <a:schemeClr val="tx1"/>
        </a:solidFill>
        <a:latin typeface="Arial" pitchFamily="34" charset="0"/>
        <a:ea typeface="+mn-ea"/>
        <a:cs typeface="+mn-cs"/>
      </a:defRPr>
    </a:lvl4pPr>
    <a:lvl5pPr marL="1828800" algn="l" rtl="0" fontAlgn="base">
      <a:spcBef>
        <a:spcPct val="0"/>
      </a:spcBef>
      <a:spcAft>
        <a:spcPct val="0"/>
      </a:spcAft>
      <a:defRPr sz="4800" kern="1200">
        <a:solidFill>
          <a:schemeClr val="tx1"/>
        </a:solidFill>
        <a:latin typeface="Arial" pitchFamily="34" charset="0"/>
        <a:ea typeface="+mn-ea"/>
        <a:cs typeface="+mn-cs"/>
      </a:defRPr>
    </a:lvl5pPr>
    <a:lvl6pPr marL="2286000" algn="l" defTabSz="914400" rtl="0" eaLnBrk="1" latinLnBrk="0" hangingPunct="1">
      <a:defRPr sz="4800" kern="1200">
        <a:solidFill>
          <a:schemeClr val="tx1"/>
        </a:solidFill>
        <a:latin typeface="Arial" pitchFamily="34" charset="0"/>
        <a:ea typeface="+mn-ea"/>
        <a:cs typeface="+mn-cs"/>
      </a:defRPr>
    </a:lvl6pPr>
    <a:lvl7pPr marL="2743200" algn="l" defTabSz="914400" rtl="0" eaLnBrk="1" latinLnBrk="0" hangingPunct="1">
      <a:defRPr sz="4800" kern="1200">
        <a:solidFill>
          <a:schemeClr val="tx1"/>
        </a:solidFill>
        <a:latin typeface="Arial" pitchFamily="34" charset="0"/>
        <a:ea typeface="+mn-ea"/>
        <a:cs typeface="+mn-cs"/>
      </a:defRPr>
    </a:lvl7pPr>
    <a:lvl8pPr marL="3200400" algn="l" defTabSz="914400" rtl="0" eaLnBrk="1" latinLnBrk="0" hangingPunct="1">
      <a:defRPr sz="4800" kern="1200">
        <a:solidFill>
          <a:schemeClr val="tx1"/>
        </a:solidFill>
        <a:latin typeface="Arial" pitchFamily="34" charset="0"/>
        <a:ea typeface="+mn-ea"/>
        <a:cs typeface="+mn-cs"/>
      </a:defRPr>
    </a:lvl8pPr>
    <a:lvl9pPr marL="3657600" algn="l" defTabSz="914400" rtl="0" eaLnBrk="1" latinLnBrk="0" hangingPunct="1">
      <a:defRPr sz="48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F0EFE0"/>
    <a:srgbClr val="990000"/>
    <a:srgbClr val="808080"/>
    <a:srgbClr val="969696"/>
    <a:srgbClr val="FFCCCC"/>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77" autoAdjust="0"/>
  </p:normalViewPr>
  <p:slideViewPr>
    <p:cSldViewPr showGuides="1">
      <p:cViewPr>
        <p:scale>
          <a:sx n="90" d="100"/>
          <a:sy n="90" d="100"/>
        </p:scale>
        <p:origin x="-2124" y="-8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0"/>
    </p:cViewPr>
  </p:sorterViewPr>
  <p:notesViewPr>
    <p:cSldViewPr showGuides="1">
      <p:cViewPr varScale="1">
        <p:scale>
          <a:sx n="97" d="100"/>
          <a:sy n="97" d="100"/>
        </p:scale>
        <p:origin x="-3444"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0002" name="Rectangle 2"/>
          <p:cNvSpPr>
            <a:spLocks noGrp="1" noChangeArrowheads="1"/>
          </p:cNvSpPr>
          <p:nvPr>
            <p:ph type="hdr" sz="quarter"/>
          </p:nvPr>
        </p:nvSpPr>
        <p:spPr bwMode="auto">
          <a:xfrm>
            <a:off x="-11113"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100" b="1">
                <a:solidFill>
                  <a:schemeClr val="tx1"/>
                </a:solidFill>
                <a:latin typeface="+mj-lt"/>
              </a:defRPr>
            </a:lvl1pPr>
          </a:lstStyle>
          <a:p>
            <a:pPr>
              <a:defRPr/>
            </a:pPr>
            <a:r>
              <a:rPr lang="en-US" smtClean="0"/>
              <a:t>Tab 4-C - Grass Swales and Filter Strips</a:t>
            </a:r>
            <a:endParaRPr lang="en-US"/>
          </a:p>
        </p:txBody>
      </p:sp>
      <p:sp>
        <p:nvSpPr>
          <p:cNvPr id="64000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eaLnBrk="1" hangingPunct="1">
              <a:spcBef>
                <a:spcPct val="50000"/>
              </a:spcBef>
              <a:defRPr sz="1100" b="1">
                <a:solidFill>
                  <a:schemeClr val="tx1"/>
                </a:solidFill>
                <a:latin typeface="+mj-lt"/>
              </a:defRPr>
            </a:lvl1pPr>
          </a:lstStyle>
          <a:p>
            <a:pPr>
              <a:defRPr/>
            </a:pPr>
            <a:fld id="{75236BEE-6F99-4F5E-8148-477E14B8DAB8}" type="datetime1">
              <a:rPr lang="en-US"/>
              <a:pPr>
                <a:defRPr/>
              </a:pPr>
              <a:t>12/13/2013</a:t>
            </a:fld>
            <a:endParaRPr lang="en-US" dirty="0"/>
          </a:p>
        </p:txBody>
      </p:sp>
      <p:sp>
        <p:nvSpPr>
          <p:cNvPr id="64000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300" b="1">
                <a:solidFill>
                  <a:srgbClr val="FF0000"/>
                </a:solidFill>
                <a:latin typeface="Times New Roman" pitchFamily="18" charset="0"/>
              </a:defRPr>
            </a:lvl1pPr>
          </a:lstStyle>
          <a:p>
            <a:pPr>
              <a:defRPr/>
            </a:pPr>
            <a:endParaRPr lang="en-US"/>
          </a:p>
        </p:txBody>
      </p:sp>
      <p:sp>
        <p:nvSpPr>
          <p:cNvPr id="64000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100" b="1">
                <a:solidFill>
                  <a:schemeClr val="tx1"/>
                </a:solidFill>
                <a:latin typeface="+mj-lt"/>
              </a:defRPr>
            </a:lvl1pPr>
          </a:lstStyle>
          <a:p>
            <a:pPr>
              <a:defRPr/>
            </a:pPr>
            <a:r>
              <a:rPr lang="en-US"/>
              <a:t> </a:t>
            </a:r>
            <a:fld id="{2F1BB933-5450-42D3-94AB-C69E9FC4DB20}" type="slidenum">
              <a:rPr lang="en-US"/>
              <a:pPr>
                <a:defRPr/>
              </a:pPr>
              <a:t>‹#›</a:t>
            </a:fld>
            <a:endParaRPr lang="en-US"/>
          </a:p>
        </p:txBody>
      </p:sp>
    </p:spTree>
    <p:extLst>
      <p:ext uri="{BB962C8B-B14F-4D97-AF65-F5344CB8AC3E}">
        <p14:creationId xmlns:p14="http://schemas.microsoft.com/office/powerpoint/2010/main" val="217167133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109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defTabSz="962025" eaLnBrk="1" hangingPunct="1">
              <a:spcBef>
                <a:spcPct val="50000"/>
              </a:spcBef>
              <a:defRPr sz="1100">
                <a:solidFill>
                  <a:srgbClr val="7030A0"/>
                </a:solidFill>
                <a:latin typeface="+mj-lt"/>
              </a:defRPr>
            </a:lvl1pPr>
          </a:lstStyle>
          <a:p>
            <a:pPr>
              <a:defRPr/>
            </a:pPr>
            <a:r>
              <a:rPr lang="en-US" smtClean="0"/>
              <a:t>Tab 4-C - Grass Swales and Filter Strips</a:t>
            </a:r>
            <a:endParaRPr lang="en-US"/>
          </a:p>
        </p:txBody>
      </p:sp>
      <p:sp>
        <p:nvSpPr>
          <p:cNvPr id="60109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lvl1pPr algn="r" defTabSz="962025" rtl="0" eaLnBrk="1" fontAlgn="base" hangingPunct="1">
              <a:spcBef>
                <a:spcPct val="50000"/>
              </a:spcBef>
              <a:spcAft>
                <a:spcPct val="0"/>
              </a:spcAft>
              <a:defRPr lang="en-US" sz="1100" kern="1200">
                <a:solidFill>
                  <a:srgbClr val="7030A0"/>
                </a:solidFill>
                <a:latin typeface="+mj-lt"/>
                <a:ea typeface="+mn-ea"/>
                <a:cs typeface="+mn-cs"/>
              </a:defRPr>
            </a:lvl1pPr>
          </a:lstStyle>
          <a:p>
            <a:pPr>
              <a:defRPr/>
            </a:pPr>
            <a:fld id="{3DB2F87A-E6AE-4C6F-BD90-EDF321B8E638}" type="datetime1">
              <a:rPr lang="en-US"/>
              <a:pPr>
                <a:defRPr/>
              </a:pPr>
              <a:t>12/13/2013</a:t>
            </a:fld>
            <a:endParaRPr/>
          </a:p>
        </p:txBody>
      </p:sp>
      <p:sp>
        <p:nvSpPr>
          <p:cNvPr id="31748" name="Rectangle 4"/>
          <p:cNvSpPr>
            <a:spLocks noGrp="1" noRot="1" noChangeAspect="1" noChangeArrowheads="1" noTextEdit="1"/>
          </p:cNvSpPr>
          <p:nvPr>
            <p:ph type="sldImg" idx="2"/>
          </p:nvPr>
        </p:nvSpPr>
        <p:spPr bwMode="auto">
          <a:xfrm>
            <a:off x="1255713"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1093" name="Rectangle 5"/>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6267" tIns="48134" rIns="96267" bIns="48134"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01094"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defTabSz="962025" eaLnBrk="1" hangingPunct="1">
              <a:spcBef>
                <a:spcPct val="50000"/>
              </a:spcBef>
              <a:defRPr sz="1000" b="1">
                <a:latin typeface="Arial" charset="0"/>
              </a:defRPr>
            </a:lvl1pPr>
          </a:lstStyle>
          <a:p>
            <a:pPr>
              <a:defRPr/>
            </a:pPr>
            <a:endParaRPr lang="en-US"/>
          </a:p>
        </p:txBody>
      </p:sp>
      <p:sp>
        <p:nvSpPr>
          <p:cNvPr id="601095"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267" tIns="48134" rIns="96267" bIns="48134" numCol="1" anchor="b" anchorCtr="0" compatLnSpc="1">
            <a:prstTxWarp prst="textNoShape">
              <a:avLst/>
            </a:prstTxWarp>
          </a:bodyPr>
          <a:lstStyle>
            <a:lvl1pPr algn="r" defTabSz="962025" eaLnBrk="1" hangingPunct="1">
              <a:spcBef>
                <a:spcPct val="50000"/>
              </a:spcBef>
              <a:defRPr sz="1100" b="0">
                <a:solidFill>
                  <a:srgbClr val="7030A0"/>
                </a:solidFill>
                <a:latin typeface="+mj-lt"/>
              </a:defRPr>
            </a:lvl1pPr>
          </a:lstStyle>
          <a:p>
            <a:pPr>
              <a:defRPr/>
            </a:pPr>
            <a:fld id="{4B286953-E831-410D-82DE-05D533BB5060}" type="slidenum">
              <a:rPr lang="en-US"/>
              <a:pPr>
                <a:defRPr/>
              </a:pPr>
              <a:t>‹#›</a:t>
            </a:fld>
            <a:endParaRPr lang="en-US" dirty="0"/>
          </a:p>
        </p:txBody>
      </p:sp>
    </p:spTree>
    <p:extLst>
      <p:ext uri="{BB962C8B-B14F-4D97-AF65-F5344CB8AC3E}">
        <p14:creationId xmlns:p14="http://schemas.microsoft.com/office/powerpoint/2010/main" val="2635141662"/>
      </p:ext>
    </p:extLst>
  </p:cSld>
  <p:clrMap bg1="lt1" tx1="dk1" bg2="lt2" tx2="dk2" accent1="accent1" accent2="accent2" accent3="accent3" accent4="accent4" accent5="accent5" accent6="accent6" hlink="hlink" folHlink="folHlink"/>
  <p:hf ftr="0" dt="0"/>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82FC2D0A-A158-49AD-BC58-96CDAF0FCDD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The swale length is calculated from the swale density times the area served by swales. Typical swale density values for different land uses are as follows (Pitt and McLean 1986):</a:t>
            </a:r>
          </a:p>
          <a:p>
            <a:endParaRPr lang="en-US" altLang="en-US" sz="1000" smtClean="0"/>
          </a:p>
          <a:p>
            <a:r>
              <a:rPr lang="en-US" altLang="en-US" sz="1000" smtClean="0"/>
              <a:t>Land Use 		                 Swale Density (ft/acre) .</a:t>
            </a:r>
          </a:p>
          <a:p>
            <a:endParaRPr lang="en-US" altLang="en-US" sz="1000" smtClean="0"/>
          </a:p>
          <a:p>
            <a:r>
              <a:rPr lang="en-US" altLang="en-US" sz="1000" smtClean="0"/>
              <a:t>Low density residential		   160</a:t>
            </a:r>
          </a:p>
          <a:p>
            <a:r>
              <a:rPr lang="en-US" altLang="en-US" sz="1000" smtClean="0"/>
              <a:t>Medium density residential		   350</a:t>
            </a:r>
          </a:p>
          <a:p>
            <a:r>
              <a:rPr lang="en-US" altLang="en-US" sz="1000" smtClean="0"/>
              <a:t>High density residential 		   375</a:t>
            </a:r>
          </a:p>
          <a:p>
            <a:r>
              <a:rPr lang="en-US" altLang="en-US" sz="1000" smtClean="0"/>
              <a:t>Strip commercial		   	   630</a:t>
            </a:r>
          </a:p>
          <a:p>
            <a:r>
              <a:rPr lang="en-US" altLang="en-US" sz="1000" smtClean="0"/>
              <a:t>Shopping centers 			   280</a:t>
            </a:r>
          </a:p>
          <a:p>
            <a:r>
              <a:rPr lang="en-US" altLang="en-US" sz="1000" smtClean="0"/>
              <a:t>Industrial 			   125</a:t>
            </a:r>
          </a:p>
          <a:p>
            <a:endParaRPr lang="en-US" altLang="en-US" sz="1000" smtClean="0"/>
          </a:p>
          <a:p>
            <a:r>
              <a:rPr lang="en-US" altLang="en-US" sz="1000" smtClean="0"/>
              <a:t>Not all of these land uses, especially high density residential or strip commercial areas, may be suitable for grass swales. </a:t>
            </a:r>
          </a:p>
        </p:txBody>
      </p:sp>
      <p:sp>
        <p:nvSpPr>
          <p:cNvPr id="41988"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892C1856-EF7B-497B-BC57-EFC4243E288B}" type="slidenum">
              <a:rPr lang="en-US" altLang="en-US" sz="1000" smtClean="0">
                <a:solidFill>
                  <a:srgbClr val="002060"/>
                </a:solidFill>
              </a:rPr>
              <a:pPr eaLnBrk="1" hangingPunct="1"/>
              <a:t>10</a:t>
            </a:fld>
            <a:endParaRPr lang="en-US" altLang="en-US" sz="1000" smtClean="0">
              <a:solidFill>
                <a:srgbClr val="002060"/>
              </a:solidFill>
            </a:endParaRPr>
          </a:p>
        </p:txBody>
      </p:sp>
      <p:sp>
        <p:nvSpPr>
          <p:cNvPr id="41989"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The swale length is calculated from the swale density times the area served by swales. Typical swale density values for different land uses are as follows (Pitt and McLean 1986):</a:t>
            </a:r>
          </a:p>
          <a:p>
            <a:endParaRPr lang="en-US" altLang="en-US" sz="1000" smtClean="0"/>
          </a:p>
          <a:p>
            <a:r>
              <a:rPr lang="en-US" altLang="en-US" sz="1000" smtClean="0"/>
              <a:t>Land Use 		                 Swale Density (ft/acre) .</a:t>
            </a:r>
          </a:p>
          <a:p>
            <a:endParaRPr lang="en-US" altLang="en-US" sz="1000" smtClean="0"/>
          </a:p>
          <a:p>
            <a:r>
              <a:rPr lang="en-US" altLang="en-US" sz="1000" smtClean="0"/>
              <a:t>Low density residential		   160</a:t>
            </a:r>
          </a:p>
          <a:p>
            <a:r>
              <a:rPr lang="en-US" altLang="en-US" sz="1000" smtClean="0"/>
              <a:t>Medium density residential		   350</a:t>
            </a:r>
          </a:p>
          <a:p>
            <a:r>
              <a:rPr lang="en-US" altLang="en-US" sz="1000" smtClean="0"/>
              <a:t>High density residential 		   375</a:t>
            </a:r>
          </a:p>
          <a:p>
            <a:r>
              <a:rPr lang="en-US" altLang="en-US" sz="1000" smtClean="0"/>
              <a:t>Strip commercial		   	   630</a:t>
            </a:r>
          </a:p>
          <a:p>
            <a:r>
              <a:rPr lang="en-US" altLang="en-US" sz="1000" smtClean="0"/>
              <a:t>Shopping centers 			   280</a:t>
            </a:r>
          </a:p>
          <a:p>
            <a:r>
              <a:rPr lang="en-US" altLang="en-US" sz="1000" smtClean="0"/>
              <a:t>Industrial 			   125</a:t>
            </a:r>
          </a:p>
          <a:p>
            <a:endParaRPr lang="en-US" altLang="en-US" sz="1000" smtClean="0"/>
          </a:p>
          <a:p>
            <a:r>
              <a:rPr lang="en-US" altLang="en-US" sz="1000" smtClean="0"/>
              <a:t>Not all of these land uses, especially high density residential or strip commercial areas, may be suitable for grass swales. </a:t>
            </a:r>
          </a:p>
        </p:txBody>
      </p:sp>
      <p:sp>
        <p:nvSpPr>
          <p:cNvPr id="43012"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47237508-3C04-4549-871A-C06C726C9D70}" type="slidenum">
              <a:rPr lang="en-US" altLang="en-US" sz="1000" smtClean="0">
                <a:solidFill>
                  <a:srgbClr val="002060"/>
                </a:solidFill>
              </a:rPr>
              <a:pPr eaLnBrk="1" hangingPunct="1"/>
              <a:t>11</a:t>
            </a:fld>
            <a:endParaRPr lang="en-US" altLang="en-US" sz="1000" smtClean="0">
              <a:solidFill>
                <a:srgbClr val="002060"/>
              </a:solidFill>
            </a:endParaRPr>
          </a:p>
        </p:txBody>
      </p:sp>
      <p:sp>
        <p:nvSpPr>
          <p:cNvPr id="43013"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solidFill>
            <a:srgbClr val="FFFFFF"/>
          </a:solidFill>
          <a:ln/>
        </p:spPr>
      </p:sp>
      <p:sp>
        <p:nvSpPr>
          <p:cNvPr id="44035"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Area Served by Swales (ac).</a:t>
            </a:r>
            <a:r>
              <a:rPr lang="en-US" altLang="en-US" sz="1000" smtClean="0"/>
              <a:t> Enter the area of each land use that is drained by grass swales</a:t>
            </a:r>
          </a:p>
          <a:p>
            <a:r>
              <a:rPr lang="en-US" altLang="en-US" sz="1000" b="1" smtClean="0"/>
              <a:t>Swale density (ft/acre).</a:t>
            </a:r>
            <a:r>
              <a:rPr lang="en-US" altLang="en-US" sz="1000" smtClean="0"/>
              <a:t>  Either enter the swale density based upon site data for your model run or select a standard value based upon the appropriate land use by selecting the desired value from the array of values in the "Select Swale Density by Land Use" box.  If you select a standard value, verify that the values are reasonable for your application.</a:t>
            </a:r>
          </a:p>
          <a:p>
            <a:r>
              <a:rPr lang="en-US" altLang="en-US" sz="1000" smtClean="0"/>
              <a:t>Total Swale Length (ft).  The program will calculate the total swale length based upon the area served by swales and the swale density.  You may also directly enter the total swale length of your site.</a:t>
            </a:r>
          </a:p>
          <a:p>
            <a:r>
              <a:rPr lang="en-US" altLang="en-US" sz="1000" b="1" smtClean="0"/>
              <a:t>Average Swale Length to Outlet (ft).</a:t>
            </a:r>
            <a:r>
              <a:rPr lang="en-US" altLang="en-US" sz="1000" smtClean="0"/>
              <a:t>  The program will calculate the average swale length for the area served by swales in the land use, or you can enter your own value.  The calculated average swale length equals 1.5 times the square root of the area served by swales.  This value is used to help determine the particulate filtering capability of the swale drainage system.</a:t>
            </a:r>
          </a:p>
          <a:p>
            <a:r>
              <a:rPr lang="en-US" altLang="en-US" sz="1000" b="1" smtClean="0"/>
              <a:t>Typical swale bottom width (ft).</a:t>
            </a:r>
            <a:r>
              <a:rPr lang="en-US" altLang="en-US" sz="1000" smtClean="0"/>
              <a:t>  Enter the typical swale side slope for the drainage system.  This must be greater than zero.</a:t>
            </a:r>
          </a:p>
          <a:p>
            <a:r>
              <a:rPr lang="en-US" altLang="en-US" sz="1000" b="1" smtClean="0"/>
              <a:t>Typical swale side slope.</a:t>
            </a:r>
            <a:r>
              <a:rPr lang="en-US" altLang="en-US" sz="1000" smtClean="0"/>
              <a:t>  Enter the typical swale side slope for the drainage system, in terms of 1 ft vertical to M feet horizontal, where M is the side slope.</a:t>
            </a:r>
          </a:p>
          <a:p>
            <a:r>
              <a:rPr lang="en-US" altLang="en-US" sz="1000" b="1" smtClean="0"/>
              <a:t>Typical swale longitudinal slope (ft/ft).</a:t>
            </a:r>
            <a:r>
              <a:rPr lang="en-US" altLang="en-US" sz="1000" smtClean="0"/>
              <a:t>  Enter the typical slope along the flow path of the swale.</a:t>
            </a:r>
          </a:p>
          <a:p>
            <a:endParaRPr lang="en-US" altLang="en-US" sz="1000" smtClean="0"/>
          </a:p>
          <a:p>
            <a:endParaRPr lang="en-US" altLang="en-US" sz="1000" smtClean="0"/>
          </a:p>
        </p:txBody>
      </p:sp>
      <p:sp>
        <p:nvSpPr>
          <p:cNvPr id="4403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B9DF4096-E30B-493D-B842-AE6D01291748}" type="slidenum">
              <a:rPr lang="en-US" altLang="en-US" sz="1000" smtClean="0">
                <a:solidFill>
                  <a:srgbClr val="002060"/>
                </a:solidFill>
              </a:rPr>
              <a:pPr eaLnBrk="1" hangingPunct="1"/>
              <a:t>12</a:t>
            </a:fld>
            <a:endParaRPr lang="en-US" altLang="en-US" sz="1000" smtClean="0">
              <a:solidFill>
                <a:srgbClr val="002060"/>
              </a:solidFill>
            </a:endParaRPr>
          </a:p>
        </p:txBody>
      </p:sp>
      <p:sp>
        <p:nvSpPr>
          <p:cNvPr id="4403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solidFill>
            <a:srgbClr val="FFFFFF"/>
          </a:solidFill>
          <a:ln/>
        </p:spPr>
      </p:sp>
      <p:sp>
        <p:nvSpPr>
          <p:cNvPr id="45059" name="Rectangle 5"/>
          <p:cNvSpPr>
            <a:spLocks noGrp="1" noChangeArrowheads="1"/>
          </p:cNvSpPr>
          <p:nvPr>
            <p:ph type="body" idx="1"/>
          </p:nvPr>
        </p:nvSpPr>
        <p:spPr>
          <a:solidFill>
            <a:srgbClr val="FFFFFF"/>
          </a:solidFill>
          <a:ln>
            <a:solidFill>
              <a:srgbClr val="000000"/>
            </a:solidFill>
          </a:ln>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Swale Dynamic Infiltration Rate (in/hr).</a:t>
            </a:r>
            <a:r>
              <a:rPr lang="en-US" altLang="en-US" sz="1000" smtClean="0"/>
              <a:t> Enter the dynamic swale infiltration rate.  This value is typically about one-half of the infiltration rate as measured using a double-ring infiltrometer.  Either enter the infiltration rate based upon site data for your model run or select a standard value based upon the appropriate soil type from the 'Select infiltration rate by soil type' data box, and then selecting the desired value.  If you select a standard value, verify that the values are reasonable for your application.</a:t>
            </a:r>
          </a:p>
          <a:p>
            <a:endParaRPr lang="en-US" altLang="en-US" sz="1000" smtClean="0"/>
          </a:p>
          <a:p>
            <a:endParaRPr lang="en-US" altLang="en-US" sz="1000" smtClean="0"/>
          </a:p>
        </p:txBody>
      </p:sp>
      <p:sp>
        <p:nvSpPr>
          <p:cNvPr id="45060"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C5DDFAB8-52F9-47A4-883F-E339CCFC5BB0}" type="slidenum">
              <a:rPr lang="en-US" altLang="en-US" sz="1000" smtClean="0">
                <a:solidFill>
                  <a:srgbClr val="002060"/>
                </a:solidFill>
              </a:rPr>
              <a:pPr eaLnBrk="1" hangingPunct="1"/>
              <a:t>15</a:t>
            </a:fld>
            <a:endParaRPr lang="en-US" altLang="en-US" sz="1000" smtClean="0">
              <a:solidFill>
                <a:srgbClr val="002060"/>
              </a:solidFill>
            </a:endParaRPr>
          </a:p>
        </p:txBody>
      </p:sp>
      <p:sp>
        <p:nvSpPr>
          <p:cNvPr id="45061"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Rot="1" noChangeAspect="1" noChangeArrowheads="1" noTextEdit="1"/>
          </p:cNvSpPr>
          <p:nvPr>
            <p:ph type="sldImg"/>
          </p:nvPr>
        </p:nvSpPr>
        <p:spPr>
          <a:solidFill>
            <a:srgbClr val="FFFFFF"/>
          </a:solidFill>
          <a:ln/>
        </p:spPr>
      </p:sp>
      <p:sp>
        <p:nvSpPr>
          <p:cNvPr id="46083" name="Rectangle 1029"/>
          <p:cNvSpPr>
            <a:spLocks noGrp="1" noChangeArrowheads="1"/>
          </p:cNvSpPr>
          <p:nvPr>
            <p:ph type="body" idx="1"/>
          </p:nvPr>
        </p:nvSpPr>
        <p:spPr>
          <a:solidFill>
            <a:srgbClr val="FFFFFF"/>
          </a:solidFill>
          <a:ln>
            <a:solidFill>
              <a:srgbClr val="000000"/>
            </a:solidFill>
          </a:ln>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Swale Retardance Factor</a:t>
            </a:r>
            <a:r>
              <a:rPr lang="en-US" altLang="en-US" sz="1000" smtClean="0"/>
              <a:t>.  Select the swale retardance factor (either A, B, C, D or E) from the drop-down menu.  The retardance factor describes the type and height of the grass, which is used to determine the Manning's n value using the equations provided in HEC-15 (April, 1988).</a:t>
            </a:r>
          </a:p>
          <a:p>
            <a:endParaRPr lang="en-US" altLang="en-US" sz="1000" smtClean="0"/>
          </a:p>
          <a:p>
            <a:endParaRPr lang="en-US" altLang="en-US" sz="1000" smtClean="0"/>
          </a:p>
        </p:txBody>
      </p:sp>
      <p:sp>
        <p:nvSpPr>
          <p:cNvPr id="46084"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604BAF44-A04F-4F2D-A3A5-4D2402866D86}" type="slidenum">
              <a:rPr lang="en-US" altLang="en-US" sz="1000" smtClean="0">
                <a:solidFill>
                  <a:srgbClr val="002060"/>
                </a:solidFill>
              </a:rPr>
              <a:pPr eaLnBrk="1" hangingPunct="1"/>
              <a:t>16</a:t>
            </a:fld>
            <a:endParaRPr lang="en-US" altLang="en-US" sz="1000" smtClean="0">
              <a:solidFill>
                <a:srgbClr val="002060"/>
              </a:solidFill>
            </a:endParaRPr>
          </a:p>
        </p:txBody>
      </p:sp>
      <p:sp>
        <p:nvSpPr>
          <p:cNvPr id="46085"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solidFill>
            <a:srgbClr val="FFFFFF"/>
          </a:solidFill>
          <a:ln/>
        </p:spPr>
      </p:sp>
      <p:sp>
        <p:nvSpPr>
          <p:cNvPr id="47107" name="Rectangle 3"/>
          <p:cNvSpPr>
            <a:spLocks noGrp="1" noChangeArrowheads="1"/>
          </p:cNvSpPr>
          <p:nvPr>
            <p:ph type="body" idx="1"/>
          </p:nvPr>
        </p:nvSpPr>
        <p:spPr>
          <a:xfrm>
            <a:off x="533400" y="4560888"/>
            <a:ext cx="6629400" cy="4811712"/>
          </a:xfrm>
          <a:solidFill>
            <a:srgbClr val="FFFFFF"/>
          </a:solidFill>
          <a:ln>
            <a:solidFill>
              <a:srgbClr val="000000"/>
            </a:solidFill>
          </a:ln>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Typical Grass Height (in).</a:t>
            </a:r>
            <a:r>
              <a:rPr lang="en-US" altLang="en-US" sz="1000" smtClean="0"/>
              <a:t>  Enter the typical height of the grass found in the swale.  This value is used to help determine the particulate removal rate of the swale.</a:t>
            </a:r>
          </a:p>
          <a:p>
            <a:r>
              <a:rPr lang="en-US" altLang="en-US" sz="1000" b="1" smtClean="0"/>
              <a:t>Particle Size Distribution File.</a:t>
            </a:r>
            <a:r>
              <a:rPr lang="en-US" altLang="en-US" sz="1000" smtClean="0"/>
              <a:t> Click on the cell to the right of each active land use, and then press the 'Select Critical Particle Size File' button to enter the particle size distribution file you want to use to evaluate the swale performance.  If you want to apply the file name in the residential land use to all the land uses, press the button below the Particle Size Distribution File Data Grid.</a:t>
            </a:r>
          </a:p>
          <a:p>
            <a:endParaRPr lang="en-US" altLang="en-US" sz="1000" smtClean="0"/>
          </a:p>
          <a:p>
            <a:endParaRPr lang="en-US" altLang="en-US" sz="1000" smtClean="0"/>
          </a:p>
        </p:txBody>
      </p:sp>
      <p:sp>
        <p:nvSpPr>
          <p:cNvPr id="47108"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F198358C-6285-46A1-8919-9F2D6BFC8E68}" type="slidenum">
              <a:rPr lang="en-US" altLang="en-US" sz="1000" smtClean="0">
                <a:solidFill>
                  <a:srgbClr val="002060"/>
                </a:solidFill>
              </a:rPr>
              <a:pPr eaLnBrk="1" hangingPunct="1"/>
              <a:t>17</a:t>
            </a:fld>
            <a:endParaRPr lang="en-US" altLang="en-US" sz="1000" smtClean="0">
              <a:solidFill>
                <a:srgbClr val="002060"/>
              </a:solidFill>
            </a:endParaRPr>
          </a:p>
        </p:txBody>
      </p:sp>
      <p:sp>
        <p:nvSpPr>
          <p:cNvPr id="47109"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26"/>
          <p:cNvSpPr>
            <a:spLocks noGrp="1" noRot="1" noChangeAspect="1" noChangeArrowheads="1" noTextEdit="1"/>
          </p:cNvSpPr>
          <p:nvPr>
            <p:ph type="sldImg"/>
          </p:nvPr>
        </p:nvSpPr>
        <p:spPr>
          <a:solidFill>
            <a:srgbClr val="FFFFFF"/>
          </a:solidFill>
          <a:ln/>
        </p:spPr>
      </p:sp>
      <p:sp>
        <p:nvSpPr>
          <p:cNvPr id="48131" name="Rectangle 1027"/>
          <p:cNvSpPr>
            <a:spLocks noGrp="1" noChangeArrowheads="1"/>
          </p:cNvSpPr>
          <p:nvPr>
            <p:ph type="body" idx="1"/>
          </p:nvPr>
        </p:nvSpPr>
        <p:spPr>
          <a:solidFill>
            <a:srgbClr val="FFFFFF"/>
          </a:solidFill>
          <a:ln>
            <a:solidFill>
              <a:srgbClr val="000000"/>
            </a:solidFill>
          </a:ln>
        </p:spPr>
        <p:txBody>
          <a:bodyPr/>
          <a:lstStyle/>
          <a:p>
            <a:r>
              <a:rPr lang="en-US" altLang="en-US" sz="1000" smtClean="0"/>
              <a:t>The model adjusts the infiltration rate based upon the slope of the grass swale.  If the slope is greater than two percent, then the model uses the dynamic infiltration rate entered by the user.  If the slope is less than one-half percent, then the model assumes that the infiltration rate is twice the dynamic rate (the static infiltration rate) to account for the microstorage typically found in nearly flat grass drainage systems because of the difficulty grading these flatter channels.  If the slope is between one-half and two percent, the model calculates the infiltration rate based upon a linear slope calculation.</a:t>
            </a:r>
          </a:p>
        </p:txBody>
      </p:sp>
      <p:sp>
        <p:nvSpPr>
          <p:cNvPr id="48132"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FDF9832D-773B-43EF-9DCD-88A39D96110E}" type="slidenum">
              <a:rPr lang="en-US" altLang="en-US" sz="1000" smtClean="0">
                <a:solidFill>
                  <a:srgbClr val="002060"/>
                </a:solidFill>
              </a:rPr>
              <a:pPr eaLnBrk="1" hangingPunct="1"/>
              <a:t>18</a:t>
            </a:fld>
            <a:endParaRPr lang="en-US" altLang="en-US" sz="1000" smtClean="0">
              <a:solidFill>
                <a:srgbClr val="002060"/>
              </a:solidFill>
            </a:endParaRPr>
          </a:p>
        </p:txBody>
      </p:sp>
      <p:sp>
        <p:nvSpPr>
          <p:cNvPr id="48133"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GrassSwaleHydraulics.csv – This file documents the iterative calculation made to determine the flow depth and wetted perimeter, based upon the entered swale geometry, for each rainfall event in a model run.  Qin is flow rate based upon the runoff volume, runoff duration, and peak-to-average flow rate for the event, Qcalc is the flow calculated from the or depth of water in the swale (h).  Once the difference between the two flow values is less than 0.001 cfs, the iteration process is complete for that time step.</a:t>
            </a:r>
          </a:p>
          <a:p>
            <a:endParaRPr lang="en-US" altLang="en-US" sz="1000" smtClean="0"/>
          </a:p>
          <a:p>
            <a:r>
              <a:rPr lang="en-US" altLang="en-US" sz="1000" smtClean="0"/>
              <a:t>Particulate Reduction Output File – This file provides detailed output of how grass swales perform for each time step, for each particle size distribution fraction.  </a:t>
            </a:r>
          </a:p>
          <a:p>
            <a:endParaRPr lang="en-US" altLang="en-US" sz="1000" smtClean="0"/>
          </a:p>
          <a:p>
            <a:r>
              <a:rPr lang="en-US" altLang="en-US" sz="1000" smtClean="0"/>
              <a:t>Incremental Performance Output File – This file lists the flow rate, volume and particulate removal performance of a swale for each time step.</a:t>
            </a:r>
          </a:p>
          <a:p>
            <a:endParaRPr lang="en-US" altLang="en-US" sz="1000" smtClean="0"/>
          </a:p>
          <a:p>
            <a:r>
              <a:rPr lang="en-US" altLang="en-US" sz="1000" smtClean="0"/>
              <a:t>Hydraulics and Concentration by Event – This file describes the performance of the swale from a water balance perspective for each event in the model run.  It also includes concentration and loading information for each event.</a:t>
            </a:r>
          </a:p>
          <a:p>
            <a:endParaRPr lang="en-US" altLang="en-US" sz="1000" smtClean="0"/>
          </a:p>
          <a:p>
            <a:r>
              <a:rPr lang="en-US" altLang="en-US" sz="1000" smtClean="0"/>
              <a:t>Irreducible Concentration Detailed Output – This file lists the irreducible concentration determinations for each time step, for each group of particle sizes (eight in total) for the model run.</a:t>
            </a:r>
          </a:p>
          <a:p>
            <a:endParaRPr lang="en-US" altLang="en-US" sz="1000" smtClean="0"/>
          </a:p>
        </p:txBody>
      </p:sp>
      <p:sp>
        <p:nvSpPr>
          <p:cNvPr id="4915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86A38E1B-F29D-4550-90EB-2F6FC2E45949}" type="slidenum">
              <a:rPr lang="en-US" altLang="en-US" sz="1000" smtClean="0">
                <a:solidFill>
                  <a:srgbClr val="002060"/>
                </a:solidFill>
              </a:rPr>
              <a:pPr eaLnBrk="1" hangingPunct="1"/>
              <a:t>19</a:t>
            </a:fld>
            <a:endParaRPr lang="en-US" altLang="en-US" sz="1000" smtClean="0">
              <a:solidFill>
                <a:srgbClr val="002060"/>
              </a:solidFill>
            </a:endParaRPr>
          </a:p>
        </p:txBody>
      </p:sp>
      <p:sp>
        <p:nvSpPr>
          <p:cNvPr id="4915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0180"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5F095BA1-1982-49C5-814C-A3E17F684E9B}" type="slidenum">
              <a:rPr lang="en-US" altLang="en-US" sz="1000" smtClean="0">
                <a:solidFill>
                  <a:srgbClr val="002060"/>
                </a:solidFill>
              </a:rPr>
              <a:pPr eaLnBrk="1" hangingPunct="1"/>
              <a:t>20</a:t>
            </a:fld>
            <a:endParaRPr lang="en-US" altLang="en-US" sz="1000" smtClean="0">
              <a:solidFill>
                <a:srgbClr val="002060"/>
              </a:solidFill>
            </a:endParaRPr>
          </a:p>
        </p:txBody>
      </p:sp>
      <p:sp>
        <p:nvSpPr>
          <p:cNvPr id="50181"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Rot="1" noChangeAspect="1" noChangeArrowheads="1" noTextEdit="1"/>
          </p:cNvSpPr>
          <p:nvPr>
            <p:ph type="sldImg"/>
          </p:nvPr>
        </p:nvSpPr>
        <p:spPr>
          <a:ln/>
        </p:spPr>
      </p:sp>
      <p:sp>
        <p:nvSpPr>
          <p:cNvPr id="5120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1204"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37C76687-F8CC-4402-BFA6-71DF8F3749CA}" type="slidenum">
              <a:rPr lang="en-US" altLang="en-US" sz="1000" smtClean="0">
                <a:solidFill>
                  <a:srgbClr val="002060"/>
                </a:solidFill>
              </a:rPr>
              <a:pPr eaLnBrk="1" hangingPunct="1"/>
              <a:t>21</a:t>
            </a:fld>
            <a:endParaRPr lang="en-US" altLang="en-US" sz="1000" smtClean="0">
              <a:solidFill>
                <a:srgbClr val="002060"/>
              </a:solidFill>
            </a:endParaRPr>
          </a:p>
        </p:txBody>
      </p:sp>
      <p:sp>
        <p:nvSpPr>
          <p:cNvPr id="51205"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379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93CE3BFF-207B-4FE1-B04D-59B47B9D4D2C}" type="slidenum">
              <a:rPr lang="en-US" altLang="en-US" sz="1000" smtClean="0">
                <a:solidFill>
                  <a:srgbClr val="002060"/>
                </a:solidFill>
              </a:rPr>
              <a:pPr eaLnBrk="1" hangingPunct="1"/>
              <a:t>2</a:t>
            </a:fld>
            <a:endParaRPr lang="en-US" altLang="en-US" sz="1000" smtClean="0">
              <a:solidFill>
                <a:srgbClr val="002060"/>
              </a:solidFill>
            </a:endParaRPr>
          </a:p>
        </p:txBody>
      </p:sp>
      <p:sp>
        <p:nvSpPr>
          <p:cNvPr id="3379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8" name="Slide Number Placeholder 7"/>
          <p:cNvSpPr>
            <a:spLocks noGrp="1"/>
          </p:cNvSpPr>
          <p:nvPr>
            <p:ph type="sldNum" sz="quarter" idx="5"/>
          </p:nvPr>
        </p:nvSpPr>
        <p:spPr/>
        <p:txBody>
          <a:bodyPr/>
          <a:lstStyle/>
          <a:p>
            <a:pPr>
              <a:defRPr/>
            </a:pPr>
            <a:fld id="{0DA73372-84C8-4B3A-ACA3-6BE95DDDF750}" type="slidenum">
              <a:rPr lang="en-US"/>
              <a:pPr>
                <a:defRPr/>
              </a:pPr>
              <a:t>22</a:t>
            </a:fld>
            <a:endParaRPr lang="en-US" dirty="0"/>
          </a:p>
        </p:txBody>
      </p:sp>
      <p:sp>
        <p:nvSpPr>
          <p:cNvPr id="9" name="Header Placeholder 8"/>
          <p:cNvSpPr>
            <a:spLocks noGrp="1"/>
          </p:cNvSpPr>
          <p:nvPr>
            <p:ph type="hdr" sz="quarter"/>
          </p:nvPr>
        </p:nvSpPr>
        <p:spPr/>
        <p:txBody>
          <a:bodyPr/>
          <a:lstStyle/>
          <a:p>
            <a:pPr>
              <a:defRPr/>
            </a:pPr>
            <a:r>
              <a:rPr lang="en-US" smtClean="0"/>
              <a:t>Tab 4-C - Grass Swales and Filter Strips</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3252"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C0FCAC76-6B3C-445A-A26B-09E833BFD9BC}" type="slidenum">
              <a:rPr lang="en-US" altLang="en-US" sz="1000" smtClean="0">
                <a:solidFill>
                  <a:srgbClr val="002060"/>
                </a:solidFill>
              </a:rPr>
              <a:pPr eaLnBrk="1" hangingPunct="1"/>
              <a:t>23</a:t>
            </a:fld>
            <a:endParaRPr lang="en-US" altLang="en-US" sz="1000" smtClean="0">
              <a:solidFill>
                <a:srgbClr val="002060"/>
              </a:solidFill>
            </a:endParaRPr>
          </a:p>
        </p:txBody>
      </p:sp>
      <p:sp>
        <p:nvSpPr>
          <p:cNvPr id="53253"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solidFill>
            <a:srgbClr val="FFFFFF"/>
          </a:solidFill>
          <a:ln/>
        </p:spPr>
      </p:sp>
      <p:sp>
        <p:nvSpPr>
          <p:cNvPr id="54275"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Area Served by Swales (ac).</a:t>
            </a:r>
            <a:r>
              <a:rPr lang="en-US" altLang="en-US" sz="1000" smtClean="0"/>
              <a:t> Enter the area of each land use that is drained by grass swales</a:t>
            </a:r>
          </a:p>
          <a:p>
            <a:r>
              <a:rPr lang="en-US" altLang="en-US" sz="1000" b="1" smtClean="0"/>
              <a:t>Swale density (ft/acre).</a:t>
            </a:r>
            <a:r>
              <a:rPr lang="en-US" altLang="en-US" sz="1000" smtClean="0"/>
              <a:t>  Either enter the swale density based upon site data for your model run or select a standard value based upon the appropriate land use by selecting the desired value from the array of values in the "Select Swale Density by Land Use" box.  If you select a standard value, verify that the values are reasonable for your application.</a:t>
            </a:r>
          </a:p>
          <a:p>
            <a:r>
              <a:rPr lang="en-US" altLang="en-US" sz="1000" smtClean="0"/>
              <a:t>Total Swale Length (ft).  The program will calculate the total swale length based upon the area served by swales and the swale density.  You may also directly enter the total swale length of your site.</a:t>
            </a:r>
          </a:p>
          <a:p>
            <a:r>
              <a:rPr lang="en-US" altLang="en-US" sz="1000" b="1" smtClean="0"/>
              <a:t>Average Swale Length to Outlet (ft).</a:t>
            </a:r>
            <a:r>
              <a:rPr lang="en-US" altLang="en-US" sz="1000" smtClean="0"/>
              <a:t>  The program will calculate the average swale length for the area served by swales in the land use, or you can enter your own value.  The calculated average swale length equals 1.5 times the square root of the area served by swales.  This value is used to help determine the particulate filtering capability of the swale drainage system.</a:t>
            </a:r>
          </a:p>
          <a:p>
            <a:r>
              <a:rPr lang="en-US" altLang="en-US" sz="1000" b="1" smtClean="0"/>
              <a:t>Typical swale bottom width (ft).</a:t>
            </a:r>
            <a:r>
              <a:rPr lang="en-US" altLang="en-US" sz="1000" smtClean="0"/>
              <a:t>  Enter the typical swale side slope for the drainage system.  This must be greater than zero.</a:t>
            </a:r>
          </a:p>
          <a:p>
            <a:r>
              <a:rPr lang="en-US" altLang="en-US" sz="1000" b="1" smtClean="0"/>
              <a:t>Typical swale side slope.</a:t>
            </a:r>
            <a:r>
              <a:rPr lang="en-US" altLang="en-US" sz="1000" smtClean="0"/>
              <a:t>  Enter the typical swale side slope for the drainage system, in terms of 1 ft vertical to M feet horizontal, where M is the side slope.</a:t>
            </a:r>
          </a:p>
          <a:p>
            <a:r>
              <a:rPr lang="en-US" altLang="en-US" sz="1000" b="1" smtClean="0"/>
              <a:t>Typical swale longitudinal slope (ft/ft).</a:t>
            </a:r>
            <a:r>
              <a:rPr lang="en-US" altLang="en-US" sz="1000" smtClean="0"/>
              <a:t>  Enter the typical slope along the flow path of the swale.</a:t>
            </a:r>
          </a:p>
          <a:p>
            <a:endParaRPr lang="en-US" altLang="en-US" sz="1000" smtClean="0"/>
          </a:p>
          <a:p>
            <a:endParaRPr lang="en-US" altLang="en-US" sz="1000" smtClean="0"/>
          </a:p>
        </p:txBody>
      </p:sp>
      <p:sp>
        <p:nvSpPr>
          <p:cNvPr id="5427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3B960639-7B2B-4856-B654-0A556C2F6ADA}" type="slidenum">
              <a:rPr lang="en-US" altLang="en-US" sz="1000" smtClean="0">
                <a:solidFill>
                  <a:srgbClr val="002060"/>
                </a:solidFill>
              </a:rPr>
              <a:pPr eaLnBrk="1" hangingPunct="1"/>
              <a:t>24</a:t>
            </a:fld>
            <a:endParaRPr lang="en-US" altLang="en-US" sz="1000" smtClean="0">
              <a:solidFill>
                <a:srgbClr val="002060"/>
              </a:solidFill>
            </a:endParaRPr>
          </a:p>
        </p:txBody>
      </p:sp>
      <p:sp>
        <p:nvSpPr>
          <p:cNvPr id="5427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solidFill>
            <a:srgbClr val="FFFFFF"/>
          </a:solidFill>
          <a:ln/>
        </p:spPr>
      </p:sp>
      <p:sp>
        <p:nvSpPr>
          <p:cNvPr id="55299"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Area Served by Swales (ac).</a:t>
            </a:r>
            <a:r>
              <a:rPr lang="en-US" altLang="en-US" sz="1000" smtClean="0"/>
              <a:t> Enter the area of each land use that is drained by grass swales</a:t>
            </a:r>
          </a:p>
          <a:p>
            <a:r>
              <a:rPr lang="en-US" altLang="en-US" sz="1000" b="1" smtClean="0"/>
              <a:t>Swale density (ft/acre).</a:t>
            </a:r>
            <a:r>
              <a:rPr lang="en-US" altLang="en-US" sz="1000" smtClean="0"/>
              <a:t>  Either enter the swale density based upon site data for your model run or select a standard value based upon the appropriate land use by selecting the desired value from the array of values in the "Select Swale Density by Land Use" box.  If you select a standard value, verify that the values are reasonable for your application.</a:t>
            </a:r>
          </a:p>
          <a:p>
            <a:r>
              <a:rPr lang="en-US" altLang="en-US" sz="1000" smtClean="0"/>
              <a:t>Total Swale Length (ft).  The program will calculate the total swale length based upon the area served by swales and the swale density.  You may also directly enter the total swale length of your site.</a:t>
            </a:r>
          </a:p>
          <a:p>
            <a:r>
              <a:rPr lang="en-US" altLang="en-US" sz="1000" b="1" smtClean="0"/>
              <a:t>Average Swale Length to Outlet (ft).</a:t>
            </a:r>
            <a:r>
              <a:rPr lang="en-US" altLang="en-US" sz="1000" smtClean="0"/>
              <a:t>  The program will calculate the average swale length for the area served by swales in the land use, or you can enter your own value.  The calculated average swale length equals 1.5 times the square root of the area served by swales.  This value is used to help determine the particulate filtering capability of the swale drainage system.</a:t>
            </a:r>
          </a:p>
          <a:p>
            <a:r>
              <a:rPr lang="en-US" altLang="en-US" sz="1000" b="1" smtClean="0"/>
              <a:t>Typical swale bottom width (ft).</a:t>
            </a:r>
            <a:r>
              <a:rPr lang="en-US" altLang="en-US" sz="1000" smtClean="0"/>
              <a:t>  Enter the typical swale side slope for the drainage system.  This must be greater than zero.</a:t>
            </a:r>
          </a:p>
          <a:p>
            <a:r>
              <a:rPr lang="en-US" altLang="en-US" sz="1000" b="1" smtClean="0"/>
              <a:t>Typical swale side slope.</a:t>
            </a:r>
            <a:r>
              <a:rPr lang="en-US" altLang="en-US" sz="1000" smtClean="0"/>
              <a:t>  Enter the typical swale side slope for the drainage system, in terms of 1 ft vertical to M feet horizontal, where M is the side slope.</a:t>
            </a:r>
          </a:p>
          <a:p>
            <a:r>
              <a:rPr lang="en-US" altLang="en-US" sz="1000" b="1" smtClean="0"/>
              <a:t>Typical swale longitudinal slope (ft/ft).</a:t>
            </a:r>
            <a:r>
              <a:rPr lang="en-US" altLang="en-US" sz="1000" smtClean="0"/>
              <a:t>  Enter the typical slope along the flow path of the swale.</a:t>
            </a:r>
          </a:p>
          <a:p>
            <a:endParaRPr lang="en-US" altLang="en-US" sz="1000" smtClean="0"/>
          </a:p>
          <a:p>
            <a:endParaRPr lang="en-US" altLang="en-US" sz="1000" smtClean="0"/>
          </a:p>
        </p:txBody>
      </p:sp>
      <p:sp>
        <p:nvSpPr>
          <p:cNvPr id="55300"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7C94E8BA-B14A-4567-99C6-73D4CE00B094}" type="slidenum">
              <a:rPr lang="en-US" altLang="en-US" sz="1000" smtClean="0">
                <a:solidFill>
                  <a:srgbClr val="002060"/>
                </a:solidFill>
              </a:rPr>
              <a:pPr eaLnBrk="1" hangingPunct="1"/>
              <a:t>25</a:t>
            </a:fld>
            <a:endParaRPr lang="en-US" altLang="en-US" sz="1000" smtClean="0">
              <a:solidFill>
                <a:srgbClr val="002060"/>
              </a:solidFill>
            </a:endParaRPr>
          </a:p>
        </p:txBody>
      </p:sp>
      <p:sp>
        <p:nvSpPr>
          <p:cNvPr id="55301"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solidFill>
            <a:srgbClr val="FFFFFF"/>
          </a:solidFill>
          <a:ln/>
        </p:spPr>
      </p:sp>
      <p:sp>
        <p:nvSpPr>
          <p:cNvPr id="56323"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 swale data can only be entered for active land uses.  To use this control practice, enter the information described below for each active land use that you want to apply grass swales to.</a:t>
            </a:r>
          </a:p>
          <a:p>
            <a:endParaRPr lang="en-US" altLang="en-US" sz="1000" smtClean="0"/>
          </a:p>
          <a:p>
            <a:r>
              <a:rPr lang="en-US" altLang="en-US" sz="1000" b="1" smtClean="0"/>
              <a:t>Area Served by Swales (ac).</a:t>
            </a:r>
            <a:r>
              <a:rPr lang="en-US" altLang="en-US" sz="1000" smtClean="0"/>
              <a:t> Enter the area of each land use that is drained by grass swales</a:t>
            </a:r>
          </a:p>
          <a:p>
            <a:r>
              <a:rPr lang="en-US" altLang="en-US" sz="1000" b="1" smtClean="0"/>
              <a:t>Swale density (ft/acre).</a:t>
            </a:r>
            <a:r>
              <a:rPr lang="en-US" altLang="en-US" sz="1000" smtClean="0"/>
              <a:t>  Either enter the swale density based upon site data for your model run or select a standard value based upon the appropriate land use by selecting the desired value from the array of values in the "Select Swale Density by Land Use" box.  If you select a standard value, verify that the values are reasonable for your application.</a:t>
            </a:r>
          </a:p>
          <a:p>
            <a:r>
              <a:rPr lang="en-US" altLang="en-US" sz="1000" smtClean="0"/>
              <a:t>Total Swale Length (ft).  The program will calculate the total swale length based upon the area served by swales and the swale density.  You may also directly enter the total swale length of your site.</a:t>
            </a:r>
          </a:p>
          <a:p>
            <a:r>
              <a:rPr lang="en-US" altLang="en-US" sz="1000" b="1" smtClean="0"/>
              <a:t>Average Swale Length to Outlet (ft).</a:t>
            </a:r>
            <a:r>
              <a:rPr lang="en-US" altLang="en-US" sz="1000" smtClean="0"/>
              <a:t>  The program will calculate the average swale length for the area served by swales in the land use, or you can enter your own value.  The calculated average swale length equals 1.5 times the square root of the area served by swales.  This value is used to help determine the particulate filtering capability of the swale drainage system.</a:t>
            </a:r>
          </a:p>
          <a:p>
            <a:r>
              <a:rPr lang="en-US" altLang="en-US" sz="1000" b="1" smtClean="0"/>
              <a:t>Typical swale bottom width (ft).</a:t>
            </a:r>
            <a:r>
              <a:rPr lang="en-US" altLang="en-US" sz="1000" smtClean="0"/>
              <a:t>  Enter the typical swale side slope for the drainage system.  This must be greater than zero.</a:t>
            </a:r>
          </a:p>
          <a:p>
            <a:r>
              <a:rPr lang="en-US" altLang="en-US" sz="1000" b="1" smtClean="0"/>
              <a:t>Typical swale side slope.</a:t>
            </a:r>
            <a:r>
              <a:rPr lang="en-US" altLang="en-US" sz="1000" smtClean="0"/>
              <a:t>  Enter the typical swale side slope for the drainage system, in terms of 1 ft vertical to M feet horizontal, where M is the side slope.</a:t>
            </a:r>
          </a:p>
          <a:p>
            <a:r>
              <a:rPr lang="en-US" altLang="en-US" sz="1000" b="1" smtClean="0"/>
              <a:t>Typical swale longitudinal slope (ft/ft).</a:t>
            </a:r>
            <a:r>
              <a:rPr lang="en-US" altLang="en-US" sz="1000" smtClean="0"/>
              <a:t>  Enter the typical slope along the flow path of the swale.</a:t>
            </a:r>
          </a:p>
          <a:p>
            <a:endParaRPr lang="en-US" altLang="en-US" sz="1000" smtClean="0"/>
          </a:p>
          <a:p>
            <a:endParaRPr lang="en-US" altLang="en-US" sz="1000" smtClean="0"/>
          </a:p>
        </p:txBody>
      </p:sp>
      <p:sp>
        <p:nvSpPr>
          <p:cNvPr id="56324"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CE1BD237-DE6A-4199-AA11-7FC7CA38993E}" type="slidenum">
              <a:rPr lang="en-US" altLang="en-US" sz="1000" smtClean="0">
                <a:solidFill>
                  <a:srgbClr val="002060"/>
                </a:solidFill>
              </a:rPr>
              <a:pPr eaLnBrk="1" hangingPunct="1"/>
              <a:t>26</a:t>
            </a:fld>
            <a:endParaRPr lang="en-US" altLang="en-US" sz="1000" smtClean="0">
              <a:solidFill>
                <a:srgbClr val="002060"/>
              </a:solidFill>
            </a:endParaRPr>
          </a:p>
        </p:txBody>
      </p:sp>
      <p:sp>
        <p:nvSpPr>
          <p:cNvPr id="56325"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8" name="Slide Number Placeholder 7"/>
          <p:cNvSpPr>
            <a:spLocks noGrp="1"/>
          </p:cNvSpPr>
          <p:nvPr>
            <p:ph type="sldNum" sz="quarter" idx="5"/>
          </p:nvPr>
        </p:nvSpPr>
        <p:spPr/>
        <p:txBody>
          <a:bodyPr/>
          <a:lstStyle/>
          <a:p>
            <a:pPr>
              <a:defRPr/>
            </a:pPr>
            <a:fld id="{6E8FA1E6-F0F3-47E5-8973-740D29CA1EB8}" type="slidenum">
              <a:rPr lang="en-US"/>
              <a:pPr>
                <a:defRPr/>
              </a:pPr>
              <a:t>27</a:t>
            </a:fld>
            <a:endParaRPr lang="en-US" dirty="0"/>
          </a:p>
        </p:txBody>
      </p:sp>
      <p:sp>
        <p:nvSpPr>
          <p:cNvPr id="9" name="Header Placeholder 8"/>
          <p:cNvSpPr>
            <a:spLocks noGrp="1"/>
          </p:cNvSpPr>
          <p:nvPr>
            <p:ph type="hdr" sz="quarter"/>
          </p:nvPr>
        </p:nvSpPr>
        <p:spPr/>
        <p:txBody>
          <a:bodyPr/>
          <a:lstStyle/>
          <a:p>
            <a:pPr>
              <a:defRPr/>
            </a:pPr>
            <a:r>
              <a:rPr lang="en-US" smtClean="0"/>
              <a:t>Tab 4-C - Grass Swales and Filter Strips</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t>GrassSwaleHydraulics.csv – This file documents the iterative calculation made to determine the flow depth and wetted perimeter, based upon the entered swale geometry, for each rainfall event in a model run.  Qin is flow rate based upon the runoff volume, runoff duration, and peak-to-average flow rate for the event, Qcalc is the flow calculated from the or depth of water in the swale (h).  Once the difference between the two flow values is less than 0.001 cfs, the iteration process is complete for that time step.</a:t>
            </a:r>
          </a:p>
          <a:p>
            <a:endParaRPr lang="en-US" altLang="en-US" sz="1000" smtClean="0"/>
          </a:p>
          <a:p>
            <a:r>
              <a:rPr lang="en-US" altLang="en-US" sz="1000" smtClean="0"/>
              <a:t>Particulate Reduction Output File – This file provides detailed output of how grass swales perform for each time step, for each particle size distribution fraction.  </a:t>
            </a:r>
          </a:p>
          <a:p>
            <a:endParaRPr lang="en-US" altLang="en-US" sz="1000" smtClean="0"/>
          </a:p>
          <a:p>
            <a:r>
              <a:rPr lang="en-US" altLang="en-US" sz="1000" smtClean="0"/>
              <a:t>Incremental Performance Output File – This file lists the flow rate, volume and particulate removal performance of a swale for each time step.</a:t>
            </a:r>
          </a:p>
          <a:p>
            <a:endParaRPr lang="en-US" altLang="en-US" sz="1000" smtClean="0"/>
          </a:p>
          <a:p>
            <a:r>
              <a:rPr lang="en-US" altLang="en-US" sz="1000" smtClean="0"/>
              <a:t>Hydraulics and Concentration by Event – This file describes the performance of the swale from a water balance perspective for each event in the model run.  It also includes concentration and loading information for each event.</a:t>
            </a:r>
          </a:p>
          <a:p>
            <a:endParaRPr lang="en-US" altLang="en-US" sz="1000" smtClean="0"/>
          </a:p>
          <a:p>
            <a:r>
              <a:rPr lang="en-US" altLang="en-US" sz="1000" smtClean="0"/>
              <a:t>Irreducible Concentration Detailed Output – This file lists the irreducible concentration determinations for each time step, for each group of particle sizes (eight in total) for the model run.</a:t>
            </a:r>
          </a:p>
          <a:p>
            <a:endParaRPr lang="en-US" altLang="en-US" sz="1000" smtClean="0"/>
          </a:p>
        </p:txBody>
      </p:sp>
      <p:sp>
        <p:nvSpPr>
          <p:cNvPr id="58372"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319D1801-D076-4E56-9EBC-9412ED2C0744}" type="slidenum">
              <a:rPr lang="en-US" altLang="en-US" sz="1000" smtClean="0">
                <a:solidFill>
                  <a:srgbClr val="002060"/>
                </a:solidFill>
              </a:rPr>
              <a:pPr eaLnBrk="1" hangingPunct="1"/>
              <a:t>28</a:t>
            </a:fld>
            <a:endParaRPr lang="en-US" altLang="en-US" sz="1000" smtClean="0">
              <a:solidFill>
                <a:srgbClr val="002060"/>
              </a:solidFill>
            </a:endParaRPr>
          </a:p>
        </p:txBody>
      </p:sp>
      <p:sp>
        <p:nvSpPr>
          <p:cNvPr id="58373"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Pitt, R., Lantrip, J., Harrison, R., Henry, C., Xue, D., US EPA Research Report  EPA/600/R-00/016 , Infiltration Through Disturbed Urban Soils and Compost-Amended Soil Effects on Runoff Quality and Quantity, December 1999.</a:t>
            </a:r>
          </a:p>
          <a:p>
            <a:endParaRPr lang="en-US" altLang="en-US" smtClean="0"/>
          </a:p>
          <a:p>
            <a:r>
              <a:rPr lang="en-US" altLang="en-US" smtClean="0"/>
              <a:t>Nara, Y., Pitt, R., Alabama Highway Drainage Conservation Design Practices - Particulate Transport in Grass Swales and Grass Filters, University Transportation Center for Alabama, The University of Alabama, Tuscaloosa, Alabama, Project Number 04117, November, 2006.</a:t>
            </a:r>
          </a:p>
          <a:p>
            <a:endParaRPr lang="en-US" altLang="en-US" smtClean="0"/>
          </a:p>
          <a:p>
            <a:r>
              <a:rPr lang="en-US" altLang="en-US" smtClean="0"/>
              <a:t>Cox, M., Palmer, V., Results of Tests on Vegetated Waterways, and Method of Field Application, Oklahoma Agricultural Experiment Station Miscellaneous Publication No. MP-12, January 1948.</a:t>
            </a:r>
          </a:p>
          <a:p>
            <a:endParaRPr lang="en-US" altLang="en-US" smtClean="0"/>
          </a:p>
          <a:p>
            <a:r>
              <a:rPr lang="en-US" altLang="en-US" smtClean="0"/>
              <a:t>Ebihara, T., Young, C. B., Tiware, V., Agee, L., Treatment of contaminated roadway runoff using</a:t>
            </a:r>
          </a:p>
          <a:p>
            <a:r>
              <a:rPr lang="en-US" altLang="en-US" smtClean="0"/>
              <a:t>vegetated filter strips, Kansas Department of Transportation,  Report No. K-TRAN: KU-03-5, January 2009.</a:t>
            </a:r>
          </a:p>
          <a:p>
            <a:endParaRPr lang="en-US" altLang="en-US" smtClean="0"/>
          </a:p>
          <a:p>
            <a:endParaRPr lang="en-US" altLang="en-US" smtClean="0"/>
          </a:p>
          <a:p>
            <a:endParaRPr lang="en-US" altLang="en-US" smtClean="0"/>
          </a:p>
          <a:p>
            <a:endParaRPr lang="en-US" altLang="en-US" smtClean="0"/>
          </a:p>
          <a:p>
            <a:endParaRPr lang="en-US" altLang="en-US" smtClean="0"/>
          </a:p>
          <a:p>
            <a:endParaRPr lang="en-US" altLang="en-US" smtClean="0"/>
          </a:p>
        </p:txBody>
      </p:sp>
      <p:sp>
        <p:nvSpPr>
          <p:cNvPr id="34820"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8E7CA013-5F06-4490-BDE3-7A9F90F4F638}" type="slidenum">
              <a:rPr lang="en-US" altLang="en-US" sz="1000" smtClean="0">
                <a:solidFill>
                  <a:srgbClr val="002060"/>
                </a:solidFill>
              </a:rPr>
              <a:pPr eaLnBrk="1" hangingPunct="1"/>
              <a:t>3</a:t>
            </a:fld>
            <a:endParaRPr lang="en-US" altLang="en-US" sz="1000" smtClean="0">
              <a:solidFill>
                <a:srgbClr val="002060"/>
              </a:solidFill>
            </a:endParaRPr>
          </a:p>
        </p:txBody>
      </p:sp>
      <p:sp>
        <p:nvSpPr>
          <p:cNvPr id="34821"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4800">
                <a:solidFill>
                  <a:schemeClr val="tx1"/>
                </a:solidFill>
                <a:latin typeface="Arial" pitchFamily="34" charset="0"/>
              </a:defRPr>
            </a:lvl1pPr>
            <a:lvl2pPr marL="742950" indent="-285750" defTabSz="966788" eaLnBrk="0" hangingPunct="0">
              <a:defRPr sz="4800">
                <a:solidFill>
                  <a:schemeClr val="tx1"/>
                </a:solidFill>
                <a:latin typeface="Arial" pitchFamily="34" charset="0"/>
              </a:defRPr>
            </a:lvl2pPr>
            <a:lvl3pPr marL="1143000" indent="-228600" defTabSz="966788" eaLnBrk="0" hangingPunct="0">
              <a:defRPr sz="4800">
                <a:solidFill>
                  <a:schemeClr val="tx1"/>
                </a:solidFill>
                <a:latin typeface="Arial" pitchFamily="34" charset="0"/>
              </a:defRPr>
            </a:lvl3pPr>
            <a:lvl4pPr marL="1600200" indent="-228600" defTabSz="966788" eaLnBrk="0" hangingPunct="0">
              <a:defRPr sz="4800">
                <a:solidFill>
                  <a:schemeClr val="tx1"/>
                </a:solidFill>
                <a:latin typeface="Arial" pitchFamily="34" charset="0"/>
              </a:defRPr>
            </a:lvl4pPr>
            <a:lvl5pPr marL="2057400" indent="-228600" defTabSz="966788" eaLnBrk="0" hangingPunct="0">
              <a:defRPr sz="4800">
                <a:solidFill>
                  <a:schemeClr val="tx1"/>
                </a:solidFill>
                <a:latin typeface="Arial" pitchFamily="34" charset="0"/>
              </a:defRPr>
            </a:lvl5pPr>
            <a:lvl6pPr marL="2514600" indent="-228600" defTabSz="966788" eaLnBrk="0" fontAlgn="base" hangingPunct="0">
              <a:spcBef>
                <a:spcPct val="0"/>
              </a:spcBef>
              <a:spcAft>
                <a:spcPct val="0"/>
              </a:spcAft>
              <a:defRPr sz="4800">
                <a:solidFill>
                  <a:schemeClr val="tx1"/>
                </a:solidFill>
                <a:latin typeface="Arial" pitchFamily="34" charset="0"/>
              </a:defRPr>
            </a:lvl6pPr>
            <a:lvl7pPr marL="2971800" indent="-228600" defTabSz="966788" eaLnBrk="0" fontAlgn="base" hangingPunct="0">
              <a:spcBef>
                <a:spcPct val="0"/>
              </a:spcBef>
              <a:spcAft>
                <a:spcPct val="0"/>
              </a:spcAft>
              <a:defRPr sz="4800">
                <a:solidFill>
                  <a:schemeClr val="tx1"/>
                </a:solidFill>
                <a:latin typeface="Arial" pitchFamily="34" charset="0"/>
              </a:defRPr>
            </a:lvl7pPr>
            <a:lvl8pPr marL="3429000" indent="-228600" defTabSz="966788" eaLnBrk="0" fontAlgn="base" hangingPunct="0">
              <a:spcBef>
                <a:spcPct val="0"/>
              </a:spcBef>
              <a:spcAft>
                <a:spcPct val="0"/>
              </a:spcAft>
              <a:defRPr sz="4800">
                <a:solidFill>
                  <a:schemeClr val="tx1"/>
                </a:solidFill>
                <a:latin typeface="Arial" pitchFamily="34" charset="0"/>
              </a:defRPr>
            </a:lvl8pPr>
            <a:lvl9pPr marL="3886200" indent="-228600" defTabSz="966788" eaLnBrk="0" fontAlgn="base" hangingPunct="0">
              <a:spcBef>
                <a:spcPct val="0"/>
              </a:spcBef>
              <a:spcAft>
                <a:spcPct val="0"/>
              </a:spcAft>
              <a:defRPr sz="4800">
                <a:solidFill>
                  <a:schemeClr val="tx1"/>
                </a:solidFill>
                <a:latin typeface="Arial" pitchFamily="34" charset="0"/>
              </a:defRPr>
            </a:lvl9pPr>
          </a:lstStyle>
          <a:p>
            <a:pPr eaLnBrk="1" hangingPunct="1"/>
            <a:fld id="{3012043D-70FA-46C8-AEF2-4F629434C7A2}" type="slidenum">
              <a:rPr lang="en-US" altLang="en-US" sz="1200" smtClean="0">
                <a:latin typeface="Times New Roman" pitchFamily="18" charset="0"/>
              </a:rPr>
              <a:pPr eaLnBrk="1" hangingPunct="1"/>
              <a:t>4</a:t>
            </a:fld>
            <a:endParaRPr lang="en-US" altLang="en-US" sz="1200" smtClean="0">
              <a:latin typeface="Times New Roman" pitchFamily="18"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6868"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7932F526-366F-44C6-851B-8E678E12CB7B}" type="slidenum">
              <a:rPr lang="en-US" altLang="en-US" sz="1000" smtClean="0">
                <a:solidFill>
                  <a:srgbClr val="002060"/>
                </a:solidFill>
              </a:rPr>
              <a:pPr eaLnBrk="1" hangingPunct="1"/>
              <a:t>5</a:t>
            </a:fld>
            <a:endParaRPr lang="en-US" altLang="en-US" sz="1000" smtClean="0">
              <a:solidFill>
                <a:srgbClr val="002060"/>
              </a:solidFill>
            </a:endParaRPr>
          </a:p>
        </p:txBody>
      </p:sp>
      <p:sp>
        <p:nvSpPr>
          <p:cNvPr id="36869"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a:lstStyle/>
          <a:p>
            <a:r>
              <a:rPr lang="en-US" altLang="en-US" sz="1000" smtClean="0"/>
              <a:t>The grass swale control device allows the user to determine the pollutant reduction and runoff volume reduction due to grass swales.  The model determines the runoff volume reduction by calculating the infiltration loss for each time step.  The particulate reduction is based upon the settling frequency of the particles entering the swales and the height of the grass relative to the flow depth.  The grass swale filters the runoff using the settling frequency and the length of the swale.  The algorithms used to determine both the Mannings n and the particle settling frequency were developed from "Alabama Highway Drainage Conservation Design Practices - Particulate Transport in Grass Swales and Grass Filters", by Yukio Nara and Robert Pitt, University Transportation Center for Alabama, University of Alabama, Tuscaloosa, Alabama, November, 2005.</a:t>
            </a:r>
          </a:p>
          <a:p>
            <a:endParaRPr lang="en-US" altLang="en-US" sz="1000" smtClean="0"/>
          </a:p>
          <a:p>
            <a:r>
              <a:rPr lang="en-US" altLang="en-US" sz="1000" smtClean="0"/>
              <a:t>Grass swale perfomance is determed by routing a complex triangular hydrograph through the swales described in the model.  Runoff volume and particulate losses through particle trapping are determined differently.  Runoff volume is reduced by the dynamic infiltration rate of the swales for each six minute time step of the hydrograph, and using that flow and the swale geometry and retardance to iteratively determine the depth of flow in the swale for each time step.  From the depth of flow, we calculate the wetted perimeter, which, when multiplied by the total swale length, is the area used to infitrate the runoff during the time step.  The detailed output for these calculations is available by selecting the 'Hydraulics Detailed Output File' checkbox from the Detailed Output Options listing.   The event by event summary detailed output is available by selecting the 'Hydraulics and Concentration by Event' checkbox from the Detailed Output Options listing. </a:t>
            </a:r>
          </a:p>
        </p:txBody>
      </p:sp>
      <p:sp>
        <p:nvSpPr>
          <p:cNvPr id="37892"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76685852-9378-448B-B0F5-9771217AF029}" type="slidenum">
              <a:rPr lang="en-US" altLang="en-US" sz="1000" smtClean="0">
                <a:solidFill>
                  <a:srgbClr val="002060"/>
                </a:solidFill>
              </a:rPr>
              <a:pPr eaLnBrk="1" hangingPunct="1"/>
              <a:t>6</a:t>
            </a:fld>
            <a:endParaRPr lang="en-US" altLang="en-US" sz="1000" smtClean="0">
              <a:solidFill>
                <a:srgbClr val="002060"/>
              </a:solidFill>
            </a:endParaRPr>
          </a:p>
        </p:txBody>
      </p:sp>
      <p:sp>
        <p:nvSpPr>
          <p:cNvPr id="37893"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solidFill>
            <a:srgbClr val="FFFFFF"/>
          </a:solidFill>
          <a:ln/>
        </p:spPr>
      </p:sp>
      <p:sp>
        <p:nvSpPr>
          <p:cNvPr id="38915" name="Rectangle 3"/>
          <p:cNvSpPr>
            <a:spLocks noGrp="1" noChangeArrowheads="1"/>
          </p:cNvSpPr>
          <p:nvPr>
            <p:ph type="body" idx="1"/>
          </p:nvPr>
        </p:nvSpPr>
        <p:spPr>
          <a:solidFill>
            <a:srgbClr val="FFFFFF"/>
          </a:solidFill>
          <a:ln>
            <a:solidFill>
              <a:srgbClr val="000000"/>
            </a:solidFill>
          </a:ln>
        </p:spPr>
        <p:txBody>
          <a:bodyPr/>
          <a:lstStyle/>
          <a:p>
            <a:r>
              <a:rPr lang="en-US" altLang="en-US" sz="1000" smtClean="0"/>
              <a:t>Particulate filtering is calculated for each time step using the average swale length to the outlet and the calculated depth of flow for the time step.  The depth of flow and swale geometry are used to calculate the flow velocity, which in turn is used to determine the travel time and settling velocity and settling frequency  for the average swale length.  This information is used to determine the flow depth to grass height ratio for particulate trapping that is adapted from the Nara and Pitt reference listed above.  The settling frequency and particulate reduction is calculated for each particle size fraction in the selected particle size distribution file.   The detailed output for these calculations is available by selecting the 'Particulate Reduction Output File' checkbox from the Detailed Output Options listing.   Each particulate reduction is then combined into one of either groups of particle sizes, where it is evaluated to determine if it is below the irreducible concentration value range for the particle size group and whether it is below 50 microns.  No concentration value is allowed to go below the irreducible concentration value unless the inflow value is below that level, and no particles below 50 microns are allowed to settle out.  The detailed output for these calculations is available by selecting the 'Incremental Performance Output File' checkbox and the 'Irreducible Concentration Detailed Output' checkbox from the Detailed Output Options listing. </a:t>
            </a:r>
          </a:p>
        </p:txBody>
      </p:sp>
      <p:sp>
        <p:nvSpPr>
          <p:cNvPr id="38916"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6C0D83AA-8E2D-48ED-B3AB-C8CE48623079}" type="slidenum">
              <a:rPr lang="en-US" altLang="en-US" sz="1000" smtClean="0">
                <a:solidFill>
                  <a:srgbClr val="002060"/>
                </a:solidFill>
              </a:rPr>
              <a:pPr eaLnBrk="1" hangingPunct="1"/>
              <a:t>7</a:t>
            </a:fld>
            <a:endParaRPr lang="en-US" altLang="en-US" sz="1000" smtClean="0">
              <a:solidFill>
                <a:srgbClr val="002060"/>
              </a:solidFill>
            </a:endParaRPr>
          </a:p>
        </p:txBody>
      </p:sp>
      <p:sp>
        <p:nvSpPr>
          <p:cNvPr id="38917"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9940"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FB3F8724-93CE-4273-80FE-3B3FA6D05DE4}" type="slidenum">
              <a:rPr lang="en-US" altLang="en-US" sz="1000" smtClean="0">
                <a:solidFill>
                  <a:srgbClr val="002060"/>
                </a:solidFill>
              </a:rPr>
              <a:pPr eaLnBrk="1" hangingPunct="1"/>
              <a:t>8</a:t>
            </a:fld>
            <a:endParaRPr lang="en-US" altLang="en-US" sz="1000" smtClean="0">
              <a:solidFill>
                <a:srgbClr val="002060"/>
              </a:solidFill>
            </a:endParaRPr>
          </a:p>
        </p:txBody>
      </p:sp>
      <p:sp>
        <p:nvSpPr>
          <p:cNvPr id="39941"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0964"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000" smtClean="0">
                <a:solidFill>
                  <a:srgbClr val="002060"/>
                </a:solidFill>
              </a:rPr>
              <a:t> Page </a:t>
            </a:r>
            <a:fld id="{E4B9E2E2-ED96-497F-9FFB-48F2D7C64DBB}" type="slidenum">
              <a:rPr lang="en-US" altLang="en-US" sz="1000" smtClean="0">
                <a:solidFill>
                  <a:srgbClr val="002060"/>
                </a:solidFill>
              </a:rPr>
              <a:pPr eaLnBrk="1" hangingPunct="1"/>
              <a:t>9</a:t>
            </a:fld>
            <a:endParaRPr lang="en-US" altLang="en-US" sz="1000" smtClean="0">
              <a:solidFill>
                <a:srgbClr val="002060"/>
              </a:solidFill>
            </a:endParaRPr>
          </a:p>
        </p:txBody>
      </p:sp>
      <p:sp>
        <p:nvSpPr>
          <p:cNvPr id="40965"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eaLnBrk="0" hangingPunct="0">
              <a:defRPr sz="4800">
                <a:solidFill>
                  <a:schemeClr val="tx1"/>
                </a:solidFill>
                <a:latin typeface="Arial" pitchFamily="34" charset="0"/>
              </a:defRPr>
            </a:lvl1pPr>
            <a:lvl2pPr marL="742950" indent="-285750" defTabSz="962025" eaLnBrk="0" hangingPunct="0">
              <a:defRPr sz="4800">
                <a:solidFill>
                  <a:schemeClr val="tx1"/>
                </a:solidFill>
                <a:latin typeface="Arial" pitchFamily="34" charset="0"/>
              </a:defRPr>
            </a:lvl2pPr>
            <a:lvl3pPr marL="1143000" indent="-228600" defTabSz="962025" eaLnBrk="0" hangingPunct="0">
              <a:defRPr sz="4800">
                <a:solidFill>
                  <a:schemeClr val="tx1"/>
                </a:solidFill>
                <a:latin typeface="Arial" pitchFamily="34" charset="0"/>
              </a:defRPr>
            </a:lvl3pPr>
            <a:lvl4pPr marL="1600200" indent="-228600" defTabSz="962025" eaLnBrk="0" hangingPunct="0">
              <a:defRPr sz="4800">
                <a:solidFill>
                  <a:schemeClr val="tx1"/>
                </a:solidFill>
                <a:latin typeface="Arial" pitchFamily="34" charset="0"/>
              </a:defRPr>
            </a:lvl4pPr>
            <a:lvl5pPr marL="2057400" indent="-228600" defTabSz="962025" eaLnBrk="0" hangingPunct="0">
              <a:defRPr sz="4800">
                <a:solidFill>
                  <a:schemeClr val="tx1"/>
                </a:solidFill>
                <a:latin typeface="Arial" pitchFamily="34" charset="0"/>
              </a:defRPr>
            </a:lvl5pPr>
            <a:lvl6pPr marL="2514600" indent="-228600" defTabSz="962025" eaLnBrk="0" fontAlgn="base" hangingPunct="0">
              <a:spcBef>
                <a:spcPct val="0"/>
              </a:spcBef>
              <a:spcAft>
                <a:spcPct val="0"/>
              </a:spcAft>
              <a:defRPr sz="4800">
                <a:solidFill>
                  <a:schemeClr val="tx1"/>
                </a:solidFill>
                <a:latin typeface="Arial" pitchFamily="34" charset="0"/>
              </a:defRPr>
            </a:lvl6pPr>
            <a:lvl7pPr marL="2971800" indent="-228600" defTabSz="962025" eaLnBrk="0" fontAlgn="base" hangingPunct="0">
              <a:spcBef>
                <a:spcPct val="0"/>
              </a:spcBef>
              <a:spcAft>
                <a:spcPct val="0"/>
              </a:spcAft>
              <a:defRPr sz="4800">
                <a:solidFill>
                  <a:schemeClr val="tx1"/>
                </a:solidFill>
                <a:latin typeface="Arial" pitchFamily="34" charset="0"/>
              </a:defRPr>
            </a:lvl7pPr>
            <a:lvl8pPr marL="3429000" indent="-228600" defTabSz="962025" eaLnBrk="0" fontAlgn="base" hangingPunct="0">
              <a:spcBef>
                <a:spcPct val="0"/>
              </a:spcBef>
              <a:spcAft>
                <a:spcPct val="0"/>
              </a:spcAft>
              <a:defRPr sz="4800">
                <a:solidFill>
                  <a:schemeClr val="tx1"/>
                </a:solidFill>
                <a:latin typeface="Arial" pitchFamily="34" charset="0"/>
              </a:defRPr>
            </a:lvl8pPr>
            <a:lvl9pPr marL="3886200" indent="-228600" defTabSz="962025"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1400" smtClean="0">
                <a:solidFill>
                  <a:srgbClr val="002060"/>
                </a:solidFill>
              </a:rPr>
              <a:t>Tab 4-C - Grass Swales and Filter Strips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65346" name="Rectangle 1090"/>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865347" name="Rectangle 109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1092"/>
          <p:cNvSpPr>
            <a:spLocks noGrp="1" noChangeArrowheads="1"/>
          </p:cNvSpPr>
          <p:nvPr>
            <p:ph type="dt" sz="quarter" idx="10"/>
          </p:nvPr>
        </p:nvSpPr>
        <p:spPr bwMode="auto">
          <a:xfrm>
            <a:off x="457200" y="5715000"/>
            <a:ext cx="2133600" cy="9906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6600">
                <a:solidFill>
                  <a:schemeClr val="bg1"/>
                </a:solidFill>
                <a:effectDag name="">
                  <a:cont type="tree" name="">
                    <a:effect ref="fillLine"/>
                    <a:outerShdw dist="38100" dir="13500000" algn="br">
                      <a:srgbClr val="EAFFEF"/>
                    </a:outerShdw>
                  </a:cont>
                  <a:cont type="tree" name="">
                    <a:effect ref="fillLine"/>
                    <a:outerShdw dist="38100" dir="2700000" algn="tl">
                      <a:srgbClr val="617065"/>
                    </a:outerShdw>
                  </a:cont>
                  <a:effect ref="fillLine"/>
                </a:effectDag>
                <a:latin typeface="EarthTek" pitchFamily="2" charset="2"/>
              </a:defRPr>
            </a:lvl1pPr>
          </a:lstStyle>
          <a:p>
            <a:pPr>
              <a:defRPr/>
            </a:pPr>
            <a:endParaRPr lang="en-US"/>
          </a:p>
        </p:txBody>
      </p:sp>
      <p:sp>
        <p:nvSpPr>
          <p:cNvPr id="5" name="Rectangle 1093"/>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6" name="Rectangle 1094"/>
          <p:cNvSpPr>
            <a:spLocks noGrp="1" noChangeArrowheads="1"/>
          </p:cNvSpPr>
          <p:nvPr>
            <p:ph type="sldNum" sz="quarter" idx="12"/>
          </p:nvPr>
        </p:nvSpPr>
        <p:spPr>
          <a:xfrm>
            <a:off x="6553200" y="6248400"/>
            <a:ext cx="2133600" cy="457200"/>
          </a:xfrm>
        </p:spPr>
        <p:txBody>
          <a:bodyPr/>
          <a:lstStyle>
            <a:lvl1pPr>
              <a:defRPr/>
            </a:lvl1pPr>
          </a:lstStyle>
          <a:p>
            <a:pPr>
              <a:defRPr/>
            </a:pPr>
            <a:fld id="{9C6EE22E-A7FB-431C-A953-6F7D8C7B38D6}" type="slidenum">
              <a:rPr lang="en-US"/>
              <a:pPr>
                <a:defRPr/>
              </a:pPr>
              <a:t>‹#›</a:t>
            </a:fld>
            <a:endParaRPr lang="en-US"/>
          </a:p>
        </p:txBody>
      </p:sp>
    </p:spTree>
    <p:extLst>
      <p:ext uri="{BB962C8B-B14F-4D97-AF65-F5344CB8AC3E}">
        <p14:creationId xmlns:p14="http://schemas.microsoft.com/office/powerpoint/2010/main" val="1011287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98C67043-CEF3-47E3-B506-D3A810E53803}" type="slidenum">
              <a:rPr lang="en-US"/>
              <a:pPr>
                <a:defRPr/>
              </a:pPr>
              <a:t>‹#›</a:t>
            </a:fld>
            <a:endParaRPr lang="en-US"/>
          </a:p>
        </p:txBody>
      </p:sp>
    </p:spTree>
    <p:extLst>
      <p:ext uri="{BB962C8B-B14F-4D97-AF65-F5344CB8AC3E}">
        <p14:creationId xmlns:p14="http://schemas.microsoft.com/office/powerpoint/2010/main" val="2654750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4619DBDB-2F0A-4ED1-BB6F-492C3B73A32B}" type="slidenum">
              <a:rPr lang="en-US"/>
              <a:pPr>
                <a:defRPr/>
              </a:pPr>
              <a:t>‹#›</a:t>
            </a:fld>
            <a:endParaRPr lang="en-US"/>
          </a:p>
        </p:txBody>
      </p:sp>
    </p:spTree>
    <p:extLst>
      <p:ext uri="{BB962C8B-B14F-4D97-AF65-F5344CB8AC3E}">
        <p14:creationId xmlns:p14="http://schemas.microsoft.com/office/powerpoint/2010/main" val="1857732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6FD782BF-42E7-4A7D-BD60-FA96B9BD4506}" type="slidenum">
              <a:rPr lang="en-US"/>
              <a:pPr>
                <a:defRPr/>
              </a:pPr>
              <a:t>‹#›</a:t>
            </a:fld>
            <a:endParaRPr lang="en-US"/>
          </a:p>
        </p:txBody>
      </p:sp>
    </p:spTree>
    <p:extLst>
      <p:ext uri="{BB962C8B-B14F-4D97-AF65-F5344CB8AC3E}">
        <p14:creationId xmlns:p14="http://schemas.microsoft.com/office/powerpoint/2010/main" val="206109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E34B78FF-2D11-44A0-8B33-5D3A9CB5C6AB}" type="slidenum">
              <a:rPr lang="en-US"/>
              <a:pPr>
                <a:defRPr/>
              </a:pPr>
              <a:t>‹#›</a:t>
            </a:fld>
            <a:endParaRPr lang="en-US"/>
          </a:p>
        </p:txBody>
      </p:sp>
    </p:spTree>
    <p:extLst>
      <p:ext uri="{BB962C8B-B14F-4D97-AF65-F5344CB8AC3E}">
        <p14:creationId xmlns:p14="http://schemas.microsoft.com/office/powerpoint/2010/main" val="31681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94"/>
          <p:cNvSpPr>
            <a:spLocks noGrp="1" noChangeArrowheads="1"/>
          </p:cNvSpPr>
          <p:nvPr>
            <p:ph type="ftr" sz="quarter" idx="10"/>
          </p:nvPr>
        </p:nvSpPr>
        <p:spPr>
          <a:ln/>
        </p:spPr>
        <p:txBody>
          <a:bodyPr/>
          <a:lstStyle>
            <a:lvl1pPr>
              <a:defRPr/>
            </a:lvl1pPr>
          </a:lstStyle>
          <a:p>
            <a:pPr>
              <a:defRPr/>
            </a:pPr>
            <a:endParaRPr lang="en-US"/>
          </a:p>
        </p:txBody>
      </p:sp>
      <p:sp>
        <p:nvSpPr>
          <p:cNvPr id="5" name="Rectangle 1095"/>
          <p:cNvSpPr>
            <a:spLocks noGrp="1" noChangeArrowheads="1"/>
          </p:cNvSpPr>
          <p:nvPr>
            <p:ph type="sldNum" sz="quarter" idx="11"/>
          </p:nvPr>
        </p:nvSpPr>
        <p:spPr>
          <a:ln/>
        </p:spPr>
        <p:txBody>
          <a:bodyPr/>
          <a:lstStyle>
            <a:lvl1pPr>
              <a:defRPr/>
            </a:lvl1pPr>
          </a:lstStyle>
          <a:p>
            <a:pPr>
              <a:defRPr/>
            </a:pPr>
            <a:fld id="{93534CD7-4818-4D42-BDE0-0EF5D8953433}" type="slidenum">
              <a:rPr lang="en-US"/>
              <a:pPr>
                <a:defRPr/>
              </a:pPr>
              <a:t>‹#›</a:t>
            </a:fld>
            <a:endParaRPr lang="en-US"/>
          </a:p>
        </p:txBody>
      </p:sp>
    </p:spTree>
    <p:extLst>
      <p:ext uri="{BB962C8B-B14F-4D97-AF65-F5344CB8AC3E}">
        <p14:creationId xmlns:p14="http://schemas.microsoft.com/office/powerpoint/2010/main" val="329318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2478E4FD-843D-421B-93B7-16EE6137C381}" type="slidenum">
              <a:rPr lang="en-US"/>
              <a:pPr>
                <a:defRPr/>
              </a:pPr>
              <a:t>‹#›</a:t>
            </a:fld>
            <a:endParaRPr lang="en-US"/>
          </a:p>
        </p:txBody>
      </p:sp>
    </p:spTree>
    <p:extLst>
      <p:ext uri="{BB962C8B-B14F-4D97-AF65-F5344CB8AC3E}">
        <p14:creationId xmlns:p14="http://schemas.microsoft.com/office/powerpoint/2010/main" val="550561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94"/>
          <p:cNvSpPr>
            <a:spLocks noGrp="1" noChangeArrowheads="1"/>
          </p:cNvSpPr>
          <p:nvPr>
            <p:ph type="ftr" sz="quarter" idx="10"/>
          </p:nvPr>
        </p:nvSpPr>
        <p:spPr>
          <a:ln/>
        </p:spPr>
        <p:txBody>
          <a:bodyPr/>
          <a:lstStyle>
            <a:lvl1pPr>
              <a:defRPr/>
            </a:lvl1pPr>
          </a:lstStyle>
          <a:p>
            <a:pPr>
              <a:defRPr/>
            </a:pPr>
            <a:endParaRPr lang="en-US"/>
          </a:p>
        </p:txBody>
      </p:sp>
      <p:sp>
        <p:nvSpPr>
          <p:cNvPr id="8" name="Rectangle 1095"/>
          <p:cNvSpPr>
            <a:spLocks noGrp="1" noChangeArrowheads="1"/>
          </p:cNvSpPr>
          <p:nvPr>
            <p:ph type="sldNum" sz="quarter" idx="11"/>
          </p:nvPr>
        </p:nvSpPr>
        <p:spPr>
          <a:ln/>
        </p:spPr>
        <p:txBody>
          <a:bodyPr/>
          <a:lstStyle>
            <a:lvl1pPr>
              <a:defRPr/>
            </a:lvl1pPr>
          </a:lstStyle>
          <a:p>
            <a:pPr>
              <a:defRPr/>
            </a:pPr>
            <a:fld id="{6955BA82-FEC1-45EB-8BE1-F7CAB22D9AB7}" type="slidenum">
              <a:rPr lang="en-US"/>
              <a:pPr>
                <a:defRPr/>
              </a:pPr>
              <a:t>‹#›</a:t>
            </a:fld>
            <a:endParaRPr lang="en-US"/>
          </a:p>
        </p:txBody>
      </p:sp>
    </p:spTree>
    <p:extLst>
      <p:ext uri="{BB962C8B-B14F-4D97-AF65-F5344CB8AC3E}">
        <p14:creationId xmlns:p14="http://schemas.microsoft.com/office/powerpoint/2010/main" val="448459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94"/>
          <p:cNvSpPr>
            <a:spLocks noGrp="1" noChangeArrowheads="1"/>
          </p:cNvSpPr>
          <p:nvPr>
            <p:ph type="ftr" sz="quarter" idx="10"/>
          </p:nvPr>
        </p:nvSpPr>
        <p:spPr>
          <a:ln/>
        </p:spPr>
        <p:txBody>
          <a:bodyPr/>
          <a:lstStyle>
            <a:lvl1pPr>
              <a:defRPr/>
            </a:lvl1pPr>
          </a:lstStyle>
          <a:p>
            <a:pPr>
              <a:defRPr/>
            </a:pPr>
            <a:endParaRPr lang="en-US"/>
          </a:p>
        </p:txBody>
      </p:sp>
      <p:sp>
        <p:nvSpPr>
          <p:cNvPr id="4" name="Rectangle 1095"/>
          <p:cNvSpPr>
            <a:spLocks noGrp="1" noChangeArrowheads="1"/>
          </p:cNvSpPr>
          <p:nvPr>
            <p:ph type="sldNum" sz="quarter" idx="11"/>
          </p:nvPr>
        </p:nvSpPr>
        <p:spPr>
          <a:ln/>
        </p:spPr>
        <p:txBody>
          <a:bodyPr/>
          <a:lstStyle>
            <a:lvl1pPr>
              <a:defRPr/>
            </a:lvl1pPr>
          </a:lstStyle>
          <a:p>
            <a:pPr>
              <a:defRPr/>
            </a:pPr>
            <a:fld id="{E7157C3A-3786-417E-98A8-A08C3995B1DC}" type="slidenum">
              <a:rPr lang="en-US"/>
              <a:pPr>
                <a:defRPr/>
              </a:pPr>
              <a:t>‹#›</a:t>
            </a:fld>
            <a:endParaRPr lang="en-US"/>
          </a:p>
        </p:txBody>
      </p:sp>
    </p:spTree>
    <p:extLst>
      <p:ext uri="{BB962C8B-B14F-4D97-AF65-F5344CB8AC3E}">
        <p14:creationId xmlns:p14="http://schemas.microsoft.com/office/powerpoint/2010/main" val="2853671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94"/>
          <p:cNvSpPr>
            <a:spLocks noGrp="1" noChangeArrowheads="1"/>
          </p:cNvSpPr>
          <p:nvPr>
            <p:ph type="ftr" sz="quarter" idx="10"/>
          </p:nvPr>
        </p:nvSpPr>
        <p:spPr>
          <a:ln/>
        </p:spPr>
        <p:txBody>
          <a:bodyPr/>
          <a:lstStyle>
            <a:lvl1pPr>
              <a:defRPr/>
            </a:lvl1pPr>
          </a:lstStyle>
          <a:p>
            <a:pPr>
              <a:defRPr/>
            </a:pPr>
            <a:endParaRPr lang="en-US"/>
          </a:p>
        </p:txBody>
      </p:sp>
      <p:sp>
        <p:nvSpPr>
          <p:cNvPr id="3" name="Rectangle 1095"/>
          <p:cNvSpPr>
            <a:spLocks noGrp="1" noChangeArrowheads="1"/>
          </p:cNvSpPr>
          <p:nvPr>
            <p:ph type="sldNum" sz="quarter" idx="11"/>
          </p:nvPr>
        </p:nvSpPr>
        <p:spPr>
          <a:ln/>
        </p:spPr>
        <p:txBody>
          <a:bodyPr/>
          <a:lstStyle>
            <a:lvl1pPr>
              <a:defRPr/>
            </a:lvl1pPr>
          </a:lstStyle>
          <a:p>
            <a:pPr>
              <a:defRPr/>
            </a:pPr>
            <a:fld id="{16BA27F3-F7A2-4166-BFDC-7D214D6431E1}" type="slidenum">
              <a:rPr lang="en-US"/>
              <a:pPr>
                <a:defRPr/>
              </a:pPr>
              <a:t>‹#›</a:t>
            </a:fld>
            <a:endParaRPr lang="en-US"/>
          </a:p>
        </p:txBody>
      </p:sp>
    </p:spTree>
    <p:extLst>
      <p:ext uri="{BB962C8B-B14F-4D97-AF65-F5344CB8AC3E}">
        <p14:creationId xmlns:p14="http://schemas.microsoft.com/office/powerpoint/2010/main" val="570362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58B3518E-9CDD-458A-B260-AFCFCEE82FD5}" type="slidenum">
              <a:rPr lang="en-US"/>
              <a:pPr>
                <a:defRPr/>
              </a:pPr>
              <a:t>‹#›</a:t>
            </a:fld>
            <a:endParaRPr lang="en-US"/>
          </a:p>
        </p:txBody>
      </p:sp>
    </p:spTree>
    <p:extLst>
      <p:ext uri="{BB962C8B-B14F-4D97-AF65-F5344CB8AC3E}">
        <p14:creationId xmlns:p14="http://schemas.microsoft.com/office/powerpoint/2010/main" val="3216663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94"/>
          <p:cNvSpPr>
            <a:spLocks noGrp="1" noChangeArrowheads="1"/>
          </p:cNvSpPr>
          <p:nvPr>
            <p:ph type="ftr" sz="quarter" idx="10"/>
          </p:nvPr>
        </p:nvSpPr>
        <p:spPr>
          <a:ln/>
        </p:spPr>
        <p:txBody>
          <a:bodyPr/>
          <a:lstStyle>
            <a:lvl1pPr>
              <a:defRPr/>
            </a:lvl1pPr>
          </a:lstStyle>
          <a:p>
            <a:pPr>
              <a:defRPr/>
            </a:pPr>
            <a:endParaRPr lang="en-US"/>
          </a:p>
        </p:txBody>
      </p:sp>
      <p:sp>
        <p:nvSpPr>
          <p:cNvPr id="6" name="Rectangle 1095"/>
          <p:cNvSpPr>
            <a:spLocks noGrp="1" noChangeArrowheads="1"/>
          </p:cNvSpPr>
          <p:nvPr>
            <p:ph type="sldNum" sz="quarter" idx="11"/>
          </p:nvPr>
        </p:nvSpPr>
        <p:spPr>
          <a:ln/>
        </p:spPr>
        <p:txBody>
          <a:bodyPr/>
          <a:lstStyle>
            <a:lvl1pPr>
              <a:defRPr/>
            </a:lvl1pPr>
          </a:lstStyle>
          <a:p>
            <a:pPr>
              <a:defRPr/>
            </a:pPr>
            <a:fld id="{0860072D-D6D0-40BD-AF20-49DF17C29B86}" type="slidenum">
              <a:rPr lang="en-US"/>
              <a:pPr>
                <a:defRPr/>
              </a:pPr>
              <a:t>‹#›</a:t>
            </a:fld>
            <a:endParaRPr lang="en-US"/>
          </a:p>
        </p:txBody>
      </p:sp>
    </p:spTree>
    <p:extLst>
      <p:ext uri="{BB962C8B-B14F-4D97-AF65-F5344CB8AC3E}">
        <p14:creationId xmlns:p14="http://schemas.microsoft.com/office/powerpoint/2010/main" val="1834898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864323" name="Rectangle 1091"/>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864324" name="Rectangle 1092"/>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4326" name="Rectangle 109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en-US"/>
          </a:p>
        </p:txBody>
      </p:sp>
      <p:sp>
        <p:nvSpPr>
          <p:cNvPr id="864327" name="Rectangle 109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34449B33-4EF3-4218-8FD4-4B3BDBA3D96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4"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Lst>
  <p:timing>
    <p:tnLst>
      <p:par>
        <p:cTn id="1" dur="indefinite" restart="never" nodeType="tmRoot"/>
      </p:par>
    </p:tnLst>
  </p:timing>
  <p:txStyles>
    <p:titleStyle>
      <a:lvl1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tabLst>
          <a:tab pos="3314700" algn="l"/>
        </a:tabLs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8.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9.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2.jpeg"/><Relationship Id="rId17" Type="http://schemas.openxmlformats.org/officeDocument/2006/relationships/image" Target="../media/image17.jpeg"/><Relationship Id="rId2" Type="http://schemas.openxmlformats.org/officeDocument/2006/relationships/notesSlide" Target="../notesSlides/notesSlide4.xml"/><Relationship Id="rId16"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 Id="rId1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200400"/>
            <a:ext cx="7772400" cy="990600"/>
          </a:xfrm>
        </p:spPr>
        <p:txBody>
          <a:bodyPr>
            <a:normAutofit fontScale="90000"/>
          </a:bodyPr>
          <a:lstStyle/>
          <a:p>
            <a:pPr>
              <a:defRPr/>
            </a:pPr>
            <a:r>
              <a:rPr lang="en-US" sz="4400" dirty="0">
                <a:solidFill>
                  <a:schemeClr val="tx1"/>
                </a:solidFill>
                <a:effectLst/>
                <a:cs typeface="Times New Roman" pitchFamily="18" charset="0"/>
              </a:rPr>
              <a:t>WinSLAMM v 10 </a:t>
            </a:r>
            <a:br>
              <a:rPr lang="en-US" sz="4400" dirty="0">
                <a:solidFill>
                  <a:schemeClr val="tx1"/>
                </a:solidFill>
                <a:effectLst/>
                <a:cs typeface="Times New Roman" pitchFamily="18" charset="0"/>
              </a:rPr>
            </a:br>
            <a:r>
              <a:rPr lang="en-US" sz="4400" dirty="0">
                <a:solidFill>
                  <a:schemeClr val="tx1"/>
                </a:solidFill>
                <a:effectLst/>
                <a:cs typeface="Times New Roman" pitchFamily="18" charset="0"/>
              </a:rPr>
              <a:t>Grass Swales and Filter Strips</a:t>
            </a:r>
            <a:br>
              <a:rPr lang="en-US" sz="4400" dirty="0">
                <a:solidFill>
                  <a:schemeClr val="tx1"/>
                </a:solidFill>
                <a:effectLst/>
                <a:cs typeface="Times New Roman" pitchFamily="18" charset="0"/>
              </a:rPr>
            </a:br>
            <a:endParaRPr lang="en-US" dirty="0"/>
          </a:p>
        </p:txBody>
      </p:sp>
      <p:sp>
        <p:nvSpPr>
          <p:cNvPr id="7" name="Slide Number Placeholder 6"/>
          <p:cNvSpPr>
            <a:spLocks noGrp="1"/>
          </p:cNvSpPr>
          <p:nvPr>
            <p:ph type="sldNum" sz="quarter" idx="12"/>
          </p:nvPr>
        </p:nvSpPr>
        <p:spPr/>
        <p:txBody>
          <a:bodyPr/>
          <a:lstStyle/>
          <a:p>
            <a:pPr>
              <a:defRPr/>
            </a:pPr>
            <a:fld id="{EAF81AEA-28C7-4A0C-BCCB-D0787446E23D}" type="slidenum">
              <a:rPr lang="en-US" smtClean="0"/>
              <a:pPr>
                <a:defRPr/>
              </a:pPr>
              <a:t>1</a:t>
            </a:fld>
            <a:endParaRPr lang="en-US"/>
          </a:p>
        </p:txBody>
      </p:sp>
      <p:sp>
        <p:nvSpPr>
          <p:cNvPr id="3076" name="TextBox 8"/>
          <p:cNvSpPr txBox="1">
            <a:spLocks noChangeArrowheads="1"/>
          </p:cNvSpPr>
          <p:nvPr/>
        </p:nvSpPr>
        <p:spPr bwMode="auto">
          <a:xfrm>
            <a:off x="723900" y="4725988"/>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000">
                <a:latin typeface="Calibri" pitchFamily="34" charset="0"/>
                <a:ea typeface="Calibri" pitchFamily="34" charset="0"/>
                <a:cs typeface="Calibri" pitchFamily="34" charset="0"/>
              </a:rPr>
              <a:t>Using WinSLAMM v10 to Meet Urban Stormwater Management Goals</a:t>
            </a:r>
            <a:endParaRPr lang="en-US" altLang="en-US" sz="2000"/>
          </a:p>
        </p:txBody>
      </p:sp>
      <p:pic>
        <p:nvPicPr>
          <p:cNvPr id="3078"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381000"/>
            <a:ext cx="30861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5"/>
          <p:cNvSpPr>
            <a:spLocks noChangeArrowheads="1"/>
          </p:cNvSpPr>
          <p:nvPr/>
        </p:nvSpPr>
        <p:spPr bwMode="auto">
          <a:xfrm>
            <a:off x="6389688" y="0"/>
            <a:ext cx="2751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Swale Density</a:t>
            </a:r>
          </a:p>
        </p:txBody>
      </p:sp>
      <p:sp>
        <p:nvSpPr>
          <p:cNvPr id="12292" name="Text Box 8"/>
          <p:cNvSpPr txBox="1">
            <a:spLocks noChangeArrowheads="1"/>
          </p:cNvSpPr>
          <p:nvPr/>
        </p:nvSpPr>
        <p:spPr bwMode="auto">
          <a:xfrm>
            <a:off x="6934200" y="3657600"/>
            <a:ext cx="2362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a:solidFill>
                  <a:srgbClr val="FF0000"/>
                </a:solidFill>
              </a:rPr>
              <a:t>Drainage Areas</a:t>
            </a:r>
          </a:p>
        </p:txBody>
      </p:sp>
      <p:sp>
        <p:nvSpPr>
          <p:cNvPr id="12293" name="Rectangle 9"/>
          <p:cNvSpPr>
            <a:spLocks noChangeArrowheads="1"/>
          </p:cNvSpPr>
          <p:nvPr/>
        </p:nvSpPr>
        <p:spPr bwMode="auto">
          <a:xfrm>
            <a:off x="76200" y="1485900"/>
            <a:ext cx="3657600" cy="495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12294" name="Line 10"/>
          <p:cNvSpPr>
            <a:spLocks noChangeShapeType="1"/>
          </p:cNvSpPr>
          <p:nvPr/>
        </p:nvSpPr>
        <p:spPr bwMode="auto">
          <a:xfrm flipH="1" flipV="1">
            <a:off x="3733800" y="1981200"/>
            <a:ext cx="3200400" cy="1905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5"/>
          <p:cNvSpPr>
            <a:spLocks noChangeArrowheads="1"/>
          </p:cNvSpPr>
          <p:nvPr/>
        </p:nvSpPr>
        <p:spPr bwMode="auto">
          <a:xfrm>
            <a:off x="6389688" y="0"/>
            <a:ext cx="2751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Swale Density</a:t>
            </a:r>
          </a:p>
        </p:txBody>
      </p:sp>
      <p:sp>
        <p:nvSpPr>
          <p:cNvPr id="13316" name="Text Box 8"/>
          <p:cNvSpPr txBox="1">
            <a:spLocks noChangeArrowheads="1"/>
          </p:cNvSpPr>
          <p:nvPr/>
        </p:nvSpPr>
        <p:spPr bwMode="auto">
          <a:xfrm>
            <a:off x="6934200" y="3657600"/>
            <a:ext cx="236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a:solidFill>
                  <a:srgbClr val="FF0000"/>
                </a:solidFill>
              </a:rPr>
              <a:t>Swale Density</a:t>
            </a:r>
          </a:p>
        </p:txBody>
      </p:sp>
      <p:sp>
        <p:nvSpPr>
          <p:cNvPr id="13317" name="Rectangle 9"/>
          <p:cNvSpPr>
            <a:spLocks noChangeArrowheads="1"/>
          </p:cNvSpPr>
          <p:nvPr/>
        </p:nvSpPr>
        <p:spPr bwMode="auto">
          <a:xfrm>
            <a:off x="609600" y="4953000"/>
            <a:ext cx="5029200" cy="1143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13318" name="Line 10"/>
          <p:cNvSpPr>
            <a:spLocks noChangeShapeType="1"/>
          </p:cNvSpPr>
          <p:nvPr/>
        </p:nvSpPr>
        <p:spPr bwMode="auto">
          <a:xfrm flipH="1" flipV="1">
            <a:off x="3657600" y="2057400"/>
            <a:ext cx="3276600" cy="1828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3319" name="Line 11"/>
          <p:cNvSpPr>
            <a:spLocks noChangeShapeType="1"/>
          </p:cNvSpPr>
          <p:nvPr/>
        </p:nvSpPr>
        <p:spPr bwMode="auto">
          <a:xfrm flipH="1">
            <a:off x="5638800" y="3886200"/>
            <a:ext cx="1295400" cy="1066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4"/>
          <p:cNvSpPr txBox="1">
            <a:spLocks noChangeArrowheads="1"/>
          </p:cNvSpPr>
          <p:nvPr/>
        </p:nvSpPr>
        <p:spPr bwMode="auto">
          <a:xfrm>
            <a:off x="6996113" y="4724400"/>
            <a:ext cx="17859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a:solidFill>
                  <a:srgbClr val="FF0000"/>
                </a:solidFill>
              </a:rPr>
              <a:t>Swale Geometry</a:t>
            </a:r>
          </a:p>
        </p:txBody>
      </p:sp>
      <p:sp>
        <p:nvSpPr>
          <p:cNvPr id="14340" name="Line 6"/>
          <p:cNvSpPr>
            <a:spLocks noChangeShapeType="1"/>
          </p:cNvSpPr>
          <p:nvPr/>
        </p:nvSpPr>
        <p:spPr bwMode="auto">
          <a:xfrm flipH="1" flipV="1">
            <a:off x="2743200" y="2844800"/>
            <a:ext cx="4252913" cy="229076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4341" name="Rectangle 5"/>
          <p:cNvSpPr>
            <a:spLocks noChangeArrowheads="1"/>
          </p:cNvSpPr>
          <p:nvPr/>
        </p:nvSpPr>
        <p:spPr bwMode="auto">
          <a:xfrm>
            <a:off x="6389688" y="0"/>
            <a:ext cx="2751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Swale Geometry</a:t>
            </a:r>
          </a:p>
        </p:txBody>
      </p:sp>
      <p:sp>
        <p:nvSpPr>
          <p:cNvPr id="14342" name="Rectangle 9"/>
          <p:cNvSpPr>
            <a:spLocks noChangeArrowheads="1"/>
          </p:cNvSpPr>
          <p:nvPr/>
        </p:nvSpPr>
        <p:spPr bwMode="auto">
          <a:xfrm>
            <a:off x="76200" y="1885503"/>
            <a:ext cx="2667000" cy="10668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grpSp>
        <p:nvGrpSpPr>
          <p:cNvPr id="2" name="Group 1"/>
          <p:cNvGrpSpPr>
            <a:grpSpLocks/>
          </p:cNvGrpSpPr>
          <p:nvPr/>
        </p:nvGrpSpPr>
        <p:grpSpPr bwMode="auto">
          <a:xfrm>
            <a:off x="92075" y="1955386"/>
            <a:ext cx="4392613" cy="2060989"/>
            <a:chOff x="92150" y="1954611"/>
            <a:chExt cx="4393036" cy="2062373"/>
          </a:xfrm>
        </p:grpSpPr>
        <p:cxnSp>
          <p:nvCxnSpPr>
            <p:cNvPr id="8" name="Straight Arrow Connector 7"/>
            <p:cNvCxnSpPr/>
            <p:nvPr/>
          </p:nvCxnSpPr>
          <p:spPr bwMode="auto">
            <a:xfrm rot="10800000" flipV="1">
              <a:off x="3646905" y="1954611"/>
              <a:ext cx="838281" cy="1588"/>
            </a:xfrm>
            <a:prstGeom prst="straightConnector1">
              <a:avLst/>
            </a:prstGeom>
            <a:ln w="44450" cmpd="sng">
              <a:solidFill>
                <a:srgbClr val="FF0000"/>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4" name="Straight Arrow Connector 13"/>
            <p:cNvCxnSpPr/>
            <p:nvPr/>
          </p:nvCxnSpPr>
          <p:spPr bwMode="auto">
            <a:xfrm rot="10800000" flipV="1">
              <a:off x="3646905" y="2140473"/>
              <a:ext cx="838281" cy="1589"/>
            </a:xfrm>
            <a:prstGeom prst="straightConnector1">
              <a:avLst/>
            </a:prstGeom>
            <a:ln w="44450" cmpd="sng">
              <a:solidFill>
                <a:srgbClr val="FF0000"/>
              </a:solidFill>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14346" name="Rectangle 9"/>
            <p:cNvSpPr>
              <a:spLocks noChangeArrowheads="1"/>
            </p:cNvSpPr>
            <p:nvPr/>
          </p:nvSpPr>
          <p:spPr bwMode="auto">
            <a:xfrm>
              <a:off x="92150" y="3559784"/>
              <a:ext cx="2651050" cy="457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15363" name="Picture 2"/>
          <p:cNvPicPr>
            <a:picLocks noChangeAspect="1"/>
          </p:cNvPicPr>
          <p:nvPr/>
        </p:nvPicPr>
        <p:blipFill>
          <a:blip r:embed="rId2">
            <a:extLst>
              <a:ext uri="{28A0092B-C50C-407E-A947-70E740481C1C}">
                <a14:useLocalDpi xmlns:a14="http://schemas.microsoft.com/office/drawing/2010/main" val="0"/>
              </a:ext>
            </a:extLst>
          </a:blip>
          <a:srcRect l="15764" t="37056" b="1860"/>
          <a:stretch>
            <a:fillRect/>
          </a:stretch>
        </p:blipFill>
        <p:spPr bwMode="auto">
          <a:xfrm>
            <a:off x="422275" y="457200"/>
            <a:ext cx="8299450"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Freeform 7"/>
          <p:cNvSpPr>
            <a:spLocks/>
          </p:cNvSpPr>
          <p:nvPr/>
        </p:nvSpPr>
        <p:spPr bwMode="auto">
          <a:xfrm>
            <a:off x="3903663" y="1330325"/>
            <a:ext cx="1677987" cy="4881563"/>
          </a:xfrm>
          <a:custGeom>
            <a:avLst/>
            <a:gdLst>
              <a:gd name="T0" fmla="*/ 14919 w 1676993"/>
              <a:gd name="T1" fmla="*/ 0 h 4881452"/>
              <a:gd name="T2" fmla="*/ 122175 w 1676993"/>
              <a:gd name="T3" fmla="*/ 486955 h 4881452"/>
              <a:gd name="T4" fmla="*/ 14919 w 1676993"/>
              <a:gd name="T5" fmla="*/ 1152063 h 4881452"/>
              <a:gd name="T6" fmla="*/ 38754 w 1676993"/>
              <a:gd name="T7" fmla="*/ 1591510 h 4881452"/>
              <a:gd name="T8" fmla="*/ 360529 w 1676993"/>
              <a:gd name="T9" fmla="*/ 2125971 h 4881452"/>
              <a:gd name="T10" fmla="*/ 884905 w 1676993"/>
              <a:gd name="T11" fmla="*/ 2601050 h 4881452"/>
              <a:gd name="T12" fmla="*/ 1147093 w 1676993"/>
              <a:gd name="T13" fmla="*/ 3230527 h 4881452"/>
              <a:gd name="T14" fmla="*/ 1111339 w 1676993"/>
              <a:gd name="T15" fmla="*/ 4228192 h 4881452"/>
              <a:gd name="T16" fmla="*/ 1206681 w 1676993"/>
              <a:gd name="T17" fmla="*/ 4738903 h 4881452"/>
              <a:gd name="T18" fmla="*/ 1647632 w 1676993"/>
              <a:gd name="T19" fmla="*/ 4869549 h 4881452"/>
              <a:gd name="T20" fmla="*/ 1623797 w 1676993"/>
              <a:gd name="T21" fmla="*/ 4869549 h 48814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6993" h="4881452">
                <a:moveTo>
                  <a:pt x="14865" y="0"/>
                </a:moveTo>
                <a:cubicBezTo>
                  <a:pt x="109867" y="129639"/>
                  <a:pt x="109867" y="259280"/>
                  <a:pt x="121743" y="486889"/>
                </a:cubicBezTo>
                <a:cubicBezTo>
                  <a:pt x="133619" y="714498"/>
                  <a:pt x="28719" y="967840"/>
                  <a:pt x="14865" y="1151907"/>
                </a:cubicBezTo>
                <a:cubicBezTo>
                  <a:pt x="1011" y="1335974"/>
                  <a:pt x="-18781" y="1428998"/>
                  <a:pt x="38616" y="1591294"/>
                </a:cubicBezTo>
                <a:cubicBezTo>
                  <a:pt x="96013" y="1753590"/>
                  <a:pt x="218725" y="1957449"/>
                  <a:pt x="359250" y="2125683"/>
                </a:cubicBezTo>
                <a:cubicBezTo>
                  <a:pt x="499775" y="2293917"/>
                  <a:pt x="751136" y="2416628"/>
                  <a:pt x="881764" y="2600696"/>
                </a:cubicBezTo>
                <a:cubicBezTo>
                  <a:pt x="1012393" y="2784764"/>
                  <a:pt x="1105416" y="2958936"/>
                  <a:pt x="1143021" y="3230089"/>
                </a:cubicBezTo>
                <a:cubicBezTo>
                  <a:pt x="1180626" y="3501242"/>
                  <a:pt x="1097499" y="3976255"/>
                  <a:pt x="1107395" y="4227616"/>
                </a:cubicBezTo>
                <a:cubicBezTo>
                  <a:pt x="1117291" y="4478977"/>
                  <a:pt x="1113333" y="4631377"/>
                  <a:pt x="1202398" y="4738255"/>
                </a:cubicBezTo>
                <a:cubicBezTo>
                  <a:pt x="1291463" y="4845133"/>
                  <a:pt x="1572512" y="4847112"/>
                  <a:pt x="1641785" y="4868883"/>
                </a:cubicBezTo>
                <a:cubicBezTo>
                  <a:pt x="1711058" y="4890654"/>
                  <a:pt x="1664546" y="4879768"/>
                  <a:pt x="1618034" y="4868883"/>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65" name="Freeform 8"/>
          <p:cNvSpPr>
            <a:spLocks/>
          </p:cNvSpPr>
          <p:nvPr/>
        </p:nvSpPr>
        <p:spPr bwMode="auto">
          <a:xfrm>
            <a:off x="760413" y="949325"/>
            <a:ext cx="4005262" cy="3889375"/>
          </a:xfrm>
          <a:custGeom>
            <a:avLst/>
            <a:gdLst>
              <a:gd name="T0" fmla="*/ 2207502 w 4005657"/>
              <a:gd name="T1" fmla="*/ 0 h 3888856"/>
              <a:gd name="T2" fmla="*/ 2539814 w 4005657"/>
              <a:gd name="T3" fmla="*/ 118849 h 3888856"/>
              <a:gd name="T4" fmla="*/ 2836522 w 4005657"/>
              <a:gd name="T5" fmla="*/ 439741 h 3888856"/>
              <a:gd name="T6" fmla="*/ 2978942 w 4005657"/>
              <a:gd name="T7" fmla="*/ 903247 h 3888856"/>
              <a:gd name="T8" fmla="*/ 2919602 w 4005657"/>
              <a:gd name="T9" fmla="*/ 1378642 h 3888856"/>
              <a:gd name="T10" fmla="*/ 2883997 w 4005657"/>
              <a:gd name="T11" fmla="*/ 1830264 h 3888856"/>
              <a:gd name="T12" fmla="*/ 3109493 w 4005657"/>
              <a:gd name="T13" fmla="*/ 2483929 h 3888856"/>
              <a:gd name="T14" fmla="*/ 3774121 w 4005657"/>
              <a:gd name="T15" fmla="*/ 3078174 h 3888856"/>
              <a:gd name="T16" fmla="*/ 3990796 w 4005657"/>
              <a:gd name="T17" fmla="*/ 3663833 h 3888856"/>
              <a:gd name="T18" fmla="*/ 3968381 w 4005657"/>
              <a:gd name="T19" fmla="*/ 3802816 h 3888856"/>
              <a:gd name="T20" fmla="*/ 3616616 w 4005657"/>
              <a:gd name="T21" fmla="*/ 3887167 h 3888856"/>
              <a:gd name="T22" fmla="*/ 1863322 w 4005657"/>
              <a:gd name="T23" fmla="*/ 3874458 h 3888856"/>
              <a:gd name="T24" fmla="*/ 1234302 w 4005657"/>
              <a:gd name="T25" fmla="*/ 3815033 h 3888856"/>
              <a:gd name="T26" fmla="*/ 949462 w 4005657"/>
              <a:gd name="T27" fmla="*/ 3351524 h 3888856"/>
              <a:gd name="T28" fmla="*/ 901990 w 4005657"/>
              <a:gd name="T29" fmla="*/ 2852361 h 3888856"/>
              <a:gd name="T30" fmla="*/ 830781 w 4005657"/>
              <a:gd name="T31" fmla="*/ 2650319 h 3888856"/>
              <a:gd name="T32" fmla="*/ 629020 w 4005657"/>
              <a:gd name="T33" fmla="*/ 2567124 h 3888856"/>
              <a:gd name="T34" fmla="*/ 0 w 4005657"/>
              <a:gd name="T35" fmla="*/ 2626547 h 3888856"/>
              <a:gd name="T36" fmla="*/ 0 w 4005657"/>
              <a:gd name="T37" fmla="*/ 2626547 h 3888856"/>
              <a:gd name="T38" fmla="*/ 0 w 4005657"/>
              <a:gd name="T39" fmla="*/ 2626547 h 38888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05657" h="3888856">
                <a:moveTo>
                  <a:pt x="2208810" y="0"/>
                </a:moveTo>
                <a:cubicBezTo>
                  <a:pt x="2322615" y="22761"/>
                  <a:pt x="2436420" y="45522"/>
                  <a:pt x="2541319" y="118753"/>
                </a:cubicBezTo>
                <a:cubicBezTo>
                  <a:pt x="2646218" y="191984"/>
                  <a:pt x="2764971" y="308758"/>
                  <a:pt x="2838202" y="439387"/>
                </a:cubicBezTo>
                <a:cubicBezTo>
                  <a:pt x="2911433" y="570016"/>
                  <a:pt x="2966851" y="746167"/>
                  <a:pt x="2980706" y="902525"/>
                </a:cubicBezTo>
                <a:cubicBezTo>
                  <a:pt x="2994561" y="1058883"/>
                  <a:pt x="2937164" y="1223159"/>
                  <a:pt x="2921330" y="1377538"/>
                </a:cubicBezTo>
                <a:cubicBezTo>
                  <a:pt x="2905496" y="1531917"/>
                  <a:pt x="2854037" y="1644733"/>
                  <a:pt x="2885704" y="1828800"/>
                </a:cubicBezTo>
                <a:cubicBezTo>
                  <a:pt x="2917372" y="2012868"/>
                  <a:pt x="2962894" y="2274125"/>
                  <a:pt x="3111335" y="2481943"/>
                </a:cubicBezTo>
                <a:cubicBezTo>
                  <a:pt x="3259777" y="2689761"/>
                  <a:pt x="3629382" y="2879216"/>
                  <a:pt x="3776353" y="3075709"/>
                </a:cubicBezTo>
                <a:cubicBezTo>
                  <a:pt x="3923324" y="3272202"/>
                  <a:pt x="3960764" y="3540222"/>
                  <a:pt x="3993160" y="3660899"/>
                </a:cubicBezTo>
                <a:cubicBezTo>
                  <a:pt x="4025556" y="3781577"/>
                  <a:pt x="3986563" y="3756231"/>
                  <a:pt x="3970729" y="3799774"/>
                </a:cubicBezTo>
                <a:cubicBezTo>
                  <a:pt x="3954895" y="3843317"/>
                  <a:pt x="3969808" y="3872126"/>
                  <a:pt x="3618758" y="3884056"/>
                </a:cubicBezTo>
                <a:cubicBezTo>
                  <a:pt x="3267708" y="3895986"/>
                  <a:pt x="2261713" y="3883369"/>
                  <a:pt x="1864426" y="3871356"/>
                </a:cubicBezTo>
                <a:cubicBezTo>
                  <a:pt x="1467139" y="3859343"/>
                  <a:pt x="1387434" y="3899065"/>
                  <a:pt x="1235034" y="3811979"/>
                </a:cubicBezTo>
                <a:cubicBezTo>
                  <a:pt x="1082634" y="3724893"/>
                  <a:pt x="1005444" y="3509159"/>
                  <a:pt x="950026" y="3348842"/>
                </a:cubicBezTo>
                <a:cubicBezTo>
                  <a:pt x="894608" y="3188525"/>
                  <a:pt x="922316" y="2966852"/>
                  <a:pt x="902524" y="2850078"/>
                </a:cubicBezTo>
                <a:cubicBezTo>
                  <a:pt x="882732" y="2733304"/>
                  <a:pt x="876795" y="2695698"/>
                  <a:pt x="831273" y="2648197"/>
                </a:cubicBezTo>
                <a:cubicBezTo>
                  <a:pt x="785751" y="2600696"/>
                  <a:pt x="767937" y="2569028"/>
                  <a:pt x="629392" y="2565070"/>
                </a:cubicBezTo>
                <a:cubicBezTo>
                  <a:pt x="490847" y="2561112"/>
                  <a:pt x="0" y="2624447"/>
                  <a:pt x="0" y="2624447"/>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66" name="Freeform 10"/>
          <p:cNvSpPr>
            <a:spLocks/>
          </p:cNvSpPr>
          <p:nvPr/>
        </p:nvSpPr>
        <p:spPr bwMode="auto">
          <a:xfrm>
            <a:off x="771525" y="923925"/>
            <a:ext cx="314325" cy="2638425"/>
          </a:xfrm>
          <a:custGeom>
            <a:avLst/>
            <a:gdLst>
              <a:gd name="T0" fmla="*/ 314325 w 314325"/>
              <a:gd name="T1" fmla="*/ 0 h 2638425"/>
              <a:gd name="T2" fmla="*/ 295275 w 314325"/>
              <a:gd name="T3" fmla="*/ 1704975 h 2638425"/>
              <a:gd name="T4" fmla="*/ 266700 w 314325"/>
              <a:gd name="T5" fmla="*/ 2352675 h 2638425"/>
              <a:gd name="T6" fmla="*/ 0 w 314325"/>
              <a:gd name="T7" fmla="*/ 2638425 h 26384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4325" h="2638425">
                <a:moveTo>
                  <a:pt x="314325" y="0"/>
                </a:moveTo>
                <a:cubicBezTo>
                  <a:pt x="308768" y="656431"/>
                  <a:pt x="303212" y="1312863"/>
                  <a:pt x="295275" y="1704975"/>
                </a:cubicBezTo>
                <a:cubicBezTo>
                  <a:pt x="287338" y="2097087"/>
                  <a:pt x="315912" y="2197100"/>
                  <a:pt x="266700" y="2352675"/>
                </a:cubicBezTo>
                <a:cubicBezTo>
                  <a:pt x="217488" y="2508250"/>
                  <a:pt x="108744" y="2573337"/>
                  <a:pt x="0" y="2638425"/>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67" name="Freeform 11"/>
          <p:cNvSpPr>
            <a:spLocks/>
          </p:cNvSpPr>
          <p:nvPr/>
        </p:nvSpPr>
        <p:spPr bwMode="auto">
          <a:xfrm>
            <a:off x="2954338" y="2066925"/>
            <a:ext cx="350837" cy="714375"/>
          </a:xfrm>
          <a:custGeom>
            <a:avLst/>
            <a:gdLst>
              <a:gd name="T0" fmla="*/ 17941 w 351532"/>
              <a:gd name="T1" fmla="*/ 0 h 714375"/>
              <a:gd name="T2" fmla="*/ 36768 w 351532"/>
              <a:gd name="T3" fmla="*/ 323850 h 714375"/>
              <a:gd name="T4" fmla="*/ 347382 w 351532"/>
              <a:gd name="T5" fmla="*/ 714375 h 714375"/>
              <a:gd name="T6" fmla="*/ 0 60000 65536"/>
              <a:gd name="T7" fmla="*/ 0 60000 65536"/>
              <a:gd name="T8" fmla="*/ 0 60000 65536"/>
            </a:gdLst>
            <a:ahLst/>
            <a:cxnLst>
              <a:cxn ang="T6">
                <a:pos x="T0" y="T1"/>
              </a:cxn>
              <a:cxn ang="T7">
                <a:pos x="T2" y="T3"/>
              </a:cxn>
              <a:cxn ang="T8">
                <a:pos x="T4" y="T5"/>
              </a:cxn>
            </a:cxnLst>
            <a:rect l="0" t="0" r="r" b="b"/>
            <a:pathLst>
              <a:path w="351532" h="714375">
                <a:moveTo>
                  <a:pt x="18157" y="0"/>
                </a:moveTo>
                <a:cubicBezTo>
                  <a:pt x="-99" y="102394"/>
                  <a:pt x="-18355" y="204788"/>
                  <a:pt x="37207" y="323850"/>
                </a:cubicBezTo>
                <a:cubicBezTo>
                  <a:pt x="92769" y="442912"/>
                  <a:pt x="222150" y="578643"/>
                  <a:pt x="351532" y="714375"/>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68" name="Freeform 12"/>
          <p:cNvSpPr>
            <a:spLocks/>
          </p:cNvSpPr>
          <p:nvPr/>
        </p:nvSpPr>
        <p:spPr bwMode="auto">
          <a:xfrm>
            <a:off x="2428875" y="2105025"/>
            <a:ext cx="114300" cy="1257300"/>
          </a:xfrm>
          <a:custGeom>
            <a:avLst/>
            <a:gdLst>
              <a:gd name="T0" fmla="*/ 114300 w 114300"/>
              <a:gd name="T1" fmla="*/ 0 h 1257300"/>
              <a:gd name="T2" fmla="*/ 19050 w 114300"/>
              <a:gd name="T3" fmla="*/ 314325 h 1257300"/>
              <a:gd name="T4" fmla="*/ 0 w 114300"/>
              <a:gd name="T5" fmla="*/ 1257300 h 1257300"/>
              <a:gd name="T6" fmla="*/ 0 60000 65536"/>
              <a:gd name="T7" fmla="*/ 0 60000 65536"/>
              <a:gd name="T8" fmla="*/ 0 60000 65536"/>
            </a:gdLst>
            <a:ahLst/>
            <a:cxnLst>
              <a:cxn ang="T6">
                <a:pos x="T0" y="T1"/>
              </a:cxn>
              <a:cxn ang="T7">
                <a:pos x="T2" y="T3"/>
              </a:cxn>
              <a:cxn ang="T8">
                <a:pos x="T4" y="T5"/>
              </a:cxn>
            </a:cxnLst>
            <a:rect l="0" t="0" r="r" b="b"/>
            <a:pathLst>
              <a:path w="114300" h="1257300">
                <a:moveTo>
                  <a:pt x="114300" y="0"/>
                </a:moveTo>
                <a:cubicBezTo>
                  <a:pt x="76200" y="52387"/>
                  <a:pt x="38100" y="104775"/>
                  <a:pt x="19050" y="314325"/>
                </a:cubicBezTo>
                <a:cubicBezTo>
                  <a:pt x="0" y="523875"/>
                  <a:pt x="0" y="890587"/>
                  <a:pt x="0" y="1257300"/>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69" name="Freeform 13"/>
          <p:cNvSpPr>
            <a:spLocks/>
          </p:cNvSpPr>
          <p:nvPr/>
        </p:nvSpPr>
        <p:spPr bwMode="auto">
          <a:xfrm>
            <a:off x="1543050" y="3322638"/>
            <a:ext cx="895350" cy="211137"/>
          </a:xfrm>
          <a:custGeom>
            <a:avLst/>
            <a:gdLst>
              <a:gd name="T0" fmla="*/ 895350 w 895350"/>
              <a:gd name="T1" fmla="*/ 39589 h 211861"/>
              <a:gd name="T2" fmla="*/ 438150 w 895350"/>
              <a:gd name="T3" fmla="*/ 11596 h 211861"/>
              <a:gd name="T4" fmla="*/ 0 w 895350"/>
              <a:gd name="T5" fmla="*/ 207553 h 211861"/>
              <a:gd name="T6" fmla="*/ 0 60000 65536"/>
              <a:gd name="T7" fmla="*/ 0 60000 65536"/>
              <a:gd name="T8" fmla="*/ 0 60000 65536"/>
            </a:gdLst>
            <a:ahLst/>
            <a:cxnLst>
              <a:cxn ang="T6">
                <a:pos x="T0" y="T1"/>
              </a:cxn>
              <a:cxn ang="T7">
                <a:pos x="T2" y="T3"/>
              </a:cxn>
              <a:cxn ang="T8">
                <a:pos x="T4" y="T5"/>
              </a:cxn>
            </a:cxnLst>
            <a:rect l="0" t="0" r="r" b="b"/>
            <a:pathLst>
              <a:path w="895350" h="211861">
                <a:moveTo>
                  <a:pt x="895350" y="40411"/>
                </a:moveTo>
                <a:cubicBezTo>
                  <a:pt x="741362" y="11836"/>
                  <a:pt x="587375" y="-16739"/>
                  <a:pt x="438150" y="11836"/>
                </a:cubicBezTo>
                <a:cubicBezTo>
                  <a:pt x="288925" y="40411"/>
                  <a:pt x="144462" y="126136"/>
                  <a:pt x="0" y="211861"/>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0" name="Freeform 14"/>
          <p:cNvSpPr>
            <a:spLocks/>
          </p:cNvSpPr>
          <p:nvPr/>
        </p:nvSpPr>
        <p:spPr bwMode="auto">
          <a:xfrm>
            <a:off x="2438400" y="3962400"/>
            <a:ext cx="19050" cy="857250"/>
          </a:xfrm>
          <a:custGeom>
            <a:avLst/>
            <a:gdLst>
              <a:gd name="T0" fmla="*/ 19050 w 19050"/>
              <a:gd name="T1" fmla="*/ 0 h 857250"/>
              <a:gd name="T2" fmla="*/ 0 w 19050"/>
              <a:gd name="T3" fmla="*/ 857250 h 857250"/>
              <a:gd name="T4" fmla="*/ 0 60000 65536"/>
              <a:gd name="T5" fmla="*/ 0 60000 65536"/>
            </a:gdLst>
            <a:ahLst/>
            <a:cxnLst>
              <a:cxn ang="T4">
                <a:pos x="T0" y="T1"/>
              </a:cxn>
              <a:cxn ang="T5">
                <a:pos x="T2" y="T3"/>
              </a:cxn>
            </a:cxnLst>
            <a:rect l="0" t="0" r="r" b="b"/>
            <a:pathLst>
              <a:path w="19050" h="857250">
                <a:moveTo>
                  <a:pt x="19050" y="0"/>
                </a:moveTo>
                <a:lnTo>
                  <a:pt x="0" y="857250"/>
                </a:ln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1" name="Freeform 15"/>
          <p:cNvSpPr>
            <a:spLocks/>
          </p:cNvSpPr>
          <p:nvPr/>
        </p:nvSpPr>
        <p:spPr bwMode="auto">
          <a:xfrm>
            <a:off x="3038475" y="3362325"/>
            <a:ext cx="9525" cy="1485900"/>
          </a:xfrm>
          <a:custGeom>
            <a:avLst/>
            <a:gdLst>
              <a:gd name="T0" fmla="*/ 0 w 9525"/>
              <a:gd name="T1" fmla="*/ 0 h 1485900"/>
              <a:gd name="T2" fmla="*/ 9525 w 9525"/>
              <a:gd name="T3" fmla="*/ 1485900 h 1485900"/>
              <a:gd name="T4" fmla="*/ 0 60000 65536"/>
              <a:gd name="T5" fmla="*/ 0 60000 65536"/>
            </a:gdLst>
            <a:ahLst/>
            <a:cxnLst>
              <a:cxn ang="T4">
                <a:pos x="T0" y="T1"/>
              </a:cxn>
              <a:cxn ang="T5">
                <a:pos x="T2" y="T3"/>
              </a:cxn>
            </a:cxnLst>
            <a:rect l="0" t="0" r="r" b="b"/>
            <a:pathLst>
              <a:path w="9525" h="1485900">
                <a:moveTo>
                  <a:pt x="0" y="0"/>
                </a:moveTo>
                <a:lnTo>
                  <a:pt x="9525" y="1485900"/>
                </a:ln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2" name="Freeform 16"/>
          <p:cNvSpPr>
            <a:spLocks/>
          </p:cNvSpPr>
          <p:nvPr/>
        </p:nvSpPr>
        <p:spPr bwMode="auto">
          <a:xfrm>
            <a:off x="3228975" y="2932113"/>
            <a:ext cx="438150" cy="1897062"/>
          </a:xfrm>
          <a:custGeom>
            <a:avLst/>
            <a:gdLst>
              <a:gd name="T0" fmla="*/ 438150 w 438150"/>
              <a:gd name="T1" fmla="*/ 1229 h 1896704"/>
              <a:gd name="T2" fmla="*/ 276225 w 438150"/>
              <a:gd name="T3" fmla="*/ 29840 h 1896704"/>
              <a:gd name="T4" fmla="*/ 85725 w 438150"/>
              <a:gd name="T5" fmla="*/ 201482 h 1896704"/>
              <a:gd name="T6" fmla="*/ 19050 w 438150"/>
              <a:gd name="T7" fmla="*/ 458951 h 1896704"/>
              <a:gd name="T8" fmla="*/ 0 w 438150"/>
              <a:gd name="T9" fmla="*/ 1898852 h 18967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150" h="1896704">
                <a:moveTo>
                  <a:pt x="438150" y="1229"/>
                </a:moveTo>
                <a:cubicBezTo>
                  <a:pt x="386556" y="-1152"/>
                  <a:pt x="334962" y="-3533"/>
                  <a:pt x="276225" y="29804"/>
                </a:cubicBezTo>
                <a:cubicBezTo>
                  <a:pt x="217488" y="63141"/>
                  <a:pt x="128587" y="129817"/>
                  <a:pt x="85725" y="201254"/>
                </a:cubicBezTo>
                <a:cubicBezTo>
                  <a:pt x="42863" y="272691"/>
                  <a:pt x="33337" y="175854"/>
                  <a:pt x="19050" y="458429"/>
                </a:cubicBezTo>
                <a:cubicBezTo>
                  <a:pt x="4763" y="741004"/>
                  <a:pt x="2381" y="1318854"/>
                  <a:pt x="0" y="1896704"/>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3" name="Freeform 17"/>
          <p:cNvSpPr>
            <a:spLocks/>
          </p:cNvSpPr>
          <p:nvPr/>
        </p:nvSpPr>
        <p:spPr bwMode="auto">
          <a:xfrm>
            <a:off x="5757863" y="3581400"/>
            <a:ext cx="214312" cy="2438400"/>
          </a:xfrm>
          <a:custGeom>
            <a:avLst/>
            <a:gdLst>
              <a:gd name="T0" fmla="*/ 33312 w 213960"/>
              <a:gd name="T1" fmla="*/ 0 h 2438400"/>
              <a:gd name="T2" fmla="*/ 14073 w 213960"/>
              <a:gd name="T3" fmla="*/ 1895475 h 2438400"/>
              <a:gd name="T4" fmla="*/ 216081 w 213960"/>
              <a:gd name="T5" fmla="*/ 2438400 h 2438400"/>
              <a:gd name="T6" fmla="*/ 0 60000 65536"/>
              <a:gd name="T7" fmla="*/ 0 60000 65536"/>
              <a:gd name="T8" fmla="*/ 0 60000 65536"/>
            </a:gdLst>
            <a:ahLst/>
            <a:cxnLst>
              <a:cxn ang="T6">
                <a:pos x="T0" y="T1"/>
              </a:cxn>
              <a:cxn ang="T7">
                <a:pos x="T2" y="T3"/>
              </a:cxn>
              <a:cxn ang="T8">
                <a:pos x="T4" y="T5"/>
              </a:cxn>
            </a:cxnLst>
            <a:rect l="0" t="0" r="r" b="b"/>
            <a:pathLst>
              <a:path w="213960" h="2438400">
                <a:moveTo>
                  <a:pt x="32985" y="0"/>
                </a:moveTo>
                <a:cubicBezTo>
                  <a:pt x="8379" y="744537"/>
                  <a:pt x="-16227" y="1489075"/>
                  <a:pt x="13935" y="1895475"/>
                </a:cubicBezTo>
                <a:cubicBezTo>
                  <a:pt x="44097" y="2301875"/>
                  <a:pt x="129028" y="2370137"/>
                  <a:pt x="213960" y="2438400"/>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4" name="Freeform 18"/>
          <p:cNvSpPr>
            <a:spLocks/>
          </p:cNvSpPr>
          <p:nvPr/>
        </p:nvSpPr>
        <p:spPr bwMode="auto">
          <a:xfrm>
            <a:off x="6477000" y="3790950"/>
            <a:ext cx="561975" cy="1228725"/>
          </a:xfrm>
          <a:custGeom>
            <a:avLst/>
            <a:gdLst>
              <a:gd name="T0" fmla="*/ 0 w 561293"/>
              <a:gd name="T1" fmla="*/ 0 h 1228725"/>
              <a:gd name="T2" fmla="*/ 0 w 561293"/>
              <a:gd name="T3" fmla="*/ 666750 h 1228725"/>
              <a:gd name="T4" fmla="*/ 0 w 561293"/>
              <a:gd name="T5" fmla="*/ 666750 h 1228725"/>
              <a:gd name="T6" fmla="*/ 489327 w 561293"/>
              <a:gd name="T7" fmla="*/ 971550 h 1228725"/>
              <a:gd name="T8" fmla="*/ 556490 w 561293"/>
              <a:gd name="T9" fmla="*/ 1228725 h 12287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1293" h="1228725">
                <a:moveTo>
                  <a:pt x="0" y="0"/>
                </a:moveTo>
                <a:lnTo>
                  <a:pt x="0" y="666750"/>
                </a:lnTo>
                <a:cubicBezTo>
                  <a:pt x="80962" y="717550"/>
                  <a:pt x="393700" y="877888"/>
                  <a:pt x="485775" y="971550"/>
                </a:cubicBezTo>
                <a:cubicBezTo>
                  <a:pt x="577850" y="1065212"/>
                  <a:pt x="565150" y="1146968"/>
                  <a:pt x="552450" y="1228725"/>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5" name="Freeform 19"/>
          <p:cNvSpPr>
            <a:spLocks/>
          </p:cNvSpPr>
          <p:nvPr/>
        </p:nvSpPr>
        <p:spPr bwMode="auto">
          <a:xfrm>
            <a:off x="5788025" y="3594100"/>
            <a:ext cx="1479550" cy="15875"/>
          </a:xfrm>
          <a:custGeom>
            <a:avLst/>
            <a:gdLst>
              <a:gd name="T0" fmla="*/ 1482593 w 1478942"/>
              <a:gd name="T1" fmla="*/ 15740 h 15902"/>
              <a:gd name="T2" fmla="*/ 0 w 1478942"/>
              <a:gd name="T3" fmla="*/ 0 h 15902"/>
              <a:gd name="T4" fmla="*/ 0 w 1478942"/>
              <a:gd name="T5" fmla="*/ 0 h 15902"/>
              <a:gd name="T6" fmla="*/ 15944 w 1478942"/>
              <a:gd name="T7" fmla="*/ 15740 h 159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8942" h="15902">
                <a:moveTo>
                  <a:pt x="1478942" y="15902"/>
                </a:moveTo>
                <a:lnTo>
                  <a:pt x="0" y="0"/>
                </a:lnTo>
                <a:lnTo>
                  <a:pt x="15902" y="15902"/>
                </a:ln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6" name="Freeform 20"/>
          <p:cNvSpPr>
            <a:spLocks/>
          </p:cNvSpPr>
          <p:nvPr/>
        </p:nvSpPr>
        <p:spPr bwMode="auto">
          <a:xfrm>
            <a:off x="6011863" y="3784600"/>
            <a:ext cx="1239837" cy="0"/>
          </a:xfrm>
          <a:custGeom>
            <a:avLst/>
            <a:gdLst>
              <a:gd name="T0" fmla="*/ 0 w 1240404"/>
              <a:gd name="T1" fmla="*/ 1237006 w 1240404"/>
              <a:gd name="T2" fmla="*/ 1237006 w 1240404"/>
              <a:gd name="T3" fmla="*/ 0 60000 65536"/>
              <a:gd name="T4" fmla="*/ 0 60000 65536"/>
              <a:gd name="T5" fmla="*/ 0 60000 65536"/>
            </a:gdLst>
            <a:ahLst/>
            <a:cxnLst>
              <a:cxn ang="T3">
                <a:pos x="T0" y="0"/>
              </a:cxn>
              <a:cxn ang="T4">
                <a:pos x="T1" y="0"/>
              </a:cxn>
              <a:cxn ang="T5">
                <a:pos x="T2" y="0"/>
              </a:cxn>
            </a:cxnLst>
            <a:rect l="0" t="0" r="r" b="b"/>
            <a:pathLst>
              <a:path w="1240404">
                <a:moveTo>
                  <a:pt x="0" y="0"/>
                </a:moveTo>
                <a:lnTo>
                  <a:pt x="1240404" y="0"/>
                </a:ln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7" name="Freeform 21"/>
          <p:cNvSpPr>
            <a:spLocks/>
          </p:cNvSpPr>
          <p:nvPr/>
        </p:nvSpPr>
        <p:spPr bwMode="auto">
          <a:xfrm>
            <a:off x="3752850" y="3594100"/>
            <a:ext cx="463550" cy="1239838"/>
          </a:xfrm>
          <a:custGeom>
            <a:avLst/>
            <a:gdLst>
              <a:gd name="T0" fmla="*/ 8374 w 463935"/>
              <a:gd name="T1" fmla="*/ 0 h 1240403"/>
              <a:gd name="T2" fmla="*/ 8374 w 463935"/>
              <a:gd name="T3" fmla="*/ 380619 h 1240403"/>
              <a:gd name="T4" fmla="*/ 95404 w 463935"/>
              <a:gd name="T5" fmla="*/ 539212 h 1240403"/>
              <a:gd name="T6" fmla="*/ 316935 w 463935"/>
              <a:gd name="T7" fmla="*/ 650227 h 1240403"/>
              <a:gd name="T8" fmla="*/ 435611 w 463935"/>
              <a:gd name="T9" fmla="*/ 785030 h 1240403"/>
              <a:gd name="T10" fmla="*/ 459346 w 463935"/>
              <a:gd name="T11" fmla="*/ 1022918 h 1240403"/>
              <a:gd name="T12" fmla="*/ 459346 w 463935"/>
              <a:gd name="T13" fmla="*/ 1237017 h 12404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3935" h="1240403">
                <a:moveTo>
                  <a:pt x="8416" y="0"/>
                </a:moveTo>
                <a:cubicBezTo>
                  <a:pt x="1127" y="145773"/>
                  <a:pt x="-6161" y="291547"/>
                  <a:pt x="8416" y="381662"/>
                </a:cubicBezTo>
                <a:cubicBezTo>
                  <a:pt x="22993" y="471777"/>
                  <a:pt x="44197" y="495631"/>
                  <a:pt x="95880" y="540688"/>
                </a:cubicBezTo>
                <a:cubicBezTo>
                  <a:pt x="147563" y="585745"/>
                  <a:pt x="261533" y="610925"/>
                  <a:pt x="318517" y="652007"/>
                </a:cubicBezTo>
                <a:cubicBezTo>
                  <a:pt x="375501" y="693089"/>
                  <a:pt x="413932" y="724894"/>
                  <a:pt x="437786" y="787179"/>
                </a:cubicBezTo>
                <a:cubicBezTo>
                  <a:pt x="461640" y="849464"/>
                  <a:pt x="457664" y="950181"/>
                  <a:pt x="461640" y="1025718"/>
                </a:cubicBezTo>
                <a:cubicBezTo>
                  <a:pt x="465616" y="1101255"/>
                  <a:pt x="463628" y="1170829"/>
                  <a:pt x="461640" y="1240403"/>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5378" name="Freeform 22"/>
          <p:cNvSpPr>
            <a:spLocks/>
          </p:cNvSpPr>
          <p:nvPr/>
        </p:nvSpPr>
        <p:spPr bwMode="auto">
          <a:xfrm>
            <a:off x="2449513" y="2687638"/>
            <a:ext cx="738187" cy="238125"/>
          </a:xfrm>
          <a:custGeom>
            <a:avLst/>
            <a:gdLst>
              <a:gd name="T0" fmla="*/ 731800 w 739471"/>
              <a:gd name="T1" fmla="*/ 236066 h 238539"/>
              <a:gd name="T2" fmla="*/ 448522 w 739471"/>
              <a:gd name="T3" fmla="*/ 70820 h 238539"/>
              <a:gd name="T4" fmla="*/ 204590 w 739471"/>
              <a:gd name="T5" fmla="*/ 23608 h 238539"/>
              <a:gd name="T6" fmla="*/ 0 w 739471"/>
              <a:gd name="T7" fmla="*/ 0 h 2385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9471" h="238539">
                <a:moveTo>
                  <a:pt x="739471" y="238539"/>
                </a:moveTo>
                <a:cubicBezTo>
                  <a:pt x="640742" y="172941"/>
                  <a:pt x="542013" y="107343"/>
                  <a:pt x="453224" y="71562"/>
                </a:cubicBezTo>
                <a:cubicBezTo>
                  <a:pt x="364435" y="35781"/>
                  <a:pt x="282271" y="35781"/>
                  <a:pt x="206734" y="23854"/>
                </a:cubicBezTo>
                <a:cubicBezTo>
                  <a:pt x="131197" y="11927"/>
                  <a:pt x="65598" y="5963"/>
                  <a:pt x="0" y="0"/>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20" name="TextBox 19"/>
          <p:cNvSpPr txBox="1"/>
          <p:nvPr/>
        </p:nvSpPr>
        <p:spPr>
          <a:xfrm>
            <a:off x="4572000" y="792163"/>
            <a:ext cx="4572000" cy="1570037"/>
          </a:xfrm>
          <a:prstGeom prst="rect">
            <a:avLst/>
          </a:prstGeom>
          <a:solidFill>
            <a:srgbClr val="F8F8F8"/>
          </a:solidFill>
        </p:spPr>
        <p:txBody>
          <a:bodyPr>
            <a:spAutoFit/>
          </a:bodyPr>
          <a:lstStyle/>
          <a:p>
            <a:pPr algn="ctr">
              <a:defRPr/>
            </a:pPr>
            <a:r>
              <a:rPr lang="en-US" sz="3200" dirty="0">
                <a:solidFill>
                  <a:srgbClr val="00B050"/>
                </a:solidFill>
                <a:latin typeface="+mj-lt"/>
              </a:rPr>
              <a:t>Average Swale Length </a:t>
            </a:r>
          </a:p>
          <a:p>
            <a:pPr algn="ctr">
              <a:defRPr/>
            </a:pPr>
            <a:r>
              <a:rPr lang="en-US" sz="3200" dirty="0">
                <a:solidFill>
                  <a:srgbClr val="00B050"/>
                </a:solidFill>
                <a:latin typeface="+mj-lt"/>
              </a:rPr>
              <a:t>=  AVG(∑(Segment Length/2))</a:t>
            </a:r>
            <a:endParaRPr lang="en-US" sz="3200" dirty="0">
              <a:solidFill>
                <a:srgbClr val="00B050"/>
              </a:solidFill>
            </a:endParaRPr>
          </a:p>
        </p:txBody>
      </p:sp>
    </p:spTree>
    <p:extLst>
      <p:ext uri="{BB962C8B-B14F-4D97-AF65-F5344CB8AC3E}">
        <p14:creationId xmlns:p14="http://schemas.microsoft.com/office/powerpoint/2010/main" val="17583765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p:cNvPicPr>
          <p:nvPr/>
        </p:nvPicPr>
        <p:blipFill>
          <a:blip r:embed="rId2">
            <a:extLst>
              <a:ext uri="{28A0092B-C50C-407E-A947-70E740481C1C}">
                <a14:useLocalDpi xmlns:a14="http://schemas.microsoft.com/office/drawing/2010/main" val="0"/>
              </a:ext>
            </a:extLst>
          </a:blip>
          <a:srcRect t="37402" b="4242"/>
          <a:stretch>
            <a:fillRect/>
          </a:stretch>
        </p:blipFill>
        <p:spPr bwMode="auto">
          <a:xfrm>
            <a:off x="419100" y="669925"/>
            <a:ext cx="5446713"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Freeform 4"/>
          <p:cNvSpPr>
            <a:spLocks/>
          </p:cNvSpPr>
          <p:nvPr/>
        </p:nvSpPr>
        <p:spPr bwMode="auto">
          <a:xfrm>
            <a:off x="3005138" y="1128713"/>
            <a:ext cx="593725" cy="4108450"/>
          </a:xfrm>
          <a:custGeom>
            <a:avLst/>
            <a:gdLst>
              <a:gd name="T0" fmla="*/ 0 w 593804"/>
              <a:gd name="T1" fmla="*/ 0 h 4108862"/>
              <a:gd name="T2" fmla="*/ 249184 w 593804"/>
              <a:gd name="T3" fmla="*/ 712093 h 4108862"/>
              <a:gd name="T4" fmla="*/ 462766 w 593804"/>
              <a:gd name="T5" fmla="*/ 1388579 h 4108862"/>
              <a:gd name="T6" fmla="*/ 593292 w 593804"/>
              <a:gd name="T7" fmla="*/ 2634738 h 4108862"/>
              <a:gd name="T8" fmla="*/ 450902 w 593804"/>
              <a:gd name="T9" fmla="*/ 3821556 h 4108862"/>
              <a:gd name="T10" fmla="*/ 427170 w 593804"/>
              <a:gd name="T11" fmla="*/ 4106390 h 41088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3804" h="4108862">
                <a:moveTo>
                  <a:pt x="0" y="0"/>
                </a:moveTo>
                <a:cubicBezTo>
                  <a:pt x="86096" y="240475"/>
                  <a:pt x="172192" y="480950"/>
                  <a:pt x="249382" y="712519"/>
                </a:cubicBezTo>
                <a:cubicBezTo>
                  <a:pt x="326572" y="944088"/>
                  <a:pt x="405741" y="1068779"/>
                  <a:pt x="463138" y="1389413"/>
                </a:cubicBezTo>
                <a:cubicBezTo>
                  <a:pt x="520535" y="1710047"/>
                  <a:pt x="595745" y="2230582"/>
                  <a:pt x="593766" y="2636322"/>
                </a:cubicBezTo>
                <a:cubicBezTo>
                  <a:pt x="591787" y="3042062"/>
                  <a:pt x="478971" y="3578431"/>
                  <a:pt x="451262" y="3823854"/>
                </a:cubicBezTo>
                <a:cubicBezTo>
                  <a:pt x="423553" y="4069277"/>
                  <a:pt x="425532" y="4089069"/>
                  <a:pt x="427512" y="4108862"/>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6389" name="Freeform 6"/>
          <p:cNvSpPr>
            <a:spLocks/>
          </p:cNvSpPr>
          <p:nvPr/>
        </p:nvSpPr>
        <p:spPr bwMode="auto">
          <a:xfrm>
            <a:off x="3756025" y="1182688"/>
            <a:ext cx="428625" cy="4030662"/>
          </a:xfrm>
          <a:custGeom>
            <a:avLst/>
            <a:gdLst>
              <a:gd name="T0" fmla="*/ 20670 w 428271"/>
              <a:gd name="T1" fmla="*/ 28894 h 4030891"/>
              <a:gd name="T2" fmla="*/ 20670 w 428271"/>
              <a:gd name="T3" fmla="*/ 123867 h 4030891"/>
              <a:gd name="T4" fmla="*/ 235488 w 428271"/>
              <a:gd name="T5" fmla="*/ 1014210 h 4030891"/>
              <a:gd name="T6" fmla="*/ 390635 w 428271"/>
              <a:gd name="T7" fmla="*/ 2094499 h 4030891"/>
              <a:gd name="T8" fmla="*/ 426438 w 428271"/>
              <a:gd name="T9" fmla="*/ 3151043 h 4030891"/>
              <a:gd name="T10" fmla="*/ 319028 w 428271"/>
              <a:gd name="T11" fmla="*/ 4029517 h 40308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8271" h="4030891">
                <a:moveTo>
                  <a:pt x="20568" y="28906"/>
                </a:moveTo>
                <a:cubicBezTo>
                  <a:pt x="2755" y="-5730"/>
                  <a:pt x="-15058" y="-40366"/>
                  <a:pt x="20568" y="123909"/>
                </a:cubicBezTo>
                <a:cubicBezTo>
                  <a:pt x="56194" y="288184"/>
                  <a:pt x="172968" y="686007"/>
                  <a:pt x="234324" y="1014558"/>
                </a:cubicBezTo>
                <a:cubicBezTo>
                  <a:pt x="295680" y="1343109"/>
                  <a:pt x="357036" y="1738953"/>
                  <a:pt x="388703" y="2095213"/>
                </a:cubicBezTo>
                <a:cubicBezTo>
                  <a:pt x="420370" y="2451473"/>
                  <a:pt x="436204" y="2829504"/>
                  <a:pt x="424329" y="3152117"/>
                </a:cubicBezTo>
                <a:cubicBezTo>
                  <a:pt x="412454" y="3474730"/>
                  <a:pt x="364952" y="3752810"/>
                  <a:pt x="317451" y="4030891"/>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6390" name="Freeform 9"/>
          <p:cNvSpPr>
            <a:spLocks/>
          </p:cNvSpPr>
          <p:nvPr/>
        </p:nvSpPr>
        <p:spPr bwMode="auto">
          <a:xfrm>
            <a:off x="3989388" y="5332413"/>
            <a:ext cx="84137" cy="1187450"/>
          </a:xfrm>
          <a:custGeom>
            <a:avLst/>
            <a:gdLst>
              <a:gd name="T0" fmla="*/ 0 w 83127"/>
              <a:gd name="T1" fmla="*/ 1187040 h 1187532"/>
              <a:gd name="T2" fmla="*/ 25537 w 83127"/>
              <a:gd name="T3" fmla="*/ 925891 h 1187532"/>
              <a:gd name="T4" fmla="*/ 89374 w 83127"/>
              <a:gd name="T5" fmla="*/ 0 h 1187532"/>
              <a:gd name="T6" fmla="*/ 0 60000 65536"/>
              <a:gd name="T7" fmla="*/ 0 60000 65536"/>
              <a:gd name="T8" fmla="*/ 0 60000 65536"/>
            </a:gdLst>
            <a:ahLst/>
            <a:cxnLst>
              <a:cxn ang="T6">
                <a:pos x="T0" y="T1"/>
              </a:cxn>
              <a:cxn ang="T7">
                <a:pos x="T2" y="T3"/>
              </a:cxn>
              <a:cxn ang="T8">
                <a:pos x="T4" y="T5"/>
              </a:cxn>
            </a:cxnLst>
            <a:rect l="0" t="0" r="r" b="b"/>
            <a:pathLst>
              <a:path w="83127" h="1187532">
                <a:moveTo>
                  <a:pt x="0" y="1187532"/>
                </a:moveTo>
                <a:cubicBezTo>
                  <a:pt x="4948" y="1155864"/>
                  <a:pt x="9897" y="1124197"/>
                  <a:pt x="23751" y="926275"/>
                </a:cubicBezTo>
                <a:cubicBezTo>
                  <a:pt x="37606" y="728353"/>
                  <a:pt x="60366" y="364176"/>
                  <a:pt x="83127" y="0"/>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16391" name="Freeform 24"/>
          <p:cNvSpPr>
            <a:spLocks/>
          </p:cNvSpPr>
          <p:nvPr/>
        </p:nvSpPr>
        <p:spPr bwMode="auto">
          <a:xfrm>
            <a:off x="3467100" y="5295900"/>
            <a:ext cx="87313" cy="1247775"/>
          </a:xfrm>
          <a:custGeom>
            <a:avLst/>
            <a:gdLst>
              <a:gd name="T0" fmla="*/ 64692 w 86074"/>
              <a:gd name="T1" fmla="*/ 1252114 h 1246909"/>
              <a:gd name="T2" fmla="*/ 90570 w 86074"/>
              <a:gd name="T3" fmla="*/ 405446 h 1246909"/>
              <a:gd name="T4" fmla="*/ 0 w 86074"/>
              <a:gd name="T5" fmla="*/ 0 h 1246909"/>
              <a:gd name="T6" fmla="*/ 0 60000 65536"/>
              <a:gd name="T7" fmla="*/ 0 60000 65536"/>
              <a:gd name="T8" fmla="*/ 0 60000 65536"/>
            </a:gdLst>
            <a:ahLst/>
            <a:cxnLst>
              <a:cxn ang="T6">
                <a:pos x="T0" y="T1"/>
              </a:cxn>
              <a:cxn ang="T7">
                <a:pos x="T2" y="T3"/>
              </a:cxn>
              <a:cxn ang="T8">
                <a:pos x="T4" y="T5"/>
              </a:cxn>
            </a:cxnLst>
            <a:rect l="0" t="0" r="r" b="b"/>
            <a:pathLst>
              <a:path w="86074" h="1246909">
                <a:moveTo>
                  <a:pt x="59376" y="1246909"/>
                </a:moveTo>
                <a:cubicBezTo>
                  <a:pt x="76199" y="929244"/>
                  <a:pt x="93023" y="611579"/>
                  <a:pt x="83127" y="403761"/>
                </a:cubicBezTo>
                <a:cubicBezTo>
                  <a:pt x="73231" y="195943"/>
                  <a:pt x="36615" y="97971"/>
                  <a:pt x="0" y="0"/>
                </a:cubicBezTo>
              </a:path>
            </a:pathLst>
          </a:custGeom>
          <a:noFill/>
          <a:ln w="508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endParaRPr lang="en-US"/>
          </a:p>
        </p:txBody>
      </p:sp>
      <p:sp>
        <p:nvSpPr>
          <p:cNvPr id="26" name="TextBox 25"/>
          <p:cNvSpPr txBox="1"/>
          <p:nvPr/>
        </p:nvSpPr>
        <p:spPr>
          <a:xfrm>
            <a:off x="5875338" y="4054475"/>
            <a:ext cx="3192462" cy="2554288"/>
          </a:xfrm>
          <a:prstGeom prst="rect">
            <a:avLst/>
          </a:prstGeom>
          <a:solidFill>
            <a:srgbClr val="F8F8F8">
              <a:alpha val="77000"/>
            </a:srgbClr>
          </a:solidFill>
        </p:spPr>
        <p:txBody>
          <a:bodyPr>
            <a:spAutoFit/>
          </a:bodyPr>
          <a:lstStyle/>
          <a:p>
            <a:pPr algn="ctr">
              <a:defRPr/>
            </a:pPr>
            <a:r>
              <a:rPr lang="en-US" sz="3200" dirty="0">
                <a:solidFill>
                  <a:srgbClr val="00B050"/>
                </a:solidFill>
                <a:latin typeface="+mj-lt"/>
              </a:rPr>
              <a:t>…or</a:t>
            </a:r>
          </a:p>
          <a:p>
            <a:pPr algn="ctr">
              <a:defRPr/>
            </a:pPr>
            <a:r>
              <a:rPr lang="en-US" sz="3200" dirty="0">
                <a:solidFill>
                  <a:srgbClr val="00B050"/>
                </a:solidFill>
                <a:latin typeface="+mj-lt"/>
              </a:rPr>
              <a:t>Use the Default: 1.5 x </a:t>
            </a:r>
            <a:r>
              <a:rPr lang="en-US" sz="3200" dirty="0" err="1">
                <a:solidFill>
                  <a:srgbClr val="00B050"/>
                </a:solidFill>
                <a:latin typeface="+mj-lt"/>
              </a:rPr>
              <a:t>SqRoot</a:t>
            </a:r>
            <a:r>
              <a:rPr lang="en-US" sz="3200" dirty="0">
                <a:solidFill>
                  <a:srgbClr val="00B050"/>
                </a:solidFill>
                <a:latin typeface="+mj-lt"/>
              </a:rPr>
              <a:t> of the Drainage Area</a:t>
            </a:r>
            <a:endParaRPr lang="en-US" sz="3200" dirty="0">
              <a:solidFill>
                <a:srgbClr val="00B050"/>
              </a:solidFill>
            </a:endParaRPr>
          </a:p>
        </p:txBody>
      </p:sp>
      <p:sp>
        <p:nvSpPr>
          <p:cNvPr id="9" name="TextBox 8"/>
          <p:cNvSpPr txBox="1"/>
          <p:nvPr/>
        </p:nvSpPr>
        <p:spPr>
          <a:xfrm>
            <a:off x="4572000" y="792163"/>
            <a:ext cx="4572000" cy="1570037"/>
          </a:xfrm>
          <a:prstGeom prst="rect">
            <a:avLst/>
          </a:prstGeom>
          <a:solidFill>
            <a:srgbClr val="F8F8F8"/>
          </a:solidFill>
        </p:spPr>
        <p:txBody>
          <a:bodyPr>
            <a:spAutoFit/>
          </a:bodyPr>
          <a:lstStyle/>
          <a:p>
            <a:pPr algn="ctr">
              <a:defRPr/>
            </a:pPr>
            <a:r>
              <a:rPr lang="en-US" sz="3200" dirty="0">
                <a:solidFill>
                  <a:srgbClr val="00B050"/>
                </a:solidFill>
                <a:latin typeface="+mj-lt"/>
              </a:rPr>
              <a:t>Average Swale Length </a:t>
            </a:r>
          </a:p>
          <a:p>
            <a:pPr algn="ctr">
              <a:defRPr/>
            </a:pPr>
            <a:r>
              <a:rPr lang="en-US" sz="3200" dirty="0">
                <a:solidFill>
                  <a:srgbClr val="00B050"/>
                </a:solidFill>
                <a:latin typeface="+mj-lt"/>
              </a:rPr>
              <a:t>=  AVG(∑(Segment Length/2))</a:t>
            </a:r>
            <a:endParaRPr lang="en-US" sz="3200" dirty="0">
              <a:solidFill>
                <a:srgbClr val="00B050"/>
              </a:solidFill>
            </a:endParaRPr>
          </a:p>
        </p:txBody>
      </p:sp>
    </p:spTree>
    <p:extLst>
      <p:ext uri="{BB962C8B-B14F-4D97-AF65-F5344CB8AC3E}">
        <p14:creationId xmlns:p14="http://schemas.microsoft.com/office/powerpoint/2010/main" val="425254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6148"/>
          <p:cNvSpPr txBox="1">
            <a:spLocks noChangeArrowheads="1"/>
          </p:cNvSpPr>
          <p:nvPr/>
        </p:nvSpPr>
        <p:spPr bwMode="auto">
          <a:xfrm>
            <a:off x="2514600" y="4267200"/>
            <a:ext cx="1752600" cy="1552575"/>
          </a:xfrm>
          <a:prstGeom prst="rect">
            <a:avLst/>
          </a:prstGeom>
          <a:solidFill>
            <a:srgbClr val="F0EFE0">
              <a:alpha val="50195"/>
            </a:srgbClr>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a:solidFill>
                  <a:srgbClr val="FF0000"/>
                </a:solidFill>
              </a:rPr>
              <a:t>Swale Dynamic Infiltration Rate</a:t>
            </a:r>
          </a:p>
        </p:txBody>
      </p:sp>
      <p:sp>
        <p:nvSpPr>
          <p:cNvPr id="17412" name="Rectangle 6149"/>
          <p:cNvSpPr>
            <a:spLocks noChangeArrowheads="1"/>
          </p:cNvSpPr>
          <p:nvPr/>
        </p:nvSpPr>
        <p:spPr bwMode="auto">
          <a:xfrm>
            <a:off x="3690938" y="1257300"/>
            <a:ext cx="2667000" cy="22098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17413" name="Line 6150"/>
          <p:cNvSpPr>
            <a:spLocks noChangeShapeType="1"/>
          </p:cNvSpPr>
          <p:nvPr/>
        </p:nvSpPr>
        <p:spPr bwMode="auto">
          <a:xfrm flipH="1" flipV="1">
            <a:off x="2128838" y="3427413"/>
            <a:ext cx="461962" cy="83978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14" name="Line 6151"/>
          <p:cNvSpPr>
            <a:spLocks noChangeShapeType="1"/>
          </p:cNvSpPr>
          <p:nvPr/>
        </p:nvSpPr>
        <p:spPr bwMode="auto">
          <a:xfrm flipV="1">
            <a:off x="3390900" y="3467100"/>
            <a:ext cx="495300" cy="8001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15" name="Text Box 6153"/>
          <p:cNvSpPr txBox="1">
            <a:spLocks noChangeArrowheads="1"/>
          </p:cNvSpPr>
          <p:nvPr/>
        </p:nvSpPr>
        <p:spPr bwMode="auto">
          <a:xfrm>
            <a:off x="6430963" y="4730750"/>
            <a:ext cx="2667000" cy="1616075"/>
          </a:xfrm>
          <a:prstGeom prst="rect">
            <a:avLst/>
          </a:prstGeom>
          <a:solidFill>
            <a:srgbClr val="F0EFE0">
              <a:alpha val="50195"/>
            </a:srgbClr>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Values listed in WinSLAMM are about ½ of the static infiltration rate for a given soil</a:t>
            </a:r>
          </a:p>
        </p:txBody>
      </p:sp>
      <p:sp>
        <p:nvSpPr>
          <p:cNvPr id="17416" name="Rectangle 5"/>
          <p:cNvSpPr>
            <a:spLocks noChangeArrowheads="1"/>
          </p:cNvSpPr>
          <p:nvPr/>
        </p:nvSpPr>
        <p:spPr bwMode="auto">
          <a:xfrm>
            <a:off x="6389688" y="0"/>
            <a:ext cx="2751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Infiltration Rate</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3"/>
          <p:cNvSpPr>
            <a:spLocks noChangeArrowheads="1"/>
          </p:cNvSpPr>
          <p:nvPr/>
        </p:nvSpPr>
        <p:spPr bwMode="auto">
          <a:xfrm>
            <a:off x="685800" y="0"/>
            <a:ext cx="7772400" cy="762000"/>
          </a:xfrm>
          <a:prstGeom prst="rect">
            <a:avLst/>
          </a:prstGeom>
          <a:solidFill>
            <a:srgbClr val="F8F8F8">
              <a:alpha val="9176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Swale Retardance Factor</a:t>
            </a:r>
          </a:p>
        </p:txBody>
      </p:sp>
      <p:sp>
        <p:nvSpPr>
          <p:cNvPr id="18436" name="Text Box 4"/>
          <p:cNvSpPr txBox="1">
            <a:spLocks noChangeArrowheads="1"/>
          </p:cNvSpPr>
          <p:nvPr/>
        </p:nvSpPr>
        <p:spPr bwMode="auto">
          <a:xfrm>
            <a:off x="1295400" y="581025"/>
            <a:ext cx="1905000" cy="1187450"/>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dirty="0">
                <a:solidFill>
                  <a:srgbClr val="FF0000"/>
                </a:solidFill>
              </a:rPr>
              <a:t>Swale </a:t>
            </a:r>
            <a:r>
              <a:rPr lang="en-US" altLang="en-US" sz="2400" b="1" dirty="0" err="1">
                <a:solidFill>
                  <a:srgbClr val="FF0000"/>
                </a:solidFill>
              </a:rPr>
              <a:t>Retardance</a:t>
            </a:r>
            <a:r>
              <a:rPr lang="en-US" altLang="en-US" sz="2400" b="1" dirty="0">
                <a:solidFill>
                  <a:srgbClr val="FF0000"/>
                </a:solidFill>
              </a:rPr>
              <a:t> Factor</a:t>
            </a:r>
          </a:p>
        </p:txBody>
      </p:sp>
      <p:sp>
        <p:nvSpPr>
          <p:cNvPr id="18437" name="Line 7"/>
          <p:cNvSpPr>
            <a:spLocks noChangeShapeType="1"/>
          </p:cNvSpPr>
          <p:nvPr/>
        </p:nvSpPr>
        <p:spPr bwMode="auto">
          <a:xfrm flipH="1">
            <a:off x="1885950" y="1724025"/>
            <a:ext cx="171450" cy="114776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8438" name="Text Box 8"/>
          <p:cNvSpPr txBox="1">
            <a:spLocks noChangeArrowheads="1"/>
          </p:cNvSpPr>
          <p:nvPr/>
        </p:nvSpPr>
        <p:spPr bwMode="auto">
          <a:xfrm>
            <a:off x="609600" y="3259138"/>
            <a:ext cx="3352800" cy="1311275"/>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Retardance Classification system is from HEC-15, Classification of Vegetal Covers</a:t>
            </a:r>
          </a:p>
        </p:txBody>
      </p:sp>
      <p:sp>
        <p:nvSpPr>
          <p:cNvPr id="18439" name="Rectangle 14"/>
          <p:cNvSpPr>
            <a:spLocks noChangeArrowheads="1"/>
          </p:cNvSpPr>
          <p:nvPr/>
        </p:nvSpPr>
        <p:spPr bwMode="auto">
          <a:xfrm>
            <a:off x="57150" y="2871788"/>
            <a:ext cx="3657600" cy="3048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18440" name="Text Box 8"/>
          <p:cNvSpPr txBox="1">
            <a:spLocks noChangeArrowheads="1"/>
          </p:cNvSpPr>
          <p:nvPr/>
        </p:nvSpPr>
        <p:spPr bwMode="auto">
          <a:xfrm>
            <a:off x="708025" y="5105400"/>
            <a:ext cx="3352800" cy="1169988"/>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Mannings n = </a:t>
            </a:r>
          </a:p>
          <a:p>
            <a:pPr algn="ctr" eaLnBrk="1" hangingPunct="1">
              <a:spcBef>
                <a:spcPct val="50000"/>
              </a:spcBef>
            </a:pPr>
            <a:r>
              <a:rPr lang="en-US" altLang="en-US" sz="2000" b="1">
                <a:solidFill>
                  <a:srgbClr val="FF0000"/>
                </a:solidFill>
              </a:rPr>
              <a:t>f(velocity, hydraulic radius, retardance)</a:t>
            </a:r>
          </a:p>
        </p:txBody>
      </p:sp>
      <p:sp>
        <p:nvSpPr>
          <p:cNvPr id="11" name="Rectangle 14"/>
          <p:cNvSpPr>
            <a:spLocks noChangeArrowheads="1"/>
          </p:cNvSpPr>
          <p:nvPr/>
        </p:nvSpPr>
        <p:spPr bwMode="auto">
          <a:xfrm>
            <a:off x="4633913" y="4191000"/>
            <a:ext cx="1004887" cy="762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pic>
        <p:nvPicPr>
          <p:cNvPr id="2" name="Picture 18" descr="Retardance T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762000"/>
            <a:ext cx="500856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6462713"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8"/>
          <p:cNvSpPr txBox="1">
            <a:spLocks noChangeArrowheads="1"/>
          </p:cNvSpPr>
          <p:nvPr/>
        </p:nvSpPr>
        <p:spPr bwMode="auto">
          <a:xfrm>
            <a:off x="3657600" y="2362200"/>
            <a:ext cx="5257800" cy="1006475"/>
          </a:xfrm>
          <a:prstGeom prst="rect">
            <a:avLst/>
          </a:prstGeom>
          <a:solidFill>
            <a:srgbClr val="F8F8F8">
              <a:alpha val="85000"/>
            </a:srgbClr>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dirty="0">
                <a:solidFill>
                  <a:srgbClr val="FF0000"/>
                </a:solidFill>
              </a:rPr>
              <a:t>Enter Grass Height and Particle Size Distribution to Determine Particle Size Filtering</a:t>
            </a:r>
          </a:p>
        </p:txBody>
      </p:sp>
      <p:sp>
        <p:nvSpPr>
          <p:cNvPr id="19460" name="Line 7"/>
          <p:cNvSpPr>
            <a:spLocks noChangeShapeType="1"/>
          </p:cNvSpPr>
          <p:nvPr/>
        </p:nvSpPr>
        <p:spPr bwMode="auto">
          <a:xfrm flipH="1">
            <a:off x="3886200" y="3048000"/>
            <a:ext cx="152400" cy="1066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9461" name="Rectangle 10"/>
          <p:cNvSpPr>
            <a:spLocks noChangeArrowheads="1"/>
          </p:cNvSpPr>
          <p:nvPr/>
        </p:nvSpPr>
        <p:spPr bwMode="auto">
          <a:xfrm>
            <a:off x="76200" y="4114800"/>
            <a:ext cx="41148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19462" name="Line 11"/>
          <p:cNvSpPr>
            <a:spLocks noChangeShapeType="1"/>
          </p:cNvSpPr>
          <p:nvPr/>
        </p:nvSpPr>
        <p:spPr bwMode="auto">
          <a:xfrm flipH="1">
            <a:off x="1828800" y="3048000"/>
            <a:ext cx="2209800" cy="152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9463" name="Rectangle 5"/>
          <p:cNvSpPr>
            <a:spLocks noChangeArrowheads="1"/>
          </p:cNvSpPr>
          <p:nvPr/>
        </p:nvSpPr>
        <p:spPr bwMode="auto">
          <a:xfrm>
            <a:off x="6389688" y="0"/>
            <a:ext cx="2751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Particle Size File</a:t>
            </a:r>
          </a:p>
        </p:txBody>
      </p:sp>
      <p:sp>
        <p:nvSpPr>
          <p:cNvPr id="8" name="Text Box 8"/>
          <p:cNvSpPr txBox="1">
            <a:spLocks noChangeArrowheads="1"/>
          </p:cNvSpPr>
          <p:nvPr/>
        </p:nvSpPr>
        <p:spPr bwMode="auto">
          <a:xfrm>
            <a:off x="6519863" y="4343400"/>
            <a:ext cx="2514600" cy="2246313"/>
          </a:xfrm>
          <a:prstGeom prst="rect">
            <a:avLst/>
          </a:prstGeom>
          <a:solidFill>
            <a:srgbClr val="F8F8F8">
              <a:alpha val="85000"/>
            </a:srgbClr>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Particle Size Distribution File not accessible if Flows and Particle Sizes transferred through the drainage system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685800" y="414338"/>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Infiltration Rate Adjustment</a:t>
            </a:r>
          </a:p>
        </p:txBody>
      </p:sp>
      <p:graphicFrame>
        <p:nvGraphicFramePr>
          <p:cNvPr id="20483" name="Object 0"/>
          <p:cNvGraphicFramePr>
            <a:graphicFrameLocks noChangeAspect="1"/>
          </p:cNvGraphicFramePr>
          <p:nvPr/>
        </p:nvGraphicFramePr>
        <p:xfrm>
          <a:off x="990600" y="1416050"/>
          <a:ext cx="7162800" cy="4870450"/>
        </p:xfrm>
        <a:graphic>
          <a:graphicData uri="http://schemas.openxmlformats.org/presentationml/2006/ole">
            <mc:AlternateContent xmlns:mc="http://schemas.openxmlformats.org/markup-compatibility/2006">
              <mc:Choice xmlns:v="urn:schemas-microsoft-com:vml" Requires="v">
                <p:oleObj spid="_x0000_s20501" name="Chart" r:id="rId4" imgW="3743586" imgH="3191096" progId="Excel.Chart.8">
                  <p:embed/>
                </p:oleObj>
              </mc:Choice>
              <mc:Fallback>
                <p:oleObj name="Chart" r:id="rId4" imgW="3743586" imgH="3191096" progId="Excel.Chart.8">
                  <p:embed/>
                  <p:pic>
                    <p:nvPicPr>
                      <p:cNvPr id="0" name="Object 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1416050"/>
                        <a:ext cx="7162800" cy="487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84" name="Text Box 11"/>
          <p:cNvSpPr txBox="1">
            <a:spLocks noChangeArrowheads="1"/>
          </p:cNvSpPr>
          <p:nvPr/>
        </p:nvSpPr>
        <p:spPr bwMode="auto">
          <a:xfrm>
            <a:off x="4572000" y="2819400"/>
            <a:ext cx="2057400" cy="304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kumimoji="1" lang="en-US" altLang="en-US" sz="1400" b="1">
                <a:solidFill>
                  <a:srgbClr val="FF0000"/>
                </a:solidFill>
              </a:rPr>
              <a:t>Static Infiltration Rate</a:t>
            </a:r>
          </a:p>
        </p:txBody>
      </p:sp>
      <p:sp>
        <p:nvSpPr>
          <p:cNvPr id="20485" name="Line 12"/>
          <p:cNvSpPr>
            <a:spLocks noChangeShapeType="1"/>
          </p:cNvSpPr>
          <p:nvPr/>
        </p:nvSpPr>
        <p:spPr bwMode="auto">
          <a:xfrm flipH="1" flipV="1">
            <a:off x="3581400" y="2971800"/>
            <a:ext cx="7620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86" name="Text Box 13"/>
          <p:cNvSpPr txBox="1">
            <a:spLocks noChangeArrowheads="1"/>
          </p:cNvSpPr>
          <p:nvPr/>
        </p:nvSpPr>
        <p:spPr bwMode="auto">
          <a:xfrm>
            <a:off x="1752600" y="4005263"/>
            <a:ext cx="2286000" cy="304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kumimoji="1" lang="en-US" altLang="en-US" sz="1400" b="1">
                <a:solidFill>
                  <a:srgbClr val="FF0000"/>
                </a:solidFill>
              </a:rPr>
              <a:t>Dynamic Infiltration Rate</a:t>
            </a:r>
          </a:p>
        </p:txBody>
      </p:sp>
      <p:sp>
        <p:nvSpPr>
          <p:cNvPr id="20487" name="Line 14"/>
          <p:cNvSpPr>
            <a:spLocks noChangeShapeType="1"/>
          </p:cNvSpPr>
          <p:nvPr/>
        </p:nvSpPr>
        <p:spPr bwMode="auto">
          <a:xfrm flipV="1">
            <a:off x="4114800" y="4148138"/>
            <a:ext cx="6096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88" name="Text Box 13"/>
          <p:cNvSpPr txBox="1">
            <a:spLocks noChangeArrowheads="1"/>
          </p:cNvSpPr>
          <p:nvPr/>
        </p:nvSpPr>
        <p:spPr bwMode="auto">
          <a:xfrm>
            <a:off x="4572000" y="4800600"/>
            <a:ext cx="25908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kumimoji="1" lang="en-US" altLang="en-US" sz="1400" b="1">
                <a:solidFill>
                  <a:srgbClr val="FF0000"/>
                </a:solidFill>
              </a:rPr>
              <a:t>This is what you start with</a:t>
            </a:r>
          </a:p>
        </p:txBody>
      </p:sp>
      <p:sp>
        <p:nvSpPr>
          <p:cNvPr id="20489" name="Line 14"/>
          <p:cNvSpPr>
            <a:spLocks noChangeShapeType="1"/>
          </p:cNvSpPr>
          <p:nvPr/>
        </p:nvSpPr>
        <p:spPr bwMode="auto">
          <a:xfrm flipH="1" flipV="1">
            <a:off x="3810000" y="4310063"/>
            <a:ext cx="914400" cy="6445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solidFill>
                  <a:schemeClr val="tx2"/>
                </a:solidFill>
              </a:rPr>
              <a:t> </a:t>
            </a:r>
            <a:r>
              <a:rPr lang="en-US" altLang="en-US" sz="4000" b="1"/>
              <a:t>Additional Output</a:t>
            </a:r>
          </a:p>
        </p:txBody>
      </p:sp>
      <p:graphicFrame>
        <p:nvGraphicFramePr>
          <p:cNvPr id="21507" name="Object 0"/>
          <p:cNvGraphicFramePr>
            <a:graphicFrameLocks noChangeAspect="1"/>
          </p:cNvGraphicFramePr>
          <p:nvPr/>
        </p:nvGraphicFramePr>
        <p:xfrm>
          <a:off x="381000" y="685800"/>
          <a:ext cx="8382000" cy="6035675"/>
        </p:xfrm>
        <a:graphic>
          <a:graphicData uri="http://schemas.openxmlformats.org/presentationml/2006/ole">
            <mc:AlternateContent xmlns:mc="http://schemas.openxmlformats.org/markup-compatibility/2006">
              <mc:Choice xmlns:v="urn:schemas-microsoft-com:vml" Requires="v">
                <p:oleObj spid="_x0000_s21523" name="Worksheet" r:id="rId4" imgW="7553629" imgH="5439091" progId="Excel.Sheet.8">
                  <p:embed/>
                </p:oleObj>
              </mc:Choice>
              <mc:Fallback>
                <p:oleObj name="Worksheet" r:id="rId4" imgW="7553629" imgH="5439091" progId="Excel.Sheet.8">
                  <p:embed/>
                  <p:pic>
                    <p:nvPicPr>
                      <p:cNvPr id="0" name="Object 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685800"/>
                        <a:ext cx="8382000" cy="603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08" name="Text Box 4"/>
          <p:cNvSpPr txBox="1">
            <a:spLocks noChangeArrowheads="1"/>
          </p:cNvSpPr>
          <p:nvPr/>
        </p:nvSpPr>
        <p:spPr bwMode="auto">
          <a:xfrm>
            <a:off x="228600" y="1981200"/>
            <a:ext cx="5105400" cy="1573213"/>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1800" b="1" dirty="0">
                <a:solidFill>
                  <a:srgbClr val="FF0000"/>
                </a:solidFill>
              </a:rPr>
              <a:t>Detailed Hydraulics By Time Step</a:t>
            </a:r>
          </a:p>
          <a:p>
            <a:pPr eaLnBrk="1" hangingPunct="1">
              <a:spcBef>
                <a:spcPct val="10000"/>
              </a:spcBef>
            </a:pPr>
            <a:r>
              <a:rPr lang="en-US" altLang="en-US" sz="1800" b="1" dirty="0"/>
              <a:t>Hydraulics And Concentration By Event</a:t>
            </a:r>
          </a:p>
          <a:p>
            <a:pPr eaLnBrk="1" hangingPunct="1">
              <a:spcBef>
                <a:spcPct val="10000"/>
              </a:spcBef>
            </a:pPr>
            <a:r>
              <a:rPr lang="en-US" altLang="en-US" sz="1800" b="1" dirty="0"/>
              <a:t>Incremental Performance</a:t>
            </a:r>
          </a:p>
          <a:p>
            <a:pPr eaLnBrk="1" hangingPunct="1">
              <a:spcBef>
                <a:spcPct val="10000"/>
              </a:spcBef>
            </a:pPr>
            <a:r>
              <a:rPr lang="en-US" altLang="en-US" sz="1800" b="1" dirty="0"/>
              <a:t>Irreducible Concentration</a:t>
            </a:r>
          </a:p>
          <a:p>
            <a:pPr eaLnBrk="1" hangingPunct="1">
              <a:spcBef>
                <a:spcPct val="10000"/>
              </a:spcBef>
            </a:pPr>
            <a:r>
              <a:rPr lang="en-US" altLang="en-US" sz="1800" b="1" dirty="0"/>
              <a:t>Particulate Reduction by Particle Size</a:t>
            </a:r>
          </a:p>
        </p:txBody>
      </p:sp>
      <p:sp>
        <p:nvSpPr>
          <p:cNvPr id="21509" name="Text Box 5"/>
          <p:cNvSpPr txBox="1">
            <a:spLocks noChangeArrowheads="1"/>
          </p:cNvSpPr>
          <p:nvPr/>
        </p:nvSpPr>
        <p:spPr bwMode="auto">
          <a:xfrm>
            <a:off x="5638800" y="1752600"/>
            <a:ext cx="3505200" cy="1311275"/>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Iterative calculation to determine swale height and wetted perimeter for each runoff event</a:t>
            </a:r>
          </a:p>
        </p:txBody>
      </p:sp>
      <p:sp>
        <p:nvSpPr>
          <p:cNvPr id="21510" name="Rectangle 6"/>
          <p:cNvSpPr>
            <a:spLocks noChangeArrowheads="1"/>
          </p:cNvSpPr>
          <p:nvPr/>
        </p:nvSpPr>
        <p:spPr bwMode="auto">
          <a:xfrm>
            <a:off x="838200" y="4114800"/>
            <a:ext cx="7848600" cy="915988"/>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1800" b="1">
                <a:solidFill>
                  <a:srgbClr val="FF0000"/>
                </a:solidFill>
              </a:rPr>
              <a:t>SwaleQ = 1.486 / n * (h * BottomWidth + SideSlope * h ^ 2) ^ (5 / 3) / (BottomWidth + h * Sqr(SideSlope * SideSlope + 1) * 2) ^ (2 / 3) * Sqr(LongSlope)</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306388"/>
            <a:ext cx="9144000" cy="760412"/>
          </a:xfrm>
        </p:spPr>
        <p:txBody>
          <a:bodyPr/>
          <a:lstStyle/>
          <a:p>
            <a:pPr algn="l" eaLnBrk="1" hangingPunct="1"/>
            <a:r>
              <a:rPr lang="en-US" altLang="en-US" b="1" smtClean="0">
                <a:solidFill>
                  <a:schemeClr val="tx1"/>
                </a:solidFill>
                <a:effectLst/>
              </a:rPr>
              <a:t>We will cover . . .</a:t>
            </a:r>
          </a:p>
        </p:txBody>
      </p:sp>
      <p:sp>
        <p:nvSpPr>
          <p:cNvPr id="4099" name="Rectangle 3"/>
          <p:cNvSpPr>
            <a:spLocks noGrp="1" noChangeArrowheads="1"/>
          </p:cNvSpPr>
          <p:nvPr>
            <p:ph type="body" sz="half" idx="1"/>
          </p:nvPr>
        </p:nvSpPr>
        <p:spPr>
          <a:xfrm>
            <a:off x="762000" y="1600200"/>
            <a:ext cx="4114800" cy="4876800"/>
          </a:xfrm>
        </p:spPr>
        <p:txBody>
          <a:bodyPr/>
          <a:lstStyle/>
          <a:p>
            <a:pPr eaLnBrk="1" hangingPunct="1"/>
            <a:r>
              <a:rPr lang="en-US" altLang="en-US" smtClean="0">
                <a:effectLst/>
              </a:rPr>
              <a:t>References</a:t>
            </a:r>
          </a:p>
          <a:p>
            <a:pPr eaLnBrk="1" hangingPunct="1"/>
            <a:r>
              <a:rPr lang="en-US" altLang="en-US" smtClean="0">
                <a:effectLst/>
              </a:rPr>
              <a:t>Processes</a:t>
            </a:r>
          </a:p>
          <a:p>
            <a:pPr eaLnBrk="1" hangingPunct="1"/>
            <a:r>
              <a:rPr lang="en-US" altLang="en-US" smtClean="0">
                <a:effectLst/>
              </a:rPr>
              <a:t>Entering Grass Swale Data into the Model</a:t>
            </a:r>
          </a:p>
        </p:txBody>
      </p:sp>
      <p:pic>
        <p:nvPicPr>
          <p:cNvPr id="4100" name="Picture 7" descr="grass swales"/>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5149850" y="1600200"/>
            <a:ext cx="3033713" cy="4525963"/>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b="1" smtClean="0">
                <a:solidFill>
                  <a:schemeClr val="tx1"/>
                </a:solidFill>
                <a:effectLst/>
              </a:rPr>
              <a:t>Modeling Filter Strips</a:t>
            </a:r>
          </a:p>
        </p:txBody>
      </p:sp>
      <p:pic>
        <p:nvPicPr>
          <p:cNvPr id="2253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432175"/>
            <a:ext cx="4267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Content Placeholder 10"/>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280988" y="1447800"/>
            <a:ext cx="4900612" cy="2759075"/>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33400" y="1447800"/>
            <a:ext cx="8305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23555" name="Freeform 3"/>
          <p:cNvSpPr>
            <a:spLocks/>
          </p:cNvSpPr>
          <p:nvPr/>
        </p:nvSpPr>
        <p:spPr bwMode="auto">
          <a:xfrm>
            <a:off x="838200" y="3276600"/>
            <a:ext cx="7772400" cy="1219200"/>
          </a:xfrm>
          <a:custGeom>
            <a:avLst/>
            <a:gdLst>
              <a:gd name="T0" fmla="*/ 2147483647 w 3300"/>
              <a:gd name="T1" fmla="*/ 0 h 573"/>
              <a:gd name="T2" fmla="*/ 2147483647 w 3300"/>
              <a:gd name="T3" fmla="*/ 2147483647 h 573"/>
              <a:gd name="T4" fmla="*/ 2147483647 w 3300"/>
              <a:gd name="T5" fmla="*/ 2147483647 h 573"/>
              <a:gd name="T6" fmla="*/ 2147483647 w 3300"/>
              <a:gd name="T7" fmla="*/ 2147483647 h 573"/>
              <a:gd name="T8" fmla="*/ 2147483647 w 3300"/>
              <a:gd name="T9" fmla="*/ 2147483647 h 573"/>
              <a:gd name="T10" fmla="*/ 2147483647 w 3300"/>
              <a:gd name="T11" fmla="*/ 2147483647 h 573"/>
              <a:gd name="T12" fmla="*/ 2147483647 w 3300"/>
              <a:gd name="T13" fmla="*/ 2147483647 h 573"/>
              <a:gd name="T14" fmla="*/ 2147483647 w 3300"/>
              <a:gd name="T15" fmla="*/ 2147483647 h 573"/>
              <a:gd name="T16" fmla="*/ 2147483647 w 3300"/>
              <a:gd name="T17" fmla="*/ 2147483647 h 573"/>
              <a:gd name="T18" fmla="*/ 0 w 3300"/>
              <a:gd name="T19" fmla="*/ 2147483647 h 573"/>
              <a:gd name="T20" fmla="*/ 2147483647 w 3300"/>
              <a:gd name="T21" fmla="*/ 0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00"/>
              <a:gd name="T34" fmla="*/ 0 h 573"/>
              <a:gd name="T35" fmla="*/ 3300 w 3300"/>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00" h="573">
                <a:moveTo>
                  <a:pt x="19" y="0"/>
                </a:moveTo>
                <a:cubicBezTo>
                  <a:pt x="195" y="18"/>
                  <a:pt x="335" y="28"/>
                  <a:pt x="509" y="55"/>
                </a:cubicBezTo>
                <a:cubicBezTo>
                  <a:pt x="759" y="94"/>
                  <a:pt x="911" y="121"/>
                  <a:pt x="1164" y="136"/>
                </a:cubicBezTo>
                <a:cubicBezTo>
                  <a:pt x="1267" y="142"/>
                  <a:pt x="1452" y="189"/>
                  <a:pt x="1555" y="196"/>
                </a:cubicBezTo>
                <a:cubicBezTo>
                  <a:pt x="1676" y="204"/>
                  <a:pt x="1927" y="255"/>
                  <a:pt x="1927" y="255"/>
                </a:cubicBezTo>
                <a:cubicBezTo>
                  <a:pt x="2200" y="300"/>
                  <a:pt x="2438" y="314"/>
                  <a:pt x="2700" y="355"/>
                </a:cubicBezTo>
                <a:cubicBezTo>
                  <a:pt x="2939" y="393"/>
                  <a:pt x="3200" y="498"/>
                  <a:pt x="3300" y="518"/>
                </a:cubicBezTo>
                <a:lnTo>
                  <a:pt x="3300" y="473"/>
                </a:lnTo>
                <a:lnTo>
                  <a:pt x="3264" y="573"/>
                </a:lnTo>
                <a:lnTo>
                  <a:pt x="0" y="164"/>
                </a:lnTo>
                <a:lnTo>
                  <a:pt x="19" y="0"/>
                </a:lnTo>
                <a:close/>
              </a:path>
            </a:pathLst>
          </a:custGeom>
          <a:solidFill>
            <a:schemeClr val="accent1"/>
          </a:solidFill>
          <a:ln w="9525">
            <a:solidFill>
              <a:srgbClr val="00FFFF"/>
            </a:solidFill>
            <a:round/>
            <a:headEnd/>
            <a:tailEnd/>
          </a:ln>
        </p:spPr>
        <p:txBody>
          <a:bodyPr wrap="none" anchor="ctr"/>
          <a:lstStyle/>
          <a:p>
            <a:endParaRPr lang="en-US"/>
          </a:p>
        </p:txBody>
      </p:sp>
      <p:grpSp>
        <p:nvGrpSpPr>
          <p:cNvPr id="23556" name="Group 4"/>
          <p:cNvGrpSpPr>
            <a:grpSpLocks/>
          </p:cNvGrpSpPr>
          <p:nvPr/>
        </p:nvGrpSpPr>
        <p:grpSpPr bwMode="auto">
          <a:xfrm>
            <a:off x="5153025" y="3621088"/>
            <a:ext cx="304800" cy="609600"/>
            <a:chOff x="1296" y="1920"/>
            <a:chExt cx="192" cy="384"/>
          </a:xfrm>
        </p:grpSpPr>
        <p:sp>
          <p:nvSpPr>
            <p:cNvPr id="23774" name="Freeform 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9525">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75" name="Line 6"/>
            <p:cNvSpPr>
              <a:spLocks noChangeShapeType="1"/>
            </p:cNvSpPr>
            <p:nvPr/>
          </p:nvSpPr>
          <p:spPr bwMode="auto">
            <a:xfrm flipH="1" flipV="1">
              <a:off x="1296" y="1968"/>
              <a:ext cx="48" cy="96"/>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76" name="Line 7"/>
            <p:cNvSpPr>
              <a:spLocks noChangeShapeType="1"/>
            </p:cNvSpPr>
            <p:nvPr/>
          </p:nvSpPr>
          <p:spPr bwMode="auto">
            <a:xfrm flipV="1">
              <a:off x="1392" y="2016"/>
              <a:ext cx="96" cy="192"/>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77" name="Line 8"/>
            <p:cNvSpPr>
              <a:spLocks noChangeShapeType="1"/>
            </p:cNvSpPr>
            <p:nvPr/>
          </p:nvSpPr>
          <p:spPr bwMode="auto">
            <a:xfrm flipH="1" flipV="1">
              <a:off x="1296" y="2112"/>
              <a:ext cx="48" cy="144"/>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57" name="Group 9"/>
          <p:cNvGrpSpPr>
            <a:grpSpLocks/>
          </p:cNvGrpSpPr>
          <p:nvPr/>
        </p:nvGrpSpPr>
        <p:grpSpPr bwMode="auto">
          <a:xfrm>
            <a:off x="1828800" y="3087688"/>
            <a:ext cx="5486400" cy="1371600"/>
            <a:chOff x="1296" y="1920"/>
            <a:chExt cx="3264" cy="864"/>
          </a:xfrm>
        </p:grpSpPr>
        <p:grpSp>
          <p:nvGrpSpPr>
            <p:cNvPr id="23580" name="Group 10"/>
            <p:cNvGrpSpPr>
              <a:grpSpLocks/>
            </p:cNvGrpSpPr>
            <p:nvPr/>
          </p:nvGrpSpPr>
          <p:grpSpPr bwMode="auto">
            <a:xfrm>
              <a:off x="4368" y="2400"/>
              <a:ext cx="192" cy="384"/>
              <a:chOff x="1296" y="1920"/>
              <a:chExt cx="192" cy="384"/>
            </a:xfrm>
          </p:grpSpPr>
          <p:sp>
            <p:nvSpPr>
              <p:cNvPr id="23770" name="Freeform 11"/>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71" name="Line 12"/>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72" name="Line 13"/>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73" name="Line 14"/>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81" name="Group 15"/>
            <p:cNvGrpSpPr>
              <a:grpSpLocks/>
            </p:cNvGrpSpPr>
            <p:nvPr/>
          </p:nvGrpSpPr>
          <p:grpSpPr bwMode="auto">
            <a:xfrm>
              <a:off x="1296" y="1920"/>
              <a:ext cx="3216" cy="864"/>
              <a:chOff x="1296" y="1920"/>
              <a:chExt cx="3216" cy="864"/>
            </a:xfrm>
          </p:grpSpPr>
          <p:grpSp>
            <p:nvGrpSpPr>
              <p:cNvPr id="23582" name="Group 16"/>
              <p:cNvGrpSpPr>
                <a:grpSpLocks/>
              </p:cNvGrpSpPr>
              <p:nvPr/>
            </p:nvGrpSpPr>
            <p:grpSpPr bwMode="auto">
              <a:xfrm>
                <a:off x="1296" y="1920"/>
                <a:ext cx="1440" cy="720"/>
                <a:chOff x="1296" y="1920"/>
                <a:chExt cx="1440" cy="720"/>
              </a:xfrm>
            </p:grpSpPr>
            <p:grpSp>
              <p:nvGrpSpPr>
                <p:cNvPr id="23690" name="Group 17"/>
                <p:cNvGrpSpPr>
                  <a:grpSpLocks/>
                </p:cNvGrpSpPr>
                <p:nvPr/>
              </p:nvGrpSpPr>
              <p:grpSpPr bwMode="auto">
                <a:xfrm>
                  <a:off x="1296" y="1920"/>
                  <a:ext cx="192" cy="384"/>
                  <a:chOff x="1296" y="1920"/>
                  <a:chExt cx="192" cy="384"/>
                </a:xfrm>
              </p:grpSpPr>
              <p:sp>
                <p:nvSpPr>
                  <p:cNvPr id="23766" name="Freeform 1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67" name="Line 1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8" name="Line 2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9" name="Line 2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1" name="Group 22"/>
                <p:cNvGrpSpPr>
                  <a:grpSpLocks/>
                </p:cNvGrpSpPr>
                <p:nvPr/>
              </p:nvGrpSpPr>
              <p:grpSpPr bwMode="auto">
                <a:xfrm>
                  <a:off x="1536" y="1968"/>
                  <a:ext cx="192" cy="384"/>
                  <a:chOff x="1296" y="1920"/>
                  <a:chExt cx="192" cy="384"/>
                </a:xfrm>
              </p:grpSpPr>
              <p:sp>
                <p:nvSpPr>
                  <p:cNvPr id="23762" name="Freeform 2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63" name="Line 2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4" name="Line 2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5" name="Line 2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2" name="Group 27"/>
                <p:cNvGrpSpPr>
                  <a:grpSpLocks/>
                </p:cNvGrpSpPr>
                <p:nvPr/>
              </p:nvGrpSpPr>
              <p:grpSpPr bwMode="auto">
                <a:xfrm>
                  <a:off x="1392" y="2016"/>
                  <a:ext cx="192" cy="384"/>
                  <a:chOff x="1296" y="1920"/>
                  <a:chExt cx="192" cy="384"/>
                </a:xfrm>
              </p:grpSpPr>
              <p:sp>
                <p:nvSpPr>
                  <p:cNvPr id="23758" name="Freeform 2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59" name="Line 2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0" name="Line 3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61" name="Line 3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3" name="Group 32"/>
                <p:cNvGrpSpPr>
                  <a:grpSpLocks/>
                </p:cNvGrpSpPr>
                <p:nvPr/>
              </p:nvGrpSpPr>
              <p:grpSpPr bwMode="auto">
                <a:xfrm>
                  <a:off x="1728" y="2016"/>
                  <a:ext cx="192" cy="384"/>
                  <a:chOff x="1296" y="1920"/>
                  <a:chExt cx="192" cy="384"/>
                </a:xfrm>
              </p:grpSpPr>
              <p:sp>
                <p:nvSpPr>
                  <p:cNvPr id="23754" name="Freeform 3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55" name="Line 3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56" name="Line 3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57" name="Line 3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4" name="Group 37"/>
                <p:cNvGrpSpPr>
                  <a:grpSpLocks/>
                </p:cNvGrpSpPr>
                <p:nvPr/>
              </p:nvGrpSpPr>
              <p:grpSpPr bwMode="auto">
                <a:xfrm>
                  <a:off x="1824" y="2064"/>
                  <a:ext cx="192" cy="384"/>
                  <a:chOff x="1296" y="1920"/>
                  <a:chExt cx="192" cy="384"/>
                </a:xfrm>
              </p:grpSpPr>
              <p:sp>
                <p:nvSpPr>
                  <p:cNvPr id="23750" name="Freeform 3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51" name="Line 3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52" name="Line 4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53" name="Line 4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5" name="Group 42"/>
                <p:cNvGrpSpPr>
                  <a:grpSpLocks/>
                </p:cNvGrpSpPr>
                <p:nvPr/>
              </p:nvGrpSpPr>
              <p:grpSpPr bwMode="auto">
                <a:xfrm>
                  <a:off x="1968" y="2112"/>
                  <a:ext cx="192" cy="384"/>
                  <a:chOff x="1296" y="1920"/>
                  <a:chExt cx="192" cy="384"/>
                </a:xfrm>
              </p:grpSpPr>
              <p:sp>
                <p:nvSpPr>
                  <p:cNvPr id="23746" name="Freeform 4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47" name="Line 4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8" name="Line 4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9" name="Line 4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6" name="Group 47"/>
                <p:cNvGrpSpPr>
                  <a:grpSpLocks/>
                </p:cNvGrpSpPr>
                <p:nvPr/>
              </p:nvGrpSpPr>
              <p:grpSpPr bwMode="auto">
                <a:xfrm>
                  <a:off x="2160" y="2112"/>
                  <a:ext cx="192" cy="384"/>
                  <a:chOff x="1296" y="1920"/>
                  <a:chExt cx="192" cy="384"/>
                </a:xfrm>
              </p:grpSpPr>
              <p:sp>
                <p:nvSpPr>
                  <p:cNvPr id="23742" name="Freeform 4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43" name="Line 4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4" name="Line 5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5" name="Line 5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7" name="Group 52"/>
                <p:cNvGrpSpPr>
                  <a:grpSpLocks/>
                </p:cNvGrpSpPr>
                <p:nvPr/>
              </p:nvGrpSpPr>
              <p:grpSpPr bwMode="auto">
                <a:xfrm>
                  <a:off x="2304" y="2112"/>
                  <a:ext cx="192" cy="384"/>
                  <a:chOff x="1296" y="1920"/>
                  <a:chExt cx="192" cy="384"/>
                </a:xfrm>
              </p:grpSpPr>
              <p:sp>
                <p:nvSpPr>
                  <p:cNvPr id="23738" name="Freeform 5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39" name="Line 5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0" name="Line 5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41" name="Line 5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8" name="Group 57"/>
                <p:cNvGrpSpPr>
                  <a:grpSpLocks/>
                </p:cNvGrpSpPr>
                <p:nvPr/>
              </p:nvGrpSpPr>
              <p:grpSpPr bwMode="auto">
                <a:xfrm>
                  <a:off x="2400" y="2112"/>
                  <a:ext cx="192" cy="384"/>
                  <a:chOff x="1296" y="1920"/>
                  <a:chExt cx="192" cy="384"/>
                </a:xfrm>
              </p:grpSpPr>
              <p:sp>
                <p:nvSpPr>
                  <p:cNvPr id="23734" name="Freeform 5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35" name="Line 5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36" name="Line 6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37" name="Line 6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99" name="Group 62"/>
                <p:cNvGrpSpPr>
                  <a:grpSpLocks/>
                </p:cNvGrpSpPr>
                <p:nvPr/>
              </p:nvGrpSpPr>
              <p:grpSpPr bwMode="auto">
                <a:xfrm>
                  <a:off x="1632" y="2064"/>
                  <a:ext cx="192" cy="384"/>
                  <a:chOff x="1296" y="1920"/>
                  <a:chExt cx="192" cy="384"/>
                </a:xfrm>
              </p:grpSpPr>
              <p:sp>
                <p:nvSpPr>
                  <p:cNvPr id="23730" name="Freeform 6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31" name="Line 6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32" name="Line 6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33" name="Line 6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0" name="Group 67"/>
                <p:cNvGrpSpPr>
                  <a:grpSpLocks/>
                </p:cNvGrpSpPr>
                <p:nvPr/>
              </p:nvGrpSpPr>
              <p:grpSpPr bwMode="auto">
                <a:xfrm>
                  <a:off x="2544" y="2112"/>
                  <a:ext cx="192" cy="384"/>
                  <a:chOff x="1296" y="1920"/>
                  <a:chExt cx="192" cy="384"/>
                </a:xfrm>
              </p:grpSpPr>
              <p:sp>
                <p:nvSpPr>
                  <p:cNvPr id="23726" name="Freeform 6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27" name="Line 6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8" name="Line 7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9" name="Line 7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1" name="Group 72"/>
                <p:cNvGrpSpPr>
                  <a:grpSpLocks/>
                </p:cNvGrpSpPr>
                <p:nvPr/>
              </p:nvGrpSpPr>
              <p:grpSpPr bwMode="auto">
                <a:xfrm>
                  <a:off x="1824" y="2112"/>
                  <a:ext cx="192" cy="384"/>
                  <a:chOff x="1296" y="1920"/>
                  <a:chExt cx="192" cy="384"/>
                </a:xfrm>
              </p:grpSpPr>
              <p:sp>
                <p:nvSpPr>
                  <p:cNvPr id="23722" name="Freeform 7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23" name="Line 7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4" name="Line 7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5" name="Line 7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2" name="Group 77"/>
                <p:cNvGrpSpPr>
                  <a:grpSpLocks/>
                </p:cNvGrpSpPr>
                <p:nvPr/>
              </p:nvGrpSpPr>
              <p:grpSpPr bwMode="auto">
                <a:xfrm>
                  <a:off x="2064" y="2112"/>
                  <a:ext cx="192" cy="384"/>
                  <a:chOff x="1296" y="1920"/>
                  <a:chExt cx="192" cy="384"/>
                </a:xfrm>
              </p:grpSpPr>
              <p:sp>
                <p:nvSpPr>
                  <p:cNvPr id="23718" name="Freeform 7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19" name="Line 7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0" name="Line 8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21" name="Line 8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3" name="Group 82"/>
                <p:cNvGrpSpPr>
                  <a:grpSpLocks/>
                </p:cNvGrpSpPr>
                <p:nvPr/>
              </p:nvGrpSpPr>
              <p:grpSpPr bwMode="auto">
                <a:xfrm>
                  <a:off x="2544" y="2256"/>
                  <a:ext cx="192" cy="384"/>
                  <a:chOff x="1296" y="1920"/>
                  <a:chExt cx="192" cy="384"/>
                </a:xfrm>
              </p:grpSpPr>
              <p:sp>
                <p:nvSpPr>
                  <p:cNvPr id="23714" name="Freeform 8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15" name="Line 8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16" name="Line 8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17" name="Line 8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4" name="Group 87"/>
                <p:cNvGrpSpPr>
                  <a:grpSpLocks/>
                </p:cNvGrpSpPr>
                <p:nvPr/>
              </p:nvGrpSpPr>
              <p:grpSpPr bwMode="auto">
                <a:xfrm rot="10536077">
                  <a:off x="1776" y="2112"/>
                  <a:ext cx="192" cy="384"/>
                  <a:chOff x="1296" y="1920"/>
                  <a:chExt cx="192" cy="384"/>
                </a:xfrm>
              </p:grpSpPr>
              <p:sp>
                <p:nvSpPr>
                  <p:cNvPr id="23710" name="Freeform 8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11" name="Line 8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12" name="Line 9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13" name="Line 9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705" name="Group 92"/>
                <p:cNvGrpSpPr>
                  <a:grpSpLocks/>
                </p:cNvGrpSpPr>
                <p:nvPr/>
              </p:nvGrpSpPr>
              <p:grpSpPr bwMode="auto">
                <a:xfrm rot="10536077">
                  <a:off x="2304" y="2160"/>
                  <a:ext cx="192" cy="384"/>
                  <a:chOff x="1296" y="1920"/>
                  <a:chExt cx="192" cy="384"/>
                </a:xfrm>
              </p:grpSpPr>
              <p:sp>
                <p:nvSpPr>
                  <p:cNvPr id="23706" name="Freeform 9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707" name="Line 9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08" name="Line 9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709" name="Line 9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23583" name="Group 97"/>
              <p:cNvGrpSpPr>
                <a:grpSpLocks/>
              </p:cNvGrpSpPr>
              <p:nvPr/>
            </p:nvGrpSpPr>
            <p:grpSpPr bwMode="auto">
              <a:xfrm>
                <a:off x="3312" y="2208"/>
                <a:ext cx="1200" cy="576"/>
                <a:chOff x="3312" y="2208"/>
                <a:chExt cx="1200" cy="576"/>
              </a:xfrm>
            </p:grpSpPr>
            <p:grpSp>
              <p:nvGrpSpPr>
                <p:cNvPr id="23620" name="Group 98"/>
                <p:cNvGrpSpPr>
                  <a:grpSpLocks/>
                </p:cNvGrpSpPr>
                <p:nvPr/>
              </p:nvGrpSpPr>
              <p:grpSpPr bwMode="auto">
                <a:xfrm>
                  <a:off x="3984" y="2256"/>
                  <a:ext cx="192" cy="384"/>
                  <a:chOff x="1296" y="1920"/>
                  <a:chExt cx="192" cy="384"/>
                </a:xfrm>
              </p:grpSpPr>
              <p:sp>
                <p:nvSpPr>
                  <p:cNvPr id="23686" name="Freeform 9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87" name="Line 10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8" name="Line 10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9" name="Line 10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1" name="Group 103"/>
                <p:cNvGrpSpPr>
                  <a:grpSpLocks/>
                </p:cNvGrpSpPr>
                <p:nvPr/>
              </p:nvGrpSpPr>
              <p:grpSpPr bwMode="auto">
                <a:xfrm>
                  <a:off x="3648" y="2208"/>
                  <a:ext cx="192" cy="384"/>
                  <a:chOff x="1296" y="1920"/>
                  <a:chExt cx="192" cy="384"/>
                </a:xfrm>
              </p:grpSpPr>
              <p:sp>
                <p:nvSpPr>
                  <p:cNvPr id="23682" name="Freeform 10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83" name="Line 10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4" name="Line 10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5" name="Line 10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2" name="Group 108"/>
                <p:cNvGrpSpPr>
                  <a:grpSpLocks/>
                </p:cNvGrpSpPr>
                <p:nvPr/>
              </p:nvGrpSpPr>
              <p:grpSpPr bwMode="auto">
                <a:xfrm>
                  <a:off x="3504" y="2256"/>
                  <a:ext cx="192" cy="384"/>
                  <a:chOff x="1296" y="1920"/>
                  <a:chExt cx="192" cy="384"/>
                </a:xfrm>
              </p:grpSpPr>
              <p:sp>
                <p:nvSpPr>
                  <p:cNvPr id="23678" name="Freeform 10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79" name="Line 11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0" name="Line 11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81" name="Line 11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3" name="Group 113"/>
                <p:cNvGrpSpPr>
                  <a:grpSpLocks/>
                </p:cNvGrpSpPr>
                <p:nvPr/>
              </p:nvGrpSpPr>
              <p:grpSpPr bwMode="auto">
                <a:xfrm>
                  <a:off x="3408" y="2208"/>
                  <a:ext cx="192" cy="384"/>
                  <a:chOff x="1296" y="1920"/>
                  <a:chExt cx="192" cy="384"/>
                </a:xfrm>
              </p:grpSpPr>
              <p:sp>
                <p:nvSpPr>
                  <p:cNvPr id="23674" name="Freeform 11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75" name="Line 11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76" name="Line 11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77" name="Line 11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4" name="Group 118"/>
                <p:cNvGrpSpPr>
                  <a:grpSpLocks/>
                </p:cNvGrpSpPr>
                <p:nvPr/>
              </p:nvGrpSpPr>
              <p:grpSpPr bwMode="auto">
                <a:xfrm>
                  <a:off x="3792" y="2304"/>
                  <a:ext cx="192" cy="384"/>
                  <a:chOff x="1296" y="1920"/>
                  <a:chExt cx="192" cy="384"/>
                </a:xfrm>
              </p:grpSpPr>
              <p:sp>
                <p:nvSpPr>
                  <p:cNvPr id="23670" name="Freeform 11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71" name="Line 12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72" name="Line 12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73" name="Line 12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5" name="Group 123"/>
                <p:cNvGrpSpPr>
                  <a:grpSpLocks/>
                </p:cNvGrpSpPr>
                <p:nvPr/>
              </p:nvGrpSpPr>
              <p:grpSpPr bwMode="auto">
                <a:xfrm>
                  <a:off x="4128" y="2304"/>
                  <a:ext cx="192" cy="384"/>
                  <a:chOff x="1296" y="1920"/>
                  <a:chExt cx="192" cy="384"/>
                </a:xfrm>
              </p:grpSpPr>
              <p:sp>
                <p:nvSpPr>
                  <p:cNvPr id="23666" name="Freeform 12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67" name="Line 12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8" name="Line 12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9" name="Line 12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6" name="Group 128"/>
                <p:cNvGrpSpPr>
                  <a:grpSpLocks/>
                </p:cNvGrpSpPr>
                <p:nvPr/>
              </p:nvGrpSpPr>
              <p:grpSpPr bwMode="auto">
                <a:xfrm>
                  <a:off x="4320" y="2208"/>
                  <a:ext cx="192" cy="384"/>
                  <a:chOff x="1296" y="1920"/>
                  <a:chExt cx="192" cy="384"/>
                </a:xfrm>
              </p:grpSpPr>
              <p:sp>
                <p:nvSpPr>
                  <p:cNvPr id="23662" name="Freeform 12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63" name="Line 13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4" name="Line 13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5" name="Line 13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7" name="Group 133"/>
                <p:cNvGrpSpPr>
                  <a:grpSpLocks/>
                </p:cNvGrpSpPr>
                <p:nvPr/>
              </p:nvGrpSpPr>
              <p:grpSpPr bwMode="auto">
                <a:xfrm>
                  <a:off x="4320" y="2400"/>
                  <a:ext cx="192" cy="384"/>
                  <a:chOff x="1296" y="1920"/>
                  <a:chExt cx="192" cy="384"/>
                </a:xfrm>
              </p:grpSpPr>
              <p:sp>
                <p:nvSpPr>
                  <p:cNvPr id="23658" name="Freeform 13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59" name="Line 13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0" name="Line 13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61" name="Line 13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8" name="Group 138"/>
                <p:cNvGrpSpPr>
                  <a:grpSpLocks/>
                </p:cNvGrpSpPr>
                <p:nvPr/>
              </p:nvGrpSpPr>
              <p:grpSpPr bwMode="auto">
                <a:xfrm>
                  <a:off x="4224" y="2352"/>
                  <a:ext cx="192" cy="384"/>
                  <a:chOff x="1296" y="1920"/>
                  <a:chExt cx="192" cy="384"/>
                </a:xfrm>
              </p:grpSpPr>
              <p:sp>
                <p:nvSpPr>
                  <p:cNvPr id="23654" name="Freeform 13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55" name="Line 14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56" name="Line 14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57" name="Line 14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29" name="Group 143"/>
                <p:cNvGrpSpPr>
                  <a:grpSpLocks/>
                </p:cNvGrpSpPr>
                <p:nvPr/>
              </p:nvGrpSpPr>
              <p:grpSpPr bwMode="auto">
                <a:xfrm>
                  <a:off x="4032" y="2400"/>
                  <a:ext cx="192" cy="384"/>
                  <a:chOff x="1296" y="1920"/>
                  <a:chExt cx="192" cy="384"/>
                </a:xfrm>
              </p:grpSpPr>
              <p:sp>
                <p:nvSpPr>
                  <p:cNvPr id="23650" name="Freeform 14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51" name="Line 14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52" name="Line 14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53" name="Line 14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30" name="Group 148"/>
                <p:cNvGrpSpPr>
                  <a:grpSpLocks/>
                </p:cNvGrpSpPr>
                <p:nvPr/>
              </p:nvGrpSpPr>
              <p:grpSpPr bwMode="auto">
                <a:xfrm>
                  <a:off x="3312" y="2208"/>
                  <a:ext cx="192" cy="384"/>
                  <a:chOff x="1296" y="1920"/>
                  <a:chExt cx="192" cy="384"/>
                </a:xfrm>
              </p:grpSpPr>
              <p:sp>
                <p:nvSpPr>
                  <p:cNvPr id="23646" name="Freeform 14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47" name="Line 15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8" name="Line 15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9" name="Line 15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31" name="Group 153"/>
                <p:cNvGrpSpPr>
                  <a:grpSpLocks/>
                </p:cNvGrpSpPr>
                <p:nvPr/>
              </p:nvGrpSpPr>
              <p:grpSpPr bwMode="auto">
                <a:xfrm>
                  <a:off x="3648" y="2352"/>
                  <a:ext cx="192" cy="384"/>
                  <a:chOff x="1296" y="1920"/>
                  <a:chExt cx="192" cy="384"/>
                </a:xfrm>
              </p:grpSpPr>
              <p:sp>
                <p:nvSpPr>
                  <p:cNvPr id="23642" name="Freeform 15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43" name="Line 15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4" name="Line 15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5" name="Line 15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32" name="Group 158"/>
                <p:cNvGrpSpPr>
                  <a:grpSpLocks/>
                </p:cNvGrpSpPr>
                <p:nvPr/>
              </p:nvGrpSpPr>
              <p:grpSpPr bwMode="auto">
                <a:xfrm>
                  <a:off x="3888" y="2304"/>
                  <a:ext cx="192" cy="384"/>
                  <a:chOff x="1296" y="1920"/>
                  <a:chExt cx="192" cy="384"/>
                </a:xfrm>
              </p:grpSpPr>
              <p:sp>
                <p:nvSpPr>
                  <p:cNvPr id="23638" name="Freeform 15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39" name="Line 16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0" name="Line 16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41" name="Line 16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633" name="Group 163"/>
                <p:cNvGrpSpPr>
                  <a:grpSpLocks/>
                </p:cNvGrpSpPr>
                <p:nvPr/>
              </p:nvGrpSpPr>
              <p:grpSpPr bwMode="auto">
                <a:xfrm rot="10536077">
                  <a:off x="3504" y="2256"/>
                  <a:ext cx="192" cy="384"/>
                  <a:chOff x="1296" y="1920"/>
                  <a:chExt cx="192" cy="384"/>
                </a:xfrm>
              </p:grpSpPr>
              <p:sp>
                <p:nvSpPr>
                  <p:cNvPr id="23634" name="Freeform 16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35" name="Line 16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36" name="Line 16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37" name="Line 16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23584" name="Group 168"/>
              <p:cNvGrpSpPr>
                <a:grpSpLocks/>
              </p:cNvGrpSpPr>
              <p:nvPr/>
            </p:nvGrpSpPr>
            <p:grpSpPr bwMode="auto">
              <a:xfrm>
                <a:off x="2688" y="2112"/>
                <a:ext cx="624" cy="528"/>
                <a:chOff x="2688" y="2112"/>
                <a:chExt cx="624" cy="528"/>
              </a:xfrm>
            </p:grpSpPr>
            <p:grpSp>
              <p:nvGrpSpPr>
                <p:cNvPr id="23585" name="Group 169"/>
                <p:cNvGrpSpPr>
                  <a:grpSpLocks/>
                </p:cNvGrpSpPr>
                <p:nvPr/>
              </p:nvGrpSpPr>
              <p:grpSpPr bwMode="auto">
                <a:xfrm>
                  <a:off x="2832" y="2160"/>
                  <a:ext cx="192" cy="384"/>
                  <a:chOff x="1296" y="1920"/>
                  <a:chExt cx="192" cy="384"/>
                </a:xfrm>
              </p:grpSpPr>
              <p:sp>
                <p:nvSpPr>
                  <p:cNvPr id="23616" name="Freeform 17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17" name="Line 17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8" name="Line 17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9" name="Line 17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86" name="Group 174"/>
                <p:cNvGrpSpPr>
                  <a:grpSpLocks/>
                </p:cNvGrpSpPr>
                <p:nvPr/>
              </p:nvGrpSpPr>
              <p:grpSpPr bwMode="auto">
                <a:xfrm>
                  <a:off x="2688" y="2112"/>
                  <a:ext cx="192" cy="384"/>
                  <a:chOff x="1296" y="1920"/>
                  <a:chExt cx="192" cy="384"/>
                </a:xfrm>
              </p:grpSpPr>
              <p:sp>
                <p:nvSpPr>
                  <p:cNvPr id="23612" name="Freeform 17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13" name="Line 17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4" name="Line 17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5" name="Line 17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87" name="Group 179"/>
                <p:cNvGrpSpPr>
                  <a:grpSpLocks/>
                </p:cNvGrpSpPr>
                <p:nvPr/>
              </p:nvGrpSpPr>
              <p:grpSpPr bwMode="auto">
                <a:xfrm>
                  <a:off x="2976" y="2160"/>
                  <a:ext cx="192" cy="384"/>
                  <a:chOff x="1296" y="1920"/>
                  <a:chExt cx="192" cy="384"/>
                </a:xfrm>
              </p:grpSpPr>
              <p:sp>
                <p:nvSpPr>
                  <p:cNvPr id="23608" name="Freeform 18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09" name="Line 18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0" name="Line 18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11" name="Line 18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88" name="Group 184"/>
                <p:cNvGrpSpPr>
                  <a:grpSpLocks/>
                </p:cNvGrpSpPr>
                <p:nvPr/>
              </p:nvGrpSpPr>
              <p:grpSpPr bwMode="auto">
                <a:xfrm>
                  <a:off x="3120" y="2208"/>
                  <a:ext cx="192" cy="384"/>
                  <a:chOff x="1296" y="1920"/>
                  <a:chExt cx="192" cy="384"/>
                </a:xfrm>
              </p:grpSpPr>
              <p:sp>
                <p:nvSpPr>
                  <p:cNvPr id="23604" name="Freeform 18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05" name="Line 18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06" name="Line 18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07" name="Line 18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89" name="Group 189"/>
                <p:cNvGrpSpPr>
                  <a:grpSpLocks/>
                </p:cNvGrpSpPr>
                <p:nvPr/>
              </p:nvGrpSpPr>
              <p:grpSpPr bwMode="auto">
                <a:xfrm>
                  <a:off x="2928" y="2256"/>
                  <a:ext cx="192" cy="384"/>
                  <a:chOff x="1296" y="1920"/>
                  <a:chExt cx="192" cy="384"/>
                </a:xfrm>
              </p:grpSpPr>
              <p:sp>
                <p:nvSpPr>
                  <p:cNvPr id="23600" name="Freeform 19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601" name="Line 19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02" name="Line 19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603" name="Line 19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90" name="Group 194"/>
                <p:cNvGrpSpPr>
                  <a:grpSpLocks/>
                </p:cNvGrpSpPr>
                <p:nvPr/>
              </p:nvGrpSpPr>
              <p:grpSpPr bwMode="auto">
                <a:xfrm>
                  <a:off x="2736" y="2208"/>
                  <a:ext cx="192" cy="384"/>
                  <a:chOff x="1296" y="1920"/>
                  <a:chExt cx="192" cy="384"/>
                </a:xfrm>
              </p:grpSpPr>
              <p:sp>
                <p:nvSpPr>
                  <p:cNvPr id="23596" name="Freeform 19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597" name="Line 19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98" name="Line 19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99" name="Line 19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23591" name="Group 199"/>
                <p:cNvGrpSpPr>
                  <a:grpSpLocks/>
                </p:cNvGrpSpPr>
                <p:nvPr/>
              </p:nvGrpSpPr>
              <p:grpSpPr bwMode="auto">
                <a:xfrm rot="10536077">
                  <a:off x="3024" y="2256"/>
                  <a:ext cx="192" cy="384"/>
                  <a:chOff x="1296" y="1920"/>
                  <a:chExt cx="192" cy="384"/>
                </a:xfrm>
              </p:grpSpPr>
              <p:sp>
                <p:nvSpPr>
                  <p:cNvPr id="23592" name="Freeform 20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593" name="Line 20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94" name="Line 20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595" name="Line 20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grpSp>
      <p:sp>
        <p:nvSpPr>
          <p:cNvPr id="23558" name="Freeform 204" descr="Cork"/>
          <p:cNvSpPr>
            <a:spLocks/>
          </p:cNvSpPr>
          <p:nvPr/>
        </p:nvSpPr>
        <p:spPr bwMode="auto">
          <a:xfrm>
            <a:off x="1828800" y="3733800"/>
            <a:ext cx="5562600" cy="1371600"/>
          </a:xfrm>
          <a:custGeom>
            <a:avLst/>
            <a:gdLst>
              <a:gd name="T0" fmla="*/ 0 w 3312"/>
              <a:gd name="T1" fmla="*/ 2147483647 h 864"/>
              <a:gd name="T2" fmla="*/ 2147483647 w 3312"/>
              <a:gd name="T3" fmla="*/ 0 h 864"/>
              <a:gd name="T4" fmla="*/ 2147483647 w 3312"/>
              <a:gd name="T5" fmla="*/ 2147483647 h 864"/>
              <a:gd name="T6" fmla="*/ 2147483647 w 3312"/>
              <a:gd name="T7" fmla="*/ 2147483647 h 864"/>
              <a:gd name="T8" fmla="*/ 2147483647 w 3312"/>
              <a:gd name="T9" fmla="*/ 2147483647 h 864"/>
              <a:gd name="T10" fmla="*/ 2147483647 w 3312"/>
              <a:gd name="T11" fmla="*/ 2147483647 h 864"/>
              <a:gd name="T12" fmla="*/ 2147483647 w 3312"/>
              <a:gd name="T13" fmla="*/ 2147483647 h 864"/>
              <a:gd name="T14" fmla="*/ 2147483647 w 3312"/>
              <a:gd name="T15" fmla="*/ 2147483647 h 864"/>
              <a:gd name="T16" fmla="*/ 2147483647 w 3312"/>
              <a:gd name="T17" fmla="*/ 2147483647 h 864"/>
              <a:gd name="T18" fmla="*/ 2147483647 w 3312"/>
              <a:gd name="T19" fmla="*/ 2147483647 h 864"/>
              <a:gd name="T20" fmla="*/ 2147483647 w 3312"/>
              <a:gd name="T21" fmla="*/ 2147483647 h 864"/>
              <a:gd name="T22" fmla="*/ 2147483647 w 3312"/>
              <a:gd name="T23" fmla="*/ 2147483647 h 864"/>
              <a:gd name="T24" fmla="*/ 2147483647 w 3312"/>
              <a:gd name="T25" fmla="*/ 2147483647 h 864"/>
              <a:gd name="T26" fmla="*/ 2147483647 w 3312"/>
              <a:gd name="T27" fmla="*/ 2147483647 h 864"/>
              <a:gd name="T28" fmla="*/ 2147483647 w 3312"/>
              <a:gd name="T29" fmla="*/ 2147483647 h 864"/>
              <a:gd name="T30" fmla="*/ 2147483647 w 3312"/>
              <a:gd name="T31" fmla="*/ 2147483647 h 864"/>
              <a:gd name="T32" fmla="*/ 2147483647 w 3312"/>
              <a:gd name="T33" fmla="*/ 2147483647 h 864"/>
              <a:gd name="T34" fmla="*/ 2147483647 w 3312"/>
              <a:gd name="T35" fmla="*/ 2147483647 h 864"/>
              <a:gd name="T36" fmla="*/ 2147483647 w 3312"/>
              <a:gd name="T37" fmla="*/ 2147483647 h 864"/>
              <a:gd name="T38" fmla="*/ 2147483647 w 3312"/>
              <a:gd name="T39" fmla="*/ 2147483647 h 864"/>
              <a:gd name="T40" fmla="*/ 2147483647 w 3312"/>
              <a:gd name="T41" fmla="*/ 2147483647 h 864"/>
              <a:gd name="T42" fmla="*/ 2147483647 w 3312"/>
              <a:gd name="T43" fmla="*/ 2147483647 h 864"/>
              <a:gd name="T44" fmla="*/ 2147483647 w 3312"/>
              <a:gd name="T45" fmla="*/ 2147483647 h 864"/>
              <a:gd name="T46" fmla="*/ 2147483647 w 3312"/>
              <a:gd name="T47" fmla="*/ 2147483647 h 864"/>
              <a:gd name="T48" fmla="*/ 2147483647 w 3312"/>
              <a:gd name="T49" fmla="*/ 2147483647 h 864"/>
              <a:gd name="T50" fmla="*/ 0 w 3312"/>
              <a:gd name="T51" fmla="*/ 2147483647 h 86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312"/>
              <a:gd name="T79" fmla="*/ 0 h 864"/>
              <a:gd name="T80" fmla="*/ 3312 w 3312"/>
              <a:gd name="T81" fmla="*/ 864 h 86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312" h="864">
                <a:moveTo>
                  <a:pt x="0" y="480"/>
                </a:moveTo>
                <a:lnTo>
                  <a:pt x="48" y="0"/>
                </a:lnTo>
                <a:lnTo>
                  <a:pt x="3312" y="384"/>
                </a:lnTo>
                <a:lnTo>
                  <a:pt x="3264" y="864"/>
                </a:lnTo>
                <a:lnTo>
                  <a:pt x="3027" y="766"/>
                </a:lnTo>
                <a:lnTo>
                  <a:pt x="2927" y="843"/>
                </a:lnTo>
                <a:lnTo>
                  <a:pt x="2827" y="837"/>
                </a:lnTo>
                <a:lnTo>
                  <a:pt x="2709" y="830"/>
                </a:lnTo>
                <a:lnTo>
                  <a:pt x="2591" y="757"/>
                </a:lnTo>
                <a:lnTo>
                  <a:pt x="2518" y="757"/>
                </a:lnTo>
                <a:lnTo>
                  <a:pt x="2281" y="785"/>
                </a:lnTo>
                <a:lnTo>
                  <a:pt x="2027" y="830"/>
                </a:lnTo>
                <a:lnTo>
                  <a:pt x="1936" y="730"/>
                </a:lnTo>
                <a:lnTo>
                  <a:pt x="1818" y="666"/>
                </a:lnTo>
                <a:lnTo>
                  <a:pt x="1679" y="742"/>
                </a:lnTo>
                <a:lnTo>
                  <a:pt x="1643" y="740"/>
                </a:lnTo>
                <a:lnTo>
                  <a:pt x="1509" y="730"/>
                </a:lnTo>
                <a:lnTo>
                  <a:pt x="1409" y="594"/>
                </a:lnTo>
                <a:lnTo>
                  <a:pt x="1318" y="657"/>
                </a:lnTo>
                <a:lnTo>
                  <a:pt x="1063" y="548"/>
                </a:lnTo>
                <a:lnTo>
                  <a:pt x="836" y="739"/>
                </a:lnTo>
                <a:lnTo>
                  <a:pt x="709" y="585"/>
                </a:lnTo>
                <a:lnTo>
                  <a:pt x="491" y="612"/>
                </a:lnTo>
                <a:lnTo>
                  <a:pt x="418" y="530"/>
                </a:lnTo>
                <a:lnTo>
                  <a:pt x="309" y="566"/>
                </a:lnTo>
                <a:lnTo>
                  <a:pt x="0" y="480"/>
                </a:lnTo>
                <a:close/>
              </a:path>
            </a:pathLst>
          </a:custGeom>
          <a:blipFill dpi="0" rotWithShape="0">
            <a:blip r:embed="rId3"/>
            <a:srcRect/>
            <a:tile tx="0" ty="0" sx="100000" sy="100000" flip="none" algn="tl"/>
          </a:blipFill>
          <a:ln w="9525">
            <a:solidFill>
              <a:schemeClr val="tx1"/>
            </a:solidFill>
            <a:round/>
            <a:headEnd/>
            <a:tailEnd/>
          </a:ln>
        </p:spPr>
        <p:txBody>
          <a:bodyPr wrap="none" anchor="ctr"/>
          <a:lstStyle/>
          <a:p>
            <a:endParaRPr lang="en-US"/>
          </a:p>
        </p:txBody>
      </p:sp>
      <p:sp>
        <p:nvSpPr>
          <p:cNvPr id="23559" name="AutoShape 205"/>
          <p:cNvSpPr>
            <a:spLocks noChangeArrowheads="1"/>
          </p:cNvSpPr>
          <p:nvPr/>
        </p:nvSpPr>
        <p:spPr bwMode="auto">
          <a:xfrm>
            <a:off x="533400" y="1447800"/>
            <a:ext cx="1752600" cy="1143000"/>
          </a:xfrm>
          <a:prstGeom prst="wedgeRoundRectCallout">
            <a:avLst>
              <a:gd name="adj1" fmla="val -20292"/>
              <a:gd name="adj2" fmla="val 97083"/>
              <a:gd name="adj3" fmla="val 16667"/>
            </a:avLst>
          </a:prstGeom>
          <a:solidFill>
            <a:schemeClr val="accent1"/>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solidFill>
                  <a:srgbClr val="A50021"/>
                </a:solidFill>
                <a:cs typeface="Arial" pitchFamily="34" charset="0"/>
              </a:rPr>
              <a:t>Runoff from </a:t>
            </a:r>
          </a:p>
          <a:p>
            <a:pPr algn="ctr" eaLnBrk="1" hangingPunct="1"/>
            <a:r>
              <a:rPr lang="en-US" altLang="en-US" sz="1800" b="1">
                <a:solidFill>
                  <a:srgbClr val="A50021"/>
                </a:solidFill>
                <a:cs typeface="Arial" pitchFamily="34" charset="0"/>
              </a:rPr>
              <a:t>Pervious/</a:t>
            </a:r>
          </a:p>
          <a:p>
            <a:pPr algn="ctr" eaLnBrk="1" hangingPunct="1"/>
            <a:r>
              <a:rPr lang="en-US" altLang="en-US" sz="1800" b="1">
                <a:solidFill>
                  <a:srgbClr val="A50021"/>
                </a:solidFill>
                <a:cs typeface="Arial" pitchFamily="34" charset="0"/>
              </a:rPr>
              <a:t>impervious </a:t>
            </a:r>
          </a:p>
          <a:p>
            <a:pPr algn="ctr" eaLnBrk="1" hangingPunct="1"/>
            <a:r>
              <a:rPr lang="en-US" altLang="en-US" sz="1800" b="1">
                <a:solidFill>
                  <a:srgbClr val="A50021"/>
                </a:solidFill>
                <a:cs typeface="Arial" pitchFamily="34" charset="0"/>
              </a:rPr>
              <a:t>area</a:t>
            </a:r>
          </a:p>
        </p:txBody>
      </p:sp>
      <p:sp>
        <p:nvSpPr>
          <p:cNvPr id="23560" name="Line 213"/>
          <p:cNvSpPr>
            <a:spLocks noChangeShapeType="1"/>
          </p:cNvSpPr>
          <p:nvPr/>
        </p:nvSpPr>
        <p:spPr bwMode="auto">
          <a:xfrm>
            <a:off x="7848600" y="4038600"/>
            <a:ext cx="838200" cy="22860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1" name="AutoShape 214"/>
          <p:cNvSpPr>
            <a:spLocks noChangeArrowheads="1"/>
          </p:cNvSpPr>
          <p:nvPr/>
        </p:nvSpPr>
        <p:spPr bwMode="auto">
          <a:xfrm>
            <a:off x="4975225" y="5743575"/>
            <a:ext cx="3286125" cy="762000"/>
          </a:xfrm>
          <a:prstGeom prst="wedgeRoundRectCallout">
            <a:avLst>
              <a:gd name="adj1" fmla="val 37755"/>
              <a:gd name="adj2" fmla="val -154583"/>
              <a:gd name="adj3" fmla="val 16667"/>
            </a:avLst>
          </a:prstGeom>
          <a:solidFill>
            <a:srgbClr val="00FFFF"/>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solidFill>
                  <a:srgbClr val="A50021"/>
                </a:solidFill>
                <a:cs typeface="Arial" pitchFamily="34" charset="0"/>
              </a:rPr>
              <a:t>Reduced volume and treated </a:t>
            </a:r>
          </a:p>
          <a:p>
            <a:pPr algn="ctr" eaLnBrk="1" hangingPunct="1"/>
            <a:r>
              <a:rPr lang="en-US" altLang="en-US" sz="1800" b="1">
                <a:solidFill>
                  <a:srgbClr val="A50021"/>
                </a:solidFill>
                <a:cs typeface="Arial" pitchFamily="34" charset="0"/>
              </a:rPr>
              <a:t>runoff</a:t>
            </a:r>
          </a:p>
        </p:txBody>
      </p:sp>
      <p:sp>
        <p:nvSpPr>
          <p:cNvPr id="7198" name="Line 231"/>
          <p:cNvSpPr>
            <a:spLocks noChangeShapeType="1"/>
          </p:cNvSpPr>
          <p:nvPr/>
        </p:nvSpPr>
        <p:spPr bwMode="auto">
          <a:xfrm>
            <a:off x="762000" y="3087688"/>
            <a:ext cx="1066800" cy="152400"/>
          </a:xfrm>
          <a:prstGeom prst="line">
            <a:avLst/>
          </a:prstGeom>
          <a:noFill/>
          <a:ln w="1270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209" name="Rectangle 242"/>
          <p:cNvSpPr>
            <a:spLocks noChangeArrowheads="1"/>
          </p:cNvSpPr>
          <p:nvPr/>
        </p:nvSpPr>
        <p:spPr bwMode="auto">
          <a:xfrm>
            <a:off x="0" y="228600"/>
            <a:ext cx="9144000" cy="1323975"/>
          </a:xfrm>
          <a:prstGeom prst="rect">
            <a:avLst/>
          </a:prstGeom>
          <a:noFill/>
          <a:ln w="9525">
            <a:noFill/>
            <a:miter lim="800000"/>
            <a:headEnd/>
            <a:tailEnd/>
          </a:ln>
        </p:spPr>
        <p:txBody>
          <a:bodyPr>
            <a:spAutoFit/>
          </a:bodyPr>
          <a:lstStyle/>
          <a:p>
            <a:pPr algn="ctr">
              <a:defRPr/>
            </a:pPr>
            <a:r>
              <a:rPr lang="en-US" sz="4000" b="1" dirty="0">
                <a:latin typeface="+mj-lt"/>
                <a:ea typeface="+mj-ea"/>
                <a:cs typeface="+mj-cs"/>
              </a:rPr>
              <a:t>Runoff Volume Reduction in </a:t>
            </a:r>
          </a:p>
          <a:p>
            <a:pPr algn="ctr">
              <a:defRPr/>
            </a:pPr>
            <a:r>
              <a:rPr lang="en-US" sz="4000" b="1" dirty="0">
                <a:latin typeface="+mj-lt"/>
                <a:ea typeface="+mj-ea"/>
                <a:cs typeface="+mj-cs"/>
              </a:rPr>
              <a:t>Filter Strips</a:t>
            </a:r>
          </a:p>
        </p:txBody>
      </p:sp>
      <p:grpSp>
        <p:nvGrpSpPr>
          <p:cNvPr id="7" name="Group 6"/>
          <p:cNvGrpSpPr>
            <a:grpSpLocks/>
          </p:cNvGrpSpPr>
          <p:nvPr/>
        </p:nvGrpSpPr>
        <p:grpSpPr bwMode="auto">
          <a:xfrm>
            <a:off x="7032625" y="4002088"/>
            <a:ext cx="1066800" cy="1460500"/>
            <a:chOff x="7032812" y="4002088"/>
            <a:chExt cx="1066800" cy="1460984"/>
          </a:xfrm>
        </p:grpSpPr>
        <p:sp>
          <p:nvSpPr>
            <p:cNvPr id="23578" name="Line 210"/>
            <p:cNvSpPr>
              <a:spLocks noChangeShapeType="1"/>
            </p:cNvSpPr>
            <p:nvPr/>
          </p:nvSpPr>
          <p:spPr bwMode="auto">
            <a:xfrm>
              <a:off x="7332740" y="4320072"/>
              <a:ext cx="381000" cy="114300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9" name="Line 231"/>
            <p:cNvSpPr>
              <a:spLocks noChangeShapeType="1"/>
            </p:cNvSpPr>
            <p:nvPr/>
          </p:nvSpPr>
          <p:spPr bwMode="auto">
            <a:xfrm>
              <a:off x="7032812" y="4002088"/>
              <a:ext cx="1066800" cy="152400"/>
            </a:xfrm>
            <a:prstGeom prst="line">
              <a:avLst/>
            </a:prstGeom>
            <a:noFill/>
            <a:ln w="635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3" name="Group 2"/>
          <p:cNvGrpSpPr>
            <a:grpSpLocks/>
          </p:cNvGrpSpPr>
          <p:nvPr/>
        </p:nvGrpSpPr>
        <p:grpSpPr bwMode="auto">
          <a:xfrm>
            <a:off x="2076450" y="3302000"/>
            <a:ext cx="1066800" cy="1733550"/>
            <a:chOff x="1990165" y="3273881"/>
            <a:chExt cx="1066800" cy="1732986"/>
          </a:xfrm>
        </p:grpSpPr>
        <p:sp>
          <p:nvSpPr>
            <p:cNvPr id="23576" name="Line 210"/>
            <p:cNvSpPr>
              <a:spLocks noChangeShapeType="1"/>
            </p:cNvSpPr>
            <p:nvPr/>
          </p:nvSpPr>
          <p:spPr bwMode="auto">
            <a:xfrm>
              <a:off x="2427678" y="3863867"/>
              <a:ext cx="381000" cy="114300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7" name="Line 231"/>
            <p:cNvSpPr>
              <a:spLocks noChangeShapeType="1"/>
            </p:cNvSpPr>
            <p:nvPr/>
          </p:nvSpPr>
          <p:spPr bwMode="auto">
            <a:xfrm>
              <a:off x="1990165" y="3273881"/>
              <a:ext cx="1066800" cy="152400"/>
            </a:xfrm>
            <a:prstGeom prst="line">
              <a:avLst/>
            </a:prstGeom>
            <a:noFill/>
            <a:ln w="1143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 name="Group 3"/>
          <p:cNvGrpSpPr>
            <a:grpSpLocks/>
          </p:cNvGrpSpPr>
          <p:nvPr/>
        </p:nvGrpSpPr>
        <p:grpSpPr bwMode="auto">
          <a:xfrm>
            <a:off x="3402013" y="3495675"/>
            <a:ext cx="1066800" cy="1731963"/>
            <a:chOff x="3402106" y="3495786"/>
            <a:chExt cx="1066800" cy="1731371"/>
          </a:xfrm>
        </p:grpSpPr>
        <p:sp>
          <p:nvSpPr>
            <p:cNvPr id="23574" name="Line 210"/>
            <p:cNvSpPr>
              <a:spLocks noChangeShapeType="1"/>
            </p:cNvSpPr>
            <p:nvPr/>
          </p:nvSpPr>
          <p:spPr bwMode="auto">
            <a:xfrm>
              <a:off x="3872739" y="4084157"/>
              <a:ext cx="381000" cy="114300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5" name="Line 231"/>
            <p:cNvSpPr>
              <a:spLocks noChangeShapeType="1"/>
            </p:cNvSpPr>
            <p:nvPr/>
          </p:nvSpPr>
          <p:spPr bwMode="auto">
            <a:xfrm>
              <a:off x="3402106" y="3495786"/>
              <a:ext cx="1066800" cy="152400"/>
            </a:xfrm>
            <a:prstGeom prst="line">
              <a:avLst/>
            </a:prstGeom>
            <a:noFill/>
            <a:ln w="1016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5" name="Group 4"/>
          <p:cNvGrpSpPr>
            <a:grpSpLocks/>
          </p:cNvGrpSpPr>
          <p:nvPr/>
        </p:nvGrpSpPr>
        <p:grpSpPr bwMode="auto">
          <a:xfrm>
            <a:off x="4632325" y="3675063"/>
            <a:ext cx="1066800" cy="1700212"/>
            <a:chOff x="4632293" y="3675011"/>
            <a:chExt cx="1066800" cy="1699603"/>
          </a:xfrm>
        </p:grpSpPr>
        <p:sp>
          <p:nvSpPr>
            <p:cNvPr id="23572" name="Line 210"/>
            <p:cNvSpPr>
              <a:spLocks noChangeShapeType="1"/>
            </p:cNvSpPr>
            <p:nvPr/>
          </p:nvSpPr>
          <p:spPr bwMode="auto">
            <a:xfrm>
              <a:off x="5015753" y="4231614"/>
              <a:ext cx="381000" cy="114300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3" name="Line 231"/>
            <p:cNvSpPr>
              <a:spLocks noChangeShapeType="1"/>
            </p:cNvSpPr>
            <p:nvPr/>
          </p:nvSpPr>
          <p:spPr bwMode="auto">
            <a:xfrm>
              <a:off x="4632293" y="3675011"/>
              <a:ext cx="1066800" cy="152400"/>
            </a:xfrm>
            <a:prstGeom prst="line">
              <a:avLst/>
            </a:prstGeom>
            <a:noFill/>
            <a:ln w="889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6" name="Group 5"/>
          <p:cNvGrpSpPr>
            <a:grpSpLocks/>
          </p:cNvGrpSpPr>
          <p:nvPr/>
        </p:nvGrpSpPr>
        <p:grpSpPr bwMode="auto">
          <a:xfrm>
            <a:off x="5862638" y="3851275"/>
            <a:ext cx="1066800" cy="1600200"/>
            <a:chOff x="5862918" y="3813508"/>
            <a:chExt cx="1066800" cy="1600199"/>
          </a:xfrm>
        </p:grpSpPr>
        <p:sp>
          <p:nvSpPr>
            <p:cNvPr id="23570" name="Line 210"/>
            <p:cNvSpPr>
              <a:spLocks noChangeShapeType="1"/>
            </p:cNvSpPr>
            <p:nvPr/>
          </p:nvSpPr>
          <p:spPr bwMode="auto">
            <a:xfrm>
              <a:off x="6266330" y="4270707"/>
              <a:ext cx="381000" cy="114300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71" name="Line 231"/>
            <p:cNvSpPr>
              <a:spLocks noChangeShapeType="1"/>
            </p:cNvSpPr>
            <p:nvPr/>
          </p:nvSpPr>
          <p:spPr bwMode="auto">
            <a:xfrm>
              <a:off x="5862918" y="3813508"/>
              <a:ext cx="1066800" cy="152400"/>
            </a:xfrm>
            <a:prstGeom prst="line">
              <a:avLst/>
            </a:prstGeom>
            <a:noFill/>
            <a:ln w="762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3569" name="TextBox 1"/>
          <p:cNvSpPr txBox="1">
            <a:spLocks noChangeArrowheads="1"/>
          </p:cNvSpPr>
          <p:nvPr/>
        </p:nvSpPr>
        <p:spPr bwMode="auto">
          <a:xfrm>
            <a:off x="3067050" y="2133600"/>
            <a:ext cx="5086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2000"/>
              <a:t>Runoff Volume Reduced in Each Time Step as Water Flows Over Filter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98"/>
                                        </p:tgtEl>
                                        <p:attrNameLst>
                                          <p:attrName>style.visibility</p:attrName>
                                        </p:attrNameLst>
                                      </p:cBhvr>
                                      <p:to>
                                        <p:strVal val="visible"/>
                                      </p:to>
                                    </p:set>
                                    <p:animEffect transition="in" filter="fade">
                                      <p:cBhvr>
                                        <p:cTn id="7" dur="500"/>
                                        <p:tgtEl>
                                          <p:spTgt spid="7198"/>
                                        </p:tgtEl>
                                      </p:cBhvr>
                                    </p:animEffect>
                                  </p:childTnLst>
                                </p:cTn>
                              </p:par>
                            </p:childTnLst>
                          </p:cTn>
                        </p:par>
                        <p:par>
                          <p:cTn id="8" fill="hold" nodeType="afterGroup">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nodeType="afterGroup">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afterGroup">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0" y="136525"/>
            <a:ext cx="464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4000"/>
              <a:t>Grass Filter Strips</a:t>
            </a:r>
          </a:p>
        </p:txBody>
      </p:sp>
      <p:sp>
        <p:nvSpPr>
          <p:cNvPr id="24579" name="Text Box 5"/>
          <p:cNvSpPr txBox="1">
            <a:spLocks noChangeArrowheads="1"/>
          </p:cNvSpPr>
          <p:nvPr/>
        </p:nvSpPr>
        <p:spPr bwMode="auto">
          <a:xfrm>
            <a:off x="315913" y="990600"/>
            <a:ext cx="5018087" cy="557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marL="114300" indent="-114300" eaLnBrk="0" hangingPunct="0">
              <a:defRPr sz="4800">
                <a:solidFill>
                  <a:schemeClr val="tx1"/>
                </a:solidFill>
                <a:latin typeface="Arial" pitchFamily="34" charset="0"/>
              </a:defRPr>
            </a:lvl1pPr>
            <a:lvl2pPr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3200"/>
              <a:t>Assumptions:</a:t>
            </a:r>
          </a:p>
          <a:p>
            <a:pPr>
              <a:spcBef>
                <a:spcPct val="50000"/>
              </a:spcBef>
              <a:buFontTx/>
              <a:buChar char="•"/>
            </a:pPr>
            <a:r>
              <a:rPr lang="en-US" altLang="en-US" sz="2400"/>
              <a:t>Flow over surface modeled as sheet flow</a:t>
            </a:r>
          </a:p>
          <a:p>
            <a:pPr>
              <a:spcBef>
                <a:spcPct val="50000"/>
              </a:spcBef>
              <a:buFontTx/>
              <a:buChar char="•"/>
            </a:pPr>
            <a:r>
              <a:rPr lang="en-US" altLang="en-US" sz="2400"/>
              <a:t>All particle sizes are treated</a:t>
            </a:r>
          </a:p>
          <a:p>
            <a:pPr>
              <a:spcBef>
                <a:spcPct val="50000"/>
              </a:spcBef>
              <a:buFontTx/>
              <a:buChar char="•"/>
            </a:pPr>
            <a:r>
              <a:rPr lang="en-US" altLang="en-US" sz="2400"/>
              <a:t>Effective treatment length reduced based upon slope</a:t>
            </a:r>
          </a:p>
          <a:p>
            <a:pPr lvl="1">
              <a:spcBef>
                <a:spcPct val="50000"/>
              </a:spcBef>
              <a:buFontTx/>
              <a:buChar char="•"/>
            </a:pPr>
            <a:r>
              <a:rPr lang="en-US" altLang="en-US" sz="2400"/>
              <a:t> &lt;0.02 ft/ft – 3 ft reduction</a:t>
            </a:r>
          </a:p>
          <a:p>
            <a:pPr lvl="1">
              <a:spcBef>
                <a:spcPct val="50000"/>
              </a:spcBef>
              <a:buFontTx/>
              <a:buChar char="•"/>
            </a:pPr>
            <a:r>
              <a:rPr lang="en-US" altLang="en-US" sz="2400"/>
              <a:t> &gt;0.05 ft/ft – 10 ft reduction</a:t>
            </a:r>
          </a:p>
          <a:p>
            <a:pPr lvl="1">
              <a:spcBef>
                <a:spcPct val="50000"/>
              </a:spcBef>
              <a:buFontTx/>
              <a:buChar char="•"/>
            </a:pPr>
            <a:r>
              <a:rPr lang="en-US" altLang="en-US" sz="2400"/>
              <a:t> else – 6 ft reduction</a:t>
            </a:r>
          </a:p>
          <a:p>
            <a:pPr>
              <a:spcBef>
                <a:spcPct val="50000"/>
              </a:spcBef>
              <a:buFontTx/>
              <a:buChar char="•"/>
            </a:pPr>
            <a:r>
              <a:rPr lang="en-US" altLang="en-US" sz="2400"/>
              <a:t>Irreducible concentration a function of particle size</a:t>
            </a:r>
          </a:p>
        </p:txBody>
      </p:sp>
      <p:pic>
        <p:nvPicPr>
          <p:cNvPr id="2458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21338" y="90488"/>
            <a:ext cx="3429000" cy="66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en-US" b="1" smtClean="0">
                <a:solidFill>
                  <a:schemeClr val="tx1"/>
                </a:solidFill>
                <a:effectLst/>
              </a:rPr>
              <a:t>Five Components to Modeling Filter Strips</a:t>
            </a:r>
          </a:p>
        </p:txBody>
      </p:sp>
      <p:sp>
        <p:nvSpPr>
          <p:cNvPr id="25603" name="Rectangle 3"/>
          <p:cNvSpPr>
            <a:spLocks noGrp="1" noChangeArrowheads="1"/>
          </p:cNvSpPr>
          <p:nvPr>
            <p:ph type="body" idx="1"/>
          </p:nvPr>
        </p:nvSpPr>
        <p:spPr>
          <a:xfrm>
            <a:off x="457200" y="3733800"/>
            <a:ext cx="5486400" cy="2938463"/>
          </a:xfrm>
        </p:spPr>
        <p:txBody>
          <a:bodyPr/>
          <a:lstStyle/>
          <a:p>
            <a:pPr eaLnBrk="1" hangingPunct="1"/>
            <a:r>
              <a:rPr lang="en-US" altLang="en-US" smtClean="0">
                <a:effectLst/>
              </a:rPr>
              <a:t>Infiltration Rate</a:t>
            </a:r>
          </a:p>
          <a:p>
            <a:pPr eaLnBrk="1" hangingPunct="1"/>
            <a:r>
              <a:rPr lang="en-US" altLang="en-US" smtClean="0">
                <a:effectLst/>
              </a:rPr>
              <a:t>Geometry</a:t>
            </a:r>
          </a:p>
          <a:p>
            <a:pPr eaLnBrk="1" hangingPunct="1"/>
            <a:r>
              <a:rPr lang="en-US" altLang="en-US" smtClean="0">
                <a:effectLst/>
              </a:rPr>
              <a:t>Grass Characteristics</a:t>
            </a:r>
          </a:p>
          <a:p>
            <a:pPr eaLnBrk="1" hangingPunct="1"/>
            <a:r>
              <a:rPr lang="en-US" altLang="en-US" smtClean="0">
                <a:effectLst/>
              </a:rPr>
              <a:t>Clogging and Runoff Particle Size Distribution</a:t>
            </a:r>
          </a:p>
        </p:txBody>
      </p:sp>
      <p:pic>
        <p:nvPicPr>
          <p:cNvPr id="25604" name="Content Placeholder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48125" y="1828800"/>
            <a:ext cx="4899025" cy="275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11813" y="90488"/>
            <a:ext cx="3429000" cy="66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4"/>
          <p:cNvSpPr txBox="1">
            <a:spLocks noChangeArrowheads="1"/>
          </p:cNvSpPr>
          <p:nvPr/>
        </p:nvSpPr>
        <p:spPr bwMode="auto">
          <a:xfrm>
            <a:off x="677863" y="1128713"/>
            <a:ext cx="1785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b="1">
                <a:solidFill>
                  <a:srgbClr val="FF0000"/>
                </a:solidFill>
              </a:rPr>
              <a:t>Geometry</a:t>
            </a:r>
          </a:p>
        </p:txBody>
      </p:sp>
      <p:sp>
        <p:nvSpPr>
          <p:cNvPr id="26628" name="Line 6"/>
          <p:cNvSpPr>
            <a:spLocks noChangeShapeType="1"/>
          </p:cNvSpPr>
          <p:nvPr/>
        </p:nvSpPr>
        <p:spPr bwMode="auto">
          <a:xfrm>
            <a:off x="2286000" y="1358900"/>
            <a:ext cx="3657600" cy="28416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6629" name="Rectangle 5"/>
          <p:cNvSpPr>
            <a:spLocks noChangeArrowheads="1"/>
          </p:cNvSpPr>
          <p:nvPr/>
        </p:nvSpPr>
        <p:spPr bwMode="auto">
          <a:xfrm>
            <a:off x="92075" y="90488"/>
            <a:ext cx="2751138"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Geometry</a:t>
            </a:r>
          </a:p>
        </p:txBody>
      </p:sp>
      <p:sp>
        <p:nvSpPr>
          <p:cNvPr id="26630" name="Rectangle 9"/>
          <p:cNvSpPr>
            <a:spLocks noChangeArrowheads="1"/>
          </p:cNvSpPr>
          <p:nvPr/>
        </p:nvSpPr>
        <p:spPr bwMode="auto">
          <a:xfrm>
            <a:off x="5943600" y="1055688"/>
            <a:ext cx="2838450" cy="117316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cxnSp>
        <p:nvCxnSpPr>
          <p:cNvPr id="8" name="Straight Arrow Connector 7"/>
          <p:cNvCxnSpPr/>
          <p:nvPr/>
        </p:nvCxnSpPr>
        <p:spPr bwMode="auto">
          <a:xfrm>
            <a:off x="5105400" y="1219200"/>
            <a:ext cx="838200" cy="0"/>
          </a:xfrm>
          <a:prstGeom prst="straightConnector1">
            <a:avLst/>
          </a:prstGeom>
          <a:ln w="44450" cmpd="sng">
            <a:solidFill>
              <a:srgbClr val="FF0000"/>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4" name="Straight Arrow Connector 13"/>
          <p:cNvCxnSpPr/>
          <p:nvPr/>
        </p:nvCxnSpPr>
        <p:spPr bwMode="auto">
          <a:xfrm>
            <a:off x="5105400" y="1358900"/>
            <a:ext cx="838200" cy="0"/>
          </a:xfrm>
          <a:prstGeom prst="straightConnector1">
            <a:avLst/>
          </a:prstGeom>
          <a:ln w="44450" cmpd="sng">
            <a:solidFill>
              <a:srgbClr val="FF0000"/>
            </a:solidFill>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26633" name="Rectangle 9"/>
          <p:cNvSpPr>
            <a:spLocks noChangeArrowheads="1"/>
          </p:cNvSpPr>
          <p:nvPr/>
        </p:nvSpPr>
        <p:spPr bwMode="auto">
          <a:xfrm>
            <a:off x="5867400" y="2876550"/>
            <a:ext cx="2914650" cy="4143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26634" name="TextBox 6"/>
          <p:cNvSpPr txBox="1">
            <a:spLocks noChangeArrowheads="1"/>
          </p:cNvSpPr>
          <p:nvPr/>
        </p:nvSpPr>
        <p:spPr bwMode="auto">
          <a:xfrm>
            <a:off x="5943600" y="5029200"/>
            <a:ext cx="2667000" cy="1200150"/>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400" dirty="0">
                <a:solidFill>
                  <a:srgbClr val="FF0000"/>
                </a:solidFill>
              </a:rPr>
              <a:t>Note direction of flow length and filter strip width</a:t>
            </a:r>
          </a:p>
        </p:txBody>
      </p:sp>
      <p:sp>
        <p:nvSpPr>
          <p:cNvPr id="26635" name="Line 6"/>
          <p:cNvSpPr>
            <a:spLocks noChangeShapeType="1"/>
          </p:cNvSpPr>
          <p:nvPr/>
        </p:nvSpPr>
        <p:spPr bwMode="auto">
          <a:xfrm>
            <a:off x="3962400" y="2590800"/>
            <a:ext cx="1920875" cy="4667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6636" name="TextBox 17"/>
          <p:cNvSpPr txBox="1">
            <a:spLocks noChangeArrowheads="1"/>
          </p:cNvSpPr>
          <p:nvPr/>
        </p:nvSpPr>
        <p:spPr bwMode="auto">
          <a:xfrm>
            <a:off x="228600" y="1906588"/>
            <a:ext cx="3733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r" eaLnBrk="1" hangingPunct="1"/>
            <a:r>
              <a:rPr lang="en-US" altLang="en-US" sz="2400">
                <a:solidFill>
                  <a:srgbClr val="FF0000"/>
                </a:solidFill>
              </a:rPr>
              <a:t>The filter strip area to drainage area ratio must be greater than 0.05</a:t>
            </a:r>
          </a:p>
        </p:txBody>
      </p:sp>
      <p:sp>
        <p:nvSpPr>
          <p:cNvPr id="26637" name="Line 6"/>
          <p:cNvSpPr>
            <a:spLocks noChangeShapeType="1"/>
          </p:cNvSpPr>
          <p:nvPr/>
        </p:nvSpPr>
        <p:spPr bwMode="auto">
          <a:xfrm flipH="1" flipV="1">
            <a:off x="7245350" y="4191000"/>
            <a:ext cx="31750" cy="8382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pic>
        <p:nvPicPr>
          <p:cNvPr id="26638" name="Picture 8"/>
          <p:cNvPicPr>
            <a:picLocks noChangeAspect="1"/>
          </p:cNvPicPr>
          <p:nvPr/>
        </p:nvPicPr>
        <p:blipFill>
          <a:blip r:embed="rId4">
            <a:extLst>
              <a:ext uri="{28A0092B-C50C-407E-A947-70E740481C1C}">
                <a14:useLocalDpi xmlns:a14="http://schemas.microsoft.com/office/drawing/2010/main" val="0"/>
              </a:ext>
            </a:extLst>
          </a:blip>
          <a:srcRect l="5042" t="23187" r="5443" b="23289"/>
          <a:stretch>
            <a:fillRect/>
          </a:stretch>
        </p:blipFill>
        <p:spPr bwMode="auto">
          <a:xfrm>
            <a:off x="160338" y="4097338"/>
            <a:ext cx="5173662"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11813" y="90488"/>
            <a:ext cx="3429000" cy="66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4"/>
          <p:cNvSpPr txBox="1">
            <a:spLocks noChangeArrowheads="1"/>
          </p:cNvSpPr>
          <p:nvPr/>
        </p:nvSpPr>
        <p:spPr bwMode="auto">
          <a:xfrm>
            <a:off x="1130300" y="1643063"/>
            <a:ext cx="2679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r" eaLnBrk="1" hangingPunct="1">
              <a:spcBef>
                <a:spcPct val="50000"/>
              </a:spcBef>
            </a:pPr>
            <a:r>
              <a:rPr lang="en-US" altLang="en-US" sz="2400" b="1">
                <a:solidFill>
                  <a:srgbClr val="FF0000"/>
                </a:solidFill>
              </a:rPr>
              <a:t>Infiltration Rate</a:t>
            </a:r>
          </a:p>
        </p:txBody>
      </p:sp>
      <p:sp>
        <p:nvSpPr>
          <p:cNvPr id="27652" name="Line 6"/>
          <p:cNvSpPr>
            <a:spLocks noChangeShapeType="1"/>
          </p:cNvSpPr>
          <p:nvPr/>
        </p:nvSpPr>
        <p:spPr bwMode="auto">
          <a:xfrm flipV="1">
            <a:off x="3810000" y="1773238"/>
            <a:ext cx="2073275" cy="13176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7653" name="Rectangle 5"/>
          <p:cNvSpPr>
            <a:spLocks noChangeArrowheads="1"/>
          </p:cNvSpPr>
          <p:nvPr/>
        </p:nvSpPr>
        <p:spPr bwMode="auto">
          <a:xfrm>
            <a:off x="92075" y="695325"/>
            <a:ext cx="275113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Infiltration Rate</a:t>
            </a:r>
          </a:p>
        </p:txBody>
      </p:sp>
      <p:sp>
        <p:nvSpPr>
          <p:cNvPr id="27654" name="Rectangle 9"/>
          <p:cNvSpPr>
            <a:spLocks noChangeArrowheads="1"/>
          </p:cNvSpPr>
          <p:nvPr/>
        </p:nvSpPr>
        <p:spPr bwMode="auto">
          <a:xfrm>
            <a:off x="5943600" y="1654175"/>
            <a:ext cx="2838450" cy="3095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27655" name="Rectangle 9"/>
          <p:cNvSpPr>
            <a:spLocks noChangeArrowheads="1"/>
          </p:cNvSpPr>
          <p:nvPr/>
        </p:nvSpPr>
        <p:spPr bwMode="auto">
          <a:xfrm>
            <a:off x="5621338" y="4648200"/>
            <a:ext cx="3370262" cy="12954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27656" name="Line 6"/>
          <p:cNvSpPr>
            <a:spLocks noChangeShapeType="1"/>
          </p:cNvSpPr>
          <p:nvPr/>
        </p:nvSpPr>
        <p:spPr bwMode="auto">
          <a:xfrm>
            <a:off x="3124200" y="5181600"/>
            <a:ext cx="2487613" cy="11271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7657" name="TextBox 17"/>
          <p:cNvSpPr txBox="1">
            <a:spLocks noChangeArrowheads="1"/>
          </p:cNvSpPr>
          <p:nvPr/>
        </p:nvSpPr>
        <p:spPr bwMode="auto">
          <a:xfrm>
            <a:off x="457200" y="4140200"/>
            <a:ext cx="2667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r" eaLnBrk="1" hangingPunct="1"/>
            <a:r>
              <a:rPr lang="en-US" altLang="en-US" sz="2400">
                <a:solidFill>
                  <a:srgbClr val="FF0000"/>
                </a:solidFill>
              </a:rPr>
              <a:t>Listed native soil infiltration rates based upon field double ring infiltrometer measurements</a:t>
            </a:r>
          </a:p>
        </p:txBody>
      </p:sp>
      <p:graphicFrame>
        <p:nvGraphicFramePr>
          <p:cNvPr id="2" name="Table 1"/>
          <p:cNvGraphicFramePr>
            <a:graphicFrameLocks noGrp="1"/>
          </p:cNvGraphicFramePr>
          <p:nvPr>
            <p:extLst>
              <p:ext uri="{D42A27DB-BD31-4B8C-83A1-F6EECF244321}">
                <p14:modId xmlns:p14="http://schemas.microsoft.com/office/powerpoint/2010/main" val="3912208648"/>
              </p:ext>
            </p:extLst>
          </p:nvPr>
        </p:nvGraphicFramePr>
        <p:xfrm>
          <a:off x="533400" y="2286000"/>
          <a:ext cx="4419600" cy="1706880"/>
        </p:xfrm>
        <a:graphic>
          <a:graphicData uri="http://schemas.openxmlformats.org/drawingml/2006/table">
            <a:tbl>
              <a:tblPr firstRow="1" bandRow="1">
                <a:tableStyleId>{5C22544A-7EE6-4342-B048-85BDC9FD1C3A}</a:tableStyleId>
              </a:tblPr>
              <a:tblGrid>
                <a:gridCol w="1752600"/>
                <a:gridCol w="2667000"/>
              </a:tblGrid>
              <a:tr h="426641">
                <a:tc>
                  <a:txBody>
                    <a:bodyPr/>
                    <a:lstStyle/>
                    <a:p>
                      <a:pPr marL="0" marR="0" algn="ctr">
                        <a:spcBef>
                          <a:spcPts val="0"/>
                        </a:spcBef>
                        <a:spcAft>
                          <a:spcPts val="0"/>
                        </a:spcAft>
                      </a:pPr>
                      <a:r>
                        <a:rPr lang="en-US" sz="1400" b="1" baseline="0" dirty="0">
                          <a:solidFill>
                            <a:srgbClr val="FF0000"/>
                          </a:solidFill>
                          <a:effectLst/>
                          <a:latin typeface="Arial"/>
                          <a:ea typeface="Times New Roman"/>
                        </a:rPr>
                        <a:t>Depth of Water in Filter Strip</a:t>
                      </a:r>
                      <a:endParaRPr lang="en-US" sz="2000" baseline="0" dirty="0">
                        <a:solidFill>
                          <a:srgbClr val="FF0000"/>
                        </a:solidFill>
                        <a:effectLst/>
                        <a:latin typeface="Times New Roman"/>
                        <a:ea typeface="Times New Roman"/>
                      </a:endParaRPr>
                    </a:p>
                  </a:txBody>
                  <a:tcPr marL="68580" marR="68580" marT="0" marB="0" anchor="ctr">
                    <a:solidFill>
                      <a:schemeClr val="accent4">
                        <a:lumMod val="25000"/>
                        <a:lumOff val="75000"/>
                      </a:schemeClr>
                    </a:solidFill>
                  </a:tcPr>
                </a:tc>
                <a:tc>
                  <a:txBody>
                    <a:bodyPr/>
                    <a:lstStyle/>
                    <a:p>
                      <a:pPr marL="0" marR="0" algn="ctr">
                        <a:spcBef>
                          <a:spcPts val="0"/>
                        </a:spcBef>
                        <a:spcAft>
                          <a:spcPts val="0"/>
                        </a:spcAft>
                      </a:pPr>
                      <a:r>
                        <a:rPr lang="en-US" sz="1400" b="1" baseline="0" dirty="0">
                          <a:solidFill>
                            <a:srgbClr val="FF0000"/>
                          </a:solidFill>
                          <a:effectLst/>
                          <a:latin typeface="Arial"/>
                          <a:ea typeface="Times New Roman"/>
                        </a:rPr>
                        <a:t>Infiltration Rate (in/</a:t>
                      </a:r>
                      <a:r>
                        <a:rPr lang="en-US" sz="1400" b="1" baseline="0" dirty="0" err="1">
                          <a:solidFill>
                            <a:srgbClr val="FF0000"/>
                          </a:solidFill>
                          <a:effectLst/>
                          <a:latin typeface="Arial"/>
                          <a:ea typeface="Times New Roman"/>
                        </a:rPr>
                        <a:t>hr</a:t>
                      </a:r>
                      <a:r>
                        <a:rPr lang="en-US" sz="1400" b="1" baseline="0" dirty="0">
                          <a:solidFill>
                            <a:srgbClr val="FF0000"/>
                          </a:solidFill>
                          <a:effectLst/>
                          <a:latin typeface="Arial"/>
                          <a:ea typeface="Times New Roman"/>
                        </a:rPr>
                        <a:t>)</a:t>
                      </a:r>
                      <a:endParaRPr lang="en-US" sz="2000" baseline="0" dirty="0">
                        <a:solidFill>
                          <a:srgbClr val="FF0000"/>
                        </a:solidFill>
                        <a:effectLst/>
                        <a:latin typeface="Times New Roman"/>
                        <a:ea typeface="Times New Roman"/>
                      </a:endParaRPr>
                    </a:p>
                  </a:txBody>
                  <a:tcPr marL="68580" marR="68580" marT="0" marB="0" anchor="ctr">
                    <a:solidFill>
                      <a:schemeClr val="accent4">
                        <a:lumMod val="25000"/>
                        <a:lumOff val="75000"/>
                      </a:schemeClr>
                    </a:solidFill>
                  </a:tcPr>
                </a:tc>
              </a:tr>
              <a:tr h="426641">
                <a:tc>
                  <a:txBody>
                    <a:bodyPr/>
                    <a:lstStyle/>
                    <a:p>
                      <a:pPr marL="0" marR="0" algn="ctr">
                        <a:spcBef>
                          <a:spcPts val="0"/>
                        </a:spcBef>
                        <a:spcAft>
                          <a:spcPts val="0"/>
                        </a:spcAft>
                      </a:pPr>
                      <a:r>
                        <a:rPr lang="en-US" sz="1400" baseline="0">
                          <a:solidFill>
                            <a:srgbClr val="FF0000"/>
                          </a:solidFill>
                          <a:effectLst/>
                          <a:latin typeface="Arial"/>
                          <a:ea typeface="Times New Roman"/>
                        </a:rPr>
                        <a:t>&lt;= 0.015</a:t>
                      </a:r>
                      <a:endParaRPr lang="en-US" sz="2000" baseline="0">
                        <a:solidFill>
                          <a:srgbClr val="FF0000"/>
                        </a:solidFill>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baseline="0">
                          <a:solidFill>
                            <a:srgbClr val="FF0000"/>
                          </a:solidFill>
                          <a:effectLst/>
                          <a:latin typeface="Arial"/>
                          <a:ea typeface="Times New Roman"/>
                        </a:rPr>
                        <a:t>Entered Rate x 2 (Static Infiltration Rate)</a:t>
                      </a:r>
                      <a:endParaRPr lang="en-US" sz="2000" baseline="0">
                        <a:solidFill>
                          <a:srgbClr val="FF0000"/>
                        </a:solidFill>
                        <a:effectLst/>
                        <a:latin typeface="Times New Roman"/>
                        <a:ea typeface="Times New Roman"/>
                      </a:endParaRPr>
                    </a:p>
                  </a:txBody>
                  <a:tcPr marL="68580" marR="68580" marT="0" marB="0" anchor="ctr"/>
                </a:tc>
              </a:tr>
              <a:tr h="426641">
                <a:tc>
                  <a:txBody>
                    <a:bodyPr/>
                    <a:lstStyle/>
                    <a:p>
                      <a:pPr marL="0" marR="0" algn="ctr">
                        <a:spcBef>
                          <a:spcPts val="0"/>
                        </a:spcBef>
                        <a:spcAft>
                          <a:spcPts val="0"/>
                        </a:spcAft>
                      </a:pPr>
                      <a:r>
                        <a:rPr lang="en-US" sz="1400" baseline="0">
                          <a:solidFill>
                            <a:srgbClr val="FF0000"/>
                          </a:solidFill>
                          <a:effectLst/>
                          <a:latin typeface="Arial"/>
                          <a:ea typeface="Times New Roman"/>
                        </a:rPr>
                        <a:t>&gt; 0.015 and &lt; 0.03</a:t>
                      </a:r>
                      <a:endParaRPr lang="en-US" sz="2000" baseline="0">
                        <a:solidFill>
                          <a:srgbClr val="FF0000"/>
                        </a:solidFill>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baseline="0" dirty="0">
                          <a:solidFill>
                            <a:srgbClr val="FF0000"/>
                          </a:solidFill>
                          <a:effectLst/>
                          <a:latin typeface="Arial"/>
                          <a:ea typeface="Times New Roman"/>
                        </a:rPr>
                        <a:t>Interpolated Between the Two Rates</a:t>
                      </a:r>
                      <a:endParaRPr lang="en-US" sz="2000" baseline="0" dirty="0">
                        <a:solidFill>
                          <a:srgbClr val="FF0000"/>
                        </a:solidFill>
                        <a:effectLst/>
                        <a:latin typeface="Times New Roman"/>
                        <a:ea typeface="Times New Roman"/>
                      </a:endParaRPr>
                    </a:p>
                  </a:txBody>
                  <a:tcPr marL="68580" marR="68580" marT="0" marB="0" anchor="ctr"/>
                </a:tc>
              </a:tr>
              <a:tr h="426641">
                <a:tc>
                  <a:txBody>
                    <a:bodyPr/>
                    <a:lstStyle/>
                    <a:p>
                      <a:pPr marL="0" marR="0" algn="ctr">
                        <a:spcBef>
                          <a:spcPts val="0"/>
                        </a:spcBef>
                        <a:spcAft>
                          <a:spcPts val="0"/>
                        </a:spcAft>
                      </a:pPr>
                      <a:r>
                        <a:rPr lang="en-US" sz="1400" baseline="0">
                          <a:solidFill>
                            <a:srgbClr val="FF0000"/>
                          </a:solidFill>
                          <a:effectLst/>
                          <a:latin typeface="Arial"/>
                          <a:ea typeface="Times New Roman"/>
                        </a:rPr>
                        <a:t>&gt;= 0.03</a:t>
                      </a:r>
                      <a:endParaRPr lang="en-US" sz="2000" baseline="0">
                        <a:solidFill>
                          <a:srgbClr val="FF0000"/>
                        </a:solidFill>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baseline="0" dirty="0">
                          <a:solidFill>
                            <a:srgbClr val="FF0000"/>
                          </a:solidFill>
                          <a:effectLst/>
                          <a:latin typeface="Arial"/>
                          <a:ea typeface="Times New Roman"/>
                        </a:rPr>
                        <a:t>Entered Rate (Dynamic Infiltration Rate)</a:t>
                      </a:r>
                      <a:endParaRPr lang="en-US" sz="2000" baseline="0" dirty="0">
                        <a:solidFill>
                          <a:srgbClr val="FF0000"/>
                        </a:solidFill>
                        <a:effectLst/>
                        <a:latin typeface="Times New Roman"/>
                        <a:ea typeface="Times New Roman"/>
                      </a:endParaRPr>
                    </a:p>
                  </a:txBody>
                  <a:tcPr marL="68580" marR="68580" marT="0" marB="0" anchor="ctr"/>
                </a:tc>
              </a:tr>
            </a:tbl>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11813" y="90488"/>
            <a:ext cx="3429000" cy="66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18" descr="Retardance T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38" y="769938"/>
            <a:ext cx="5008562"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5"/>
          <p:cNvSpPr>
            <a:spLocks noChangeArrowheads="1"/>
          </p:cNvSpPr>
          <p:nvPr/>
        </p:nvSpPr>
        <p:spPr bwMode="auto">
          <a:xfrm>
            <a:off x="92075" y="107950"/>
            <a:ext cx="34131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Retardance</a:t>
            </a:r>
          </a:p>
        </p:txBody>
      </p:sp>
      <p:sp>
        <p:nvSpPr>
          <p:cNvPr id="28677" name="Rectangle 9"/>
          <p:cNvSpPr>
            <a:spLocks noChangeArrowheads="1"/>
          </p:cNvSpPr>
          <p:nvPr/>
        </p:nvSpPr>
        <p:spPr bwMode="auto">
          <a:xfrm>
            <a:off x="5943600" y="2105025"/>
            <a:ext cx="2838450" cy="3095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28678" name="Text Box 8"/>
          <p:cNvSpPr txBox="1">
            <a:spLocks noChangeArrowheads="1"/>
          </p:cNvSpPr>
          <p:nvPr/>
        </p:nvSpPr>
        <p:spPr bwMode="auto">
          <a:xfrm>
            <a:off x="5659438" y="3186113"/>
            <a:ext cx="3352800" cy="1311275"/>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dirty="0" err="1">
                <a:solidFill>
                  <a:srgbClr val="FF0000"/>
                </a:solidFill>
              </a:rPr>
              <a:t>Retardance</a:t>
            </a:r>
            <a:r>
              <a:rPr lang="en-US" altLang="en-US" sz="2000" b="1" dirty="0">
                <a:solidFill>
                  <a:srgbClr val="FF0000"/>
                </a:solidFill>
              </a:rPr>
              <a:t> Classification system is from HEC-15, Classification of Vegetal Covers</a:t>
            </a:r>
          </a:p>
        </p:txBody>
      </p:sp>
      <p:sp>
        <p:nvSpPr>
          <p:cNvPr id="28679" name="Text Box 8"/>
          <p:cNvSpPr txBox="1">
            <a:spLocks noChangeArrowheads="1"/>
          </p:cNvSpPr>
          <p:nvPr/>
        </p:nvSpPr>
        <p:spPr bwMode="auto">
          <a:xfrm>
            <a:off x="5643563" y="5043488"/>
            <a:ext cx="3352800" cy="1169987"/>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spcBef>
                <a:spcPct val="50000"/>
              </a:spcBef>
            </a:pPr>
            <a:r>
              <a:rPr lang="en-US" altLang="en-US" sz="2000" b="1">
                <a:solidFill>
                  <a:srgbClr val="FF0000"/>
                </a:solidFill>
              </a:rPr>
              <a:t>Mannings n = </a:t>
            </a:r>
          </a:p>
          <a:p>
            <a:pPr algn="ctr" eaLnBrk="1" hangingPunct="1">
              <a:spcBef>
                <a:spcPct val="50000"/>
              </a:spcBef>
            </a:pPr>
            <a:r>
              <a:rPr lang="en-US" altLang="en-US" sz="2000" b="1">
                <a:solidFill>
                  <a:srgbClr val="FF0000"/>
                </a:solidFill>
              </a:rPr>
              <a:t>f(velocity, hydraulic radius, retardance)</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11813" y="90488"/>
            <a:ext cx="3429000" cy="667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5"/>
          <p:cNvSpPr txBox="1">
            <a:spLocks noChangeArrowheads="1"/>
          </p:cNvSpPr>
          <p:nvPr/>
        </p:nvSpPr>
        <p:spPr bwMode="auto">
          <a:xfrm>
            <a:off x="333375" y="2000250"/>
            <a:ext cx="5287963"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2400"/>
              <a:t>Surface clogging due to source area loading, accumulates over time.</a:t>
            </a:r>
          </a:p>
          <a:p>
            <a:pPr>
              <a:spcBef>
                <a:spcPct val="50000"/>
              </a:spcBef>
            </a:pPr>
            <a:r>
              <a:rPr lang="en-US" altLang="en-US" sz="2400"/>
              <a:t>Infiltration rate clog adjustment = Trapped Mass/Clogging Load</a:t>
            </a:r>
          </a:p>
          <a:p>
            <a:pPr>
              <a:spcBef>
                <a:spcPct val="50000"/>
              </a:spcBef>
            </a:pPr>
            <a:r>
              <a:rPr lang="en-US" altLang="en-US" sz="2400"/>
              <a:t>If the swale does not clog after 10 years, assume:</a:t>
            </a:r>
          </a:p>
          <a:p>
            <a:pPr>
              <a:spcBef>
                <a:spcPct val="50000"/>
              </a:spcBef>
              <a:buFont typeface="Wingdings" pitchFamily="2" charset="2"/>
              <a:buChar char="Ø"/>
            </a:pPr>
            <a:r>
              <a:rPr lang="en-US" altLang="en-US" sz="2400"/>
              <a:t>   It will not clog</a:t>
            </a:r>
          </a:p>
          <a:p>
            <a:pPr>
              <a:spcBef>
                <a:spcPct val="50000"/>
              </a:spcBef>
              <a:buFont typeface="Wingdings" pitchFamily="2" charset="2"/>
              <a:buChar char="Ø"/>
            </a:pPr>
            <a:r>
              <a:rPr lang="en-US" altLang="en-US" sz="2400"/>
              <a:t>   Maintain the 10 year adjusted           infiltration rate</a:t>
            </a:r>
          </a:p>
          <a:p>
            <a:pPr>
              <a:spcBef>
                <a:spcPct val="50000"/>
              </a:spcBef>
            </a:pPr>
            <a:endParaRPr lang="en-US" altLang="en-US" sz="2400"/>
          </a:p>
          <a:p>
            <a:pPr>
              <a:spcBef>
                <a:spcPct val="50000"/>
              </a:spcBef>
            </a:pPr>
            <a:endParaRPr lang="en-US" altLang="en-US" sz="2400"/>
          </a:p>
        </p:txBody>
      </p:sp>
      <p:sp>
        <p:nvSpPr>
          <p:cNvPr id="29700" name="Rectangle 5"/>
          <p:cNvSpPr>
            <a:spLocks noChangeArrowheads="1"/>
          </p:cNvSpPr>
          <p:nvPr/>
        </p:nvSpPr>
        <p:spPr bwMode="auto">
          <a:xfrm>
            <a:off x="92075" y="695325"/>
            <a:ext cx="275113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Surface Clogging</a:t>
            </a:r>
          </a:p>
        </p:txBody>
      </p:sp>
      <p:sp>
        <p:nvSpPr>
          <p:cNvPr id="29701" name="Text Box 4"/>
          <p:cNvSpPr txBox="1">
            <a:spLocks noChangeArrowheads="1"/>
          </p:cNvSpPr>
          <p:nvPr/>
        </p:nvSpPr>
        <p:spPr bwMode="auto">
          <a:xfrm>
            <a:off x="1468438" y="1470025"/>
            <a:ext cx="3276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r" eaLnBrk="1" hangingPunct="1">
              <a:spcBef>
                <a:spcPct val="50000"/>
              </a:spcBef>
            </a:pPr>
            <a:r>
              <a:rPr lang="en-US" altLang="en-US" sz="2400" b="1">
                <a:solidFill>
                  <a:srgbClr val="FF0000"/>
                </a:solidFill>
              </a:rPr>
              <a:t>Surface Clogging</a:t>
            </a:r>
          </a:p>
        </p:txBody>
      </p:sp>
      <p:sp>
        <p:nvSpPr>
          <p:cNvPr id="29702" name="Line 6"/>
          <p:cNvSpPr>
            <a:spLocks noChangeShapeType="1"/>
          </p:cNvSpPr>
          <p:nvPr/>
        </p:nvSpPr>
        <p:spPr bwMode="auto">
          <a:xfrm>
            <a:off x="4745038" y="1931988"/>
            <a:ext cx="1198562" cy="94615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9703" name="Rectangle 9"/>
          <p:cNvSpPr>
            <a:spLocks noChangeArrowheads="1"/>
          </p:cNvSpPr>
          <p:nvPr/>
        </p:nvSpPr>
        <p:spPr bwMode="auto">
          <a:xfrm>
            <a:off x="5943600" y="2722563"/>
            <a:ext cx="2838450" cy="30956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5800" y="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solidFill>
                  <a:schemeClr val="tx2"/>
                </a:solidFill>
              </a:rPr>
              <a:t> </a:t>
            </a:r>
            <a:r>
              <a:rPr lang="en-US" altLang="en-US" sz="4000" b="1"/>
              <a:t>Additional Output</a:t>
            </a:r>
          </a:p>
        </p:txBody>
      </p:sp>
      <p:sp>
        <p:nvSpPr>
          <p:cNvPr id="30723" name="Text Box 4"/>
          <p:cNvSpPr txBox="1">
            <a:spLocks noChangeArrowheads="1"/>
          </p:cNvSpPr>
          <p:nvPr/>
        </p:nvSpPr>
        <p:spPr bwMode="auto">
          <a:xfrm>
            <a:off x="228600" y="4114800"/>
            <a:ext cx="5410200" cy="1587500"/>
          </a:xfrm>
          <a:prstGeom prst="rect">
            <a:avLst/>
          </a:prstGeom>
          <a:solidFill>
            <a:srgbClr val="F8F8F8"/>
          </a:solidFill>
          <a:ln>
            <a:noFill/>
          </a:ln>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1800" b="1"/>
              <a:t>Hydraulic Details by Time Step</a:t>
            </a:r>
          </a:p>
          <a:p>
            <a:pPr eaLnBrk="1" hangingPunct="1">
              <a:spcBef>
                <a:spcPct val="10000"/>
              </a:spcBef>
            </a:pPr>
            <a:r>
              <a:rPr lang="en-US" altLang="en-US" sz="1800" b="1"/>
              <a:t>Incremental PSD and Concentration</a:t>
            </a:r>
          </a:p>
          <a:p>
            <a:pPr eaLnBrk="1" hangingPunct="1">
              <a:spcBef>
                <a:spcPct val="10000"/>
              </a:spcBef>
            </a:pPr>
            <a:r>
              <a:rPr lang="en-US" altLang="en-US" sz="1800" b="1"/>
              <a:t>Particulate Reduction by Particle Size</a:t>
            </a:r>
          </a:p>
          <a:p>
            <a:pPr eaLnBrk="1" hangingPunct="1">
              <a:spcBef>
                <a:spcPct val="10000"/>
              </a:spcBef>
            </a:pPr>
            <a:r>
              <a:rPr lang="en-US" altLang="en-US" sz="1800" b="1"/>
              <a:t>Irreducible Concentration</a:t>
            </a:r>
          </a:p>
          <a:p>
            <a:pPr eaLnBrk="1" hangingPunct="1">
              <a:spcBef>
                <a:spcPct val="10000"/>
              </a:spcBef>
            </a:pPr>
            <a:r>
              <a:rPr lang="en-US" altLang="en-US" sz="1800" b="1">
                <a:solidFill>
                  <a:srgbClr val="00B050"/>
                </a:solidFill>
              </a:rPr>
              <a:t>Hydraulics and Concentration By Event</a:t>
            </a:r>
          </a:p>
        </p:txBody>
      </p:sp>
      <p:graphicFrame>
        <p:nvGraphicFramePr>
          <p:cNvPr id="2" name="Table 1"/>
          <p:cNvGraphicFramePr>
            <a:graphicFrameLocks noGrp="1"/>
          </p:cNvGraphicFramePr>
          <p:nvPr/>
        </p:nvGraphicFramePr>
        <p:xfrm>
          <a:off x="209550" y="1143000"/>
          <a:ext cx="8782054" cy="2438401"/>
        </p:xfrm>
        <a:graphic>
          <a:graphicData uri="http://schemas.openxmlformats.org/drawingml/2006/table">
            <a:tbl>
              <a:tblPr/>
              <a:tblGrid>
                <a:gridCol w="282195"/>
                <a:gridCol w="384265"/>
                <a:gridCol w="248171"/>
                <a:gridCol w="384265"/>
                <a:gridCol w="384265"/>
                <a:gridCol w="384265"/>
                <a:gridCol w="384265"/>
                <a:gridCol w="384265"/>
                <a:gridCol w="384265"/>
                <a:gridCol w="384265"/>
                <a:gridCol w="522360"/>
                <a:gridCol w="522360"/>
                <a:gridCol w="384265"/>
                <a:gridCol w="384265"/>
                <a:gridCol w="384265"/>
                <a:gridCol w="384265"/>
                <a:gridCol w="504348"/>
                <a:gridCol w="576397"/>
                <a:gridCol w="472325"/>
                <a:gridCol w="472325"/>
                <a:gridCol w="570393"/>
              </a:tblGrid>
              <a:tr h="898357">
                <a:tc>
                  <a:txBody>
                    <a:bodyPr/>
                    <a:lstStyle/>
                    <a:p>
                      <a:pPr algn="l" fontAlgn="b"/>
                      <a:r>
                        <a:rPr lang="en-US" sz="700" b="0" i="0" u="none" strike="noStrike" dirty="0">
                          <a:solidFill>
                            <a:srgbClr val="000000"/>
                          </a:solidFill>
                          <a:effectLst/>
                          <a:latin typeface="Calibri"/>
                        </a:rPr>
                        <a:t>Rain No.</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Rainfall Depth (in)</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Filter Strip No.</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SA/LU Runoff Volume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Runoff Volume to FS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Runoff Volume Bypassing FS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Runoff Volume Infiltrated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FS Effluent Volume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Total Effluent Volume (cf)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Influent Conc (mg/l)</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Infil. Rate Clogging Adj. Factor (Fraction)</a:t>
                      </a:r>
                    </a:p>
                  </a:txBody>
                  <a:tcPr marL="5632" marR="5632" marT="5632" marB="0" anchor="b">
                    <a:lnL>
                      <a:noFill/>
                    </a:lnL>
                    <a:lnR>
                      <a:noFill/>
                    </a:lnR>
                    <a:lnT>
                      <a:noFill/>
                    </a:lnT>
                    <a:lnB>
                      <a:noFill/>
                    </a:lnB>
                  </a:tcPr>
                </a:tc>
                <a:tc>
                  <a:txBody>
                    <a:bodyPr/>
                    <a:lstStyle/>
                    <a:p>
                      <a:pPr algn="l" fontAlgn="b"/>
                      <a:r>
                        <a:rPr lang="en-US" sz="700" b="0" i="0" u="none" strike="noStrike" dirty="0">
                          <a:solidFill>
                            <a:srgbClr val="000000"/>
                          </a:solidFill>
                          <a:effectLst/>
                          <a:latin typeface="Calibri"/>
                        </a:rPr>
                        <a:t>Adj. </a:t>
                      </a:r>
                      <a:r>
                        <a:rPr lang="en-US" sz="700" b="0" i="0" u="none" strike="noStrike" dirty="0" err="1">
                          <a:solidFill>
                            <a:srgbClr val="000000"/>
                          </a:solidFill>
                          <a:effectLst/>
                          <a:latin typeface="Calibri"/>
                        </a:rPr>
                        <a:t>Infil</a:t>
                      </a:r>
                      <a:r>
                        <a:rPr lang="en-US" sz="700" b="0" i="0" u="none" strike="noStrike" dirty="0">
                          <a:solidFill>
                            <a:srgbClr val="000000"/>
                          </a:solidFill>
                          <a:effectLst/>
                          <a:latin typeface="Calibri"/>
                        </a:rPr>
                        <a:t>. Rate (in/</a:t>
                      </a:r>
                      <a:r>
                        <a:rPr lang="en-US" sz="700" b="0" i="0" u="none" strike="noStrike" dirty="0" err="1">
                          <a:solidFill>
                            <a:srgbClr val="000000"/>
                          </a:solidFill>
                          <a:effectLst/>
                          <a:latin typeface="Calibri"/>
                        </a:rPr>
                        <a:t>hr</a:t>
                      </a:r>
                      <a:r>
                        <a:rPr lang="en-US" sz="700" b="0" i="0" u="none" strike="noStrike" dirty="0">
                          <a:solidFill>
                            <a:srgbClr val="000000"/>
                          </a:solidFill>
                          <a:effectLst/>
                          <a:latin typeface="Calibri"/>
                        </a:rPr>
                        <a:t>)</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TSS Eff Conc Reduct. Ratio</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Effluent Conc Before Ratio Adj.</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Final Effluent Conc (mg/l)</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Influent Load (lbs)</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Effluent Load (lbs)</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Cum. Clogging Load (lbs/sf)</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Maximum Velocity (ft/s)</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Maximum Depth (ft)</a:t>
                      </a:r>
                    </a:p>
                  </a:txBody>
                  <a:tcPr marL="5632" marR="5632" marT="5632"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Maximum Shear (lb/sf)</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3.229954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0.02619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0.0051</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3.229957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0.02619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0.0052</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3.22707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3.229948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0.02619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0.0052</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0.33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735.6448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735.6448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169.7649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565.9003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565.9003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19.28059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31.34552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5.97022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1.1074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0.0235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0.0276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0.0516</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106.7271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106.7271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86.29122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20.43898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20.43898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27.53138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0.866157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0.0109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0.0087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0.0162</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0.43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1013.367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1013.367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269.4128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743.9595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743.9595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0.0004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17.9533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30.16286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8.224113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1.4009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0.0016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0.0221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0.0252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0.0471</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2.59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8609.945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8609.945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318.1631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8291.851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8291.851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40.80983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50.52875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69.87511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26.1559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0.0070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0.0497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0.0847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0.1586</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0.34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762.9528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762.9528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103.7634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659.2626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659.2626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21.70889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33.50921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6.191841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1.3791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0.0076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0.0292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0.0383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0.0717</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0.32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708.6318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708.6318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103.519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605.1809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605.1809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21.58258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33.39666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5.750992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1.2617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0.0082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0.0284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0.0366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0.0686</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49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1239.519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1239.519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239.1143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1000.422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1000.422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20.72677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32.63411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10.05948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2.0381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0.0092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0.0253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0.0308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0.0577</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50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236.219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236.219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97.26946</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138.9721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138.9721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0.0027</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27.53138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1.917065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0.2389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0.0094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0.0183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0.0189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0.0355</a:t>
                      </a:r>
                    </a:p>
                  </a:txBody>
                  <a:tcPr marL="5632" marR="5632" marT="5632" marB="0" anchor="b">
                    <a:lnL>
                      <a:noFill/>
                    </a:lnL>
                    <a:lnR>
                      <a:noFill/>
                    </a:lnR>
                    <a:lnT>
                      <a:noFill/>
                    </a:lnT>
                    <a:lnB>
                      <a:noFill/>
                    </a:lnB>
                  </a:tcPr>
                </a:tc>
              </a:tr>
              <a:tr h="128337">
                <a:tc>
                  <a:txBody>
                    <a:bodyPr/>
                    <a:lstStyle/>
                    <a:p>
                      <a:pPr algn="r" fontAlgn="b"/>
                      <a:r>
                        <a:rPr lang="en-US" sz="700" b="0" i="0" u="none" strike="noStrike">
                          <a:solidFill>
                            <a:srgbClr val="000000"/>
                          </a:solidFill>
                          <a:effectLst/>
                          <a:latin typeface="Calibri"/>
                        </a:rPr>
                        <a:t>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0.24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503.1494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503.1494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35.03768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468.561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468.561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130</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0.0028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0.0444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0.108969</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31.2251</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41.98845</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4.083373</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1.2282</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0.0098</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0.0384</a:t>
                      </a:r>
                    </a:p>
                  </a:txBody>
                  <a:tcPr marL="5632" marR="5632" marT="5632" marB="0" anchor="b">
                    <a:lnL>
                      <a:noFill/>
                    </a:lnL>
                    <a:lnR>
                      <a:noFill/>
                    </a:lnR>
                    <a:lnT>
                      <a:noFill/>
                    </a:lnT>
                    <a:lnB>
                      <a:noFill/>
                    </a:lnB>
                  </a:tcPr>
                </a:tc>
                <a:tc>
                  <a:txBody>
                    <a:bodyPr/>
                    <a:lstStyle/>
                    <a:p>
                      <a:pPr algn="r" fontAlgn="b"/>
                      <a:r>
                        <a:rPr lang="en-US" sz="700" b="0" i="0" u="none" strike="noStrike">
                          <a:solidFill>
                            <a:srgbClr val="000000"/>
                          </a:solidFill>
                          <a:effectLst/>
                          <a:latin typeface="Calibri"/>
                        </a:rPr>
                        <a:t>0.0576</a:t>
                      </a:r>
                    </a:p>
                  </a:txBody>
                  <a:tcPr marL="5632" marR="5632" marT="5632" marB="0" anchor="b">
                    <a:lnL>
                      <a:noFill/>
                    </a:lnL>
                    <a:lnR>
                      <a:noFill/>
                    </a:lnR>
                    <a:lnT>
                      <a:noFill/>
                    </a:lnT>
                    <a:lnB>
                      <a:noFill/>
                    </a:lnB>
                  </a:tcPr>
                </a:tc>
                <a:tc>
                  <a:txBody>
                    <a:bodyPr/>
                    <a:lstStyle/>
                    <a:p>
                      <a:pPr algn="r" fontAlgn="b"/>
                      <a:r>
                        <a:rPr lang="en-US" sz="700" b="0" i="0" u="none" strike="noStrike" dirty="0">
                          <a:solidFill>
                            <a:srgbClr val="000000"/>
                          </a:solidFill>
                          <a:effectLst/>
                          <a:latin typeface="Calibri"/>
                        </a:rPr>
                        <a:t>0.1079</a:t>
                      </a:r>
                    </a:p>
                  </a:txBody>
                  <a:tcPr marL="5632" marR="5632" marT="5632"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306388"/>
            <a:ext cx="9144000" cy="760412"/>
          </a:xfrm>
        </p:spPr>
        <p:txBody>
          <a:bodyPr/>
          <a:lstStyle/>
          <a:p>
            <a:pPr algn="l" eaLnBrk="1" hangingPunct="1"/>
            <a:r>
              <a:rPr lang="en-US" altLang="en-US" b="1" smtClean="0">
                <a:solidFill>
                  <a:schemeClr val="tx1"/>
                </a:solidFill>
                <a:effectLst/>
              </a:rPr>
              <a:t>References</a:t>
            </a:r>
          </a:p>
        </p:txBody>
      </p:sp>
      <p:sp>
        <p:nvSpPr>
          <p:cNvPr id="866307" name="Rectangle 3"/>
          <p:cNvSpPr>
            <a:spLocks noGrp="1" noChangeArrowheads="1"/>
          </p:cNvSpPr>
          <p:nvPr>
            <p:ph type="body" sz="half" idx="1"/>
          </p:nvPr>
        </p:nvSpPr>
        <p:spPr>
          <a:xfrm>
            <a:off x="762000" y="1600200"/>
            <a:ext cx="8153400" cy="4876800"/>
          </a:xfrm>
        </p:spPr>
        <p:txBody>
          <a:bodyPr/>
          <a:lstStyle/>
          <a:p>
            <a:pPr eaLnBrk="1" hangingPunct="1">
              <a:defRPr/>
            </a:pPr>
            <a:r>
              <a:rPr lang="en-US" dirty="0" smtClean="0">
                <a:effectLst/>
              </a:rPr>
              <a:t>EPA Report  - Infiltration Through Disturbed Urban Soils and Compost (Pitt, 1999)</a:t>
            </a:r>
          </a:p>
          <a:p>
            <a:pPr eaLnBrk="1" hangingPunct="1">
              <a:defRPr/>
            </a:pPr>
            <a:r>
              <a:rPr lang="en-US" dirty="0" smtClean="0">
                <a:effectLst/>
              </a:rPr>
              <a:t>Alabama Highway Drainage Conservation Design Practices (Nara and Pitt, 2005)</a:t>
            </a:r>
          </a:p>
          <a:p>
            <a:pPr eaLnBrk="1" hangingPunct="1">
              <a:defRPr/>
            </a:pPr>
            <a:r>
              <a:rPr lang="en-US" dirty="0" smtClean="0">
                <a:effectLst/>
              </a:rPr>
              <a:t>HEC-15,  Design of Roadside Channels with Flexible Linings, 2005</a:t>
            </a:r>
          </a:p>
          <a:p>
            <a:pPr eaLnBrk="1" hangingPunct="1">
              <a:defRPr/>
            </a:pPr>
            <a:r>
              <a:rPr lang="en-US" dirty="0" smtClean="0">
                <a:effectLst/>
              </a:rPr>
              <a:t>Results of Tests on Vegetated Waterways (Cox and Palmer, 1948</a:t>
            </a:r>
          </a:p>
          <a:p>
            <a:pPr eaLnBrk="1" hangingPunct="1">
              <a:defRPr/>
            </a:pPr>
            <a:endParaRPr lang="en-US" dirty="0" smtClean="0"/>
          </a:p>
          <a:p>
            <a:pPr eaLnBrk="1" hangingPunct="1">
              <a:defRPr/>
            </a:pPr>
            <a:endParaRPr lang="en-US" dirty="0" smtClean="0"/>
          </a:p>
          <a:p>
            <a:pPr eaLnBrk="1" hangingPunct="1">
              <a:defRPr/>
            </a:pPr>
            <a:endParaRPr lang="en-US"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100_2505_edi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963" y="0"/>
            <a:ext cx="2357437"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3"/>
          <p:cNvSpPr txBox="1">
            <a:spLocks noChangeArrowheads="1"/>
          </p:cNvSpPr>
          <p:nvPr/>
        </p:nvSpPr>
        <p:spPr bwMode="auto">
          <a:xfrm>
            <a:off x="457200" y="5208588"/>
            <a:ext cx="1354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Head (0ft)</a:t>
            </a:r>
          </a:p>
        </p:txBody>
      </p:sp>
      <p:sp>
        <p:nvSpPr>
          <p:cNvPr id="6148" name="Line 4"/>
          <p:cNvSpPr>
            <a:spLocks noChangeShapeType="1"/>
          </p:cNvSpPr>
          <p:nvPr/>
        </p:nvSpPr>
        <p:spPr bwMode="auto">
          <a:xfrm>
            <a:off x="1828800" y="5410200"/>
            <a:ext cx="1371600" cy="22860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 name="Oval 5"/>
          <p:cNvSpPr>
            <a:spLocks noChangeArrowheads="1"/>
          </p:cNvSpPr>
          <p:nvPr/>
        </p:nvSpPr>
        <p:spPr bwMode="auto">
          <a:xfrm>
            <a:off x="1752600" y="5334000"/>
            <a:ext cx="138113" cy="136525"/>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50" name="Text Box 6"/>
          <p:cNvSpPr txBox="1">
            <a:spLocks noChangeArrowheads="1"/>
          </p:cNvSpPr>
          <p:nvPr/>
        </p:nvSpPr>
        <p:spPr bwMode="auto">
          <a:xfrm>
            <a:off x="6019800" y="76200"/>
            <a:ext cx="3048000" cy="5286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800" b="1">
                <a:solidFill>
                  <a:srgbClr val="FFFF00"/>
                </a:solidFill>
                <a:cs typeface="Arial" pitchFamily="34" charset="0"/>
              </a:rPr>
              <a:t>Date: 10/11/2004</a:t>
            </a:r>
            <a:r>
              <a:rPr lang="en-US" altLang="en-US" sz="2800" b="1">
                <a:solidFill>
                  <a:schemeClr val="bg1"/>
                </a:solidFill>
                <a:cs typeface="Arial" pitchFamily="34" charset="0"/>
              </a:rPr>
              <a:t>    </a:t>
            </a:r>
          </a:p>
        </p:txBody>
      </p:sp>
      <p:pic>
        <p:nvPicPr>
          <p:cNvPr id="6151" name="Picture 7" descr="0f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0388" y="5410200"/>
            <a:ext cx="862012" cy="129540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52" name="Picture 8" descr="10-11-04-0ft_edit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5638800"/>
            <a:ext cx="76200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3" name="Group 9"/>
          <p:cNvGrpSpPr>
            <a:grpSpLocks/>
          </p:cNvGrpSpPr>
          <p:nvPr/>
        </p:nvGrpSpPr>
        <p:grpSpPr bwMode="auto">
          <a:xfrm>
            <a:off x="1219200" y="77788"/>
            <a:ext cx="7696200" cy="5713412"/>
            <a:chOff x="768" y="49"/>
            <a:chExt cx="4848" cy="3599"/>
          </a:xfrm>
        </p:grpSpPr>
        <p:sp>
          <p:nvSpPr>
            <p:cNvPr id="6156" name="Line 10"/>
            <p:cNvSpPr>
              <a:spLocks noChangeShapeType="1"/>
            </p:cNvSpPr>
            <p:nvPr/>
          </p:nvSpPr>
          <p:spPr bwMode="auto">
            <a:xfrm flipV="1">
              <a:off x="1344" y="960"/>
              <a:ext cx="864" cy="4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157" name="Group 11"/>
            <p:cNvGrpSpPr>
              <a:grpSpLocks/>
            </p:cNvGrpSpPr>
            <p:nvPr/>
          </p:nvGrpSpPr>
          <p:grpSpPr bwMode="auto">
            <a:xfrm>
              <a:off x="768" y="49"/>
              <a:ext cx="4848" cy="3599"/>
              <a:chOff x="768" y="49"/>
              <a:chExt cx="4848" cy="3599"/>
            </a:xfrm>
          </p:grpSpPr>
          <p:sp>
            <p:nvSpPr>
              <p:cNvPr id="6158" name="Oval 12"/>
              <p:cNvSpPr>
                <a:spLocks noChangeArrowheads="1"/>
              </p:cNvSpPr>
              <p:nvPr/>
            </p:nvSpPr>
            <p:spPr bwMode="auto">
              <a:xfrm>
                <a:off x="1104" y="2544"/>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59" name="Oval 13"/>
              <p:cNvSpPr>
                <a:spLocks noChangeArrowheads="1"/>
              </p:cNvSpPr>
              <p:nvPr/>
            </p:nvSpPr>
            <p:spPr bwMode="auto">
              <a:xfrm>
                <a:off x="1152" y="2208"/>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60" name="Oval 14"/>
              <p:cNvSpPr>
                <a:spLocks noChangeArrowheads="1"/>
              </p:cNvSpPr>
              <p:nvPr/>
            </p:nvSpPr>
            <p:spPr bwMode="auto">
              <a:xfrm>
                <a:off x="1248" y="960"/>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61" name="Oval 15"/>
              <p:cNvSpPr>
                <a:spLocks noChangeArrowheads="1"/>
              </p:cNvSpPr>
              <p:nvPr/>
            </p:nvSpPr>
            <p:spPr bwMode="auto">
              <a:xfrm>
                <a:off x="1296" y="624"/>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62" name="Line 16"/>
              <p:cNvSpPr>
                <a:spLocks noChangeShapeType="1"/>
              </p:cNvSpPr>
              <p:nvPr/>
            </p:nvSpPr>
            <p:spPr bwMode="auto">
              <a:xfrm>
                <a:off x="1152" y="2832"/>
                <a:ext cx="816" cy="432"/>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63" name="Line 17"/>
              <p:cNvSpPr>
                <a:spLocks noChangeShapeType="1"/>
              </p:cNvSpPr>
              <p:nvPr/>
            </p:nvSpPr>
            <p:spPr bwMode="auto">
              <a:xfrm>
                <a:off x="1200" y="2592"/>
                <a:ext cx="816"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64" name="Line 18"/>
              <p:cNvSpPr>
                <a:spLocks noChangeShapeType="1"/>
              </p:cNvSpPr>
              <p:nvPr/>
            </p:nvSpPr>
            <p:spPr bwMode="auto">
              <a:xfrm flipV="1">
                <a:off x="1248" y="2112"/>
                <a:ext cx="720" cy="144"/>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65" name="Line 19"/>
              <p:cNvSpPr>
                <a:spLocks noChangeShapeType="1"/>
              </p:cNvSpPr>
              <p:nvPr/>
            </p:nvSpPr>
            <p:spPr bwMode="auto">
              <a:xfrm flipV="1">
                <a:off x="1248" y="1248"/>
                <a:ext cx="816" cy="432"/>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66" name="Line 20"/>
              <p:cNvSpPr>
                <a:spLocks noChangeShapeType="1"/>
              </p:cNvSpPr>
              <p:nvPr/>
            </p:nvSpPr>
            <p:spPr bwMode="auto">
              <a:xfrm flipV="1">
                <a:off x="1392" y="144"/>
                <a:ext cx="576" cy="48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67" name="Text Box 21"/>
              <p:cNvSpPr txBox="1">
                <a:spLocks noChangeArrowheads="1"/>
              </p:cNvSpPr>
              <p:nvPr/>
            </p:nvSpPr>
            <p:spPr bwMode="auto">
              <a:xfrm>
                <a:off x="768" y="2685"/>
                <a:ext cx="35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2 ft</a:t>
                </a:r>
              </a:p>
            </p:txBody>
          </p:sp>
          <p:sp>
            <p:nvSpPr>
              <p:cNvPr id="6168" name="Text Box 22"/>
              <p:cNvSpPr txBox="1">
                <a:spLocks noChangeArrowheads="1"/>
              </p:cNvSpPr>
              <p:nvPr/>
            </p:nvSpPr>
            <p:spPr bwMode="auto">
              <a:xfrm>
                <a:off x="768" y="1564"/>
                <a:ext cx="5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25 ft</a:t>
                </a:r>
              </a:p>
            </p:txBody>
          </p:sp>
          <p:sp>
            <p:nvSpPr>
              <p:cNvPr id="6169" name="Text Box 23"/>
              <p:cNvSpPr txBox="1">
                <a:spLocks noChangeArrowheads="1"/>
              </p:cNvSpPr>
              <p:nvPr/>
            </p:nvSpPr>
            <p:spPr bwMode="auto">
              <a:xfrm>
                <a:off x="816" y="2109"/>
                <a:ext cx="35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6 ft</a:t>
                </a:r>
              </a:p>
            </p:txBody>
          </p:sp>
          <p:sp>
            <p:nvSpPr>
              <p:cNvPr id="6170" name="Text Box 24"/>
              <p:cNvSpPr txBox="1">
                <a:spLocks noChangeArrowheads="1"/>
              </p:cNvSpPr>
              <p:nvPr/>
            </p:nvSpPr>
            <p:spPr bwMode="auto">
              <a:xfrm>
                <a:off x="768" y="2445"/>
                <a:ext cx="35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3 ft</a:t>
                </a:r>
              </a:p>
            </p:txBody>
          </p:sp>
          <p:sp>
            <p:nvSpPr>
              <p:cNvPr id="6171" name="Text Box 25"/>
              <p:cNvSpPr txBox="1">
                <a:spLocks noChangeArrowheads="1"/>
              </p:cNvSpPr>
              <p:nvPr/>
            </p:nvSpPr>
            <p:spPr bwMode="auto">
              <a:xfrm>
                <a:off x="768" y="614"/>
                <a:ext cx="53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116 ft</a:t>
                </a:r>
              </a:p>
            </p:txBody>
          </p:sp>
          <p:sp>
            <p:nvSpPr>
              <p:cNvPr id="6172" name="Text Box 26"/>
              <p:cNvSpPr txBox="1">
                <a:spLocks noChangeArrowheads="1"/>
              </p:cNvSpPr>
              <p:nvPr/>
            </p:nvSpPr>
            <p:spPr bwMode="auto">
              <a:xfrm>
                <a:off x="816" y="881"/>
                <a:ext cx="44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r>
                  <a:rPr lang="en-US" altLang="en-US" sz="2000" b="1">
                    <a:solidFill>
                      <a:srgbClr val="FFFF00"/>
                    </a:solidFill>
                    <a:cs typeface="Arial" pitchFamily="34" charset="0"/>
                  </a:rPr>
                  <a:t>75 ft</a:t>
                </a:r>
              </a:p>
            </p:txBody>
          </p:sp>
          <p:sp>
            <p:nvSpPr>
              <p:cNvPr id="6173" name="Oval 27"/>
              <p:cNvSpPr>
                <a:spLocks noChangeArrowheads="1"/>
              </p:cNvSpPr>
              <p:nvPr/>
            </p:nvSpPr>
            <p:spPr bwMode="auto">
              <a:xfrm>
                <a:off x="1104" y="2784"/>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6174" name="Oval 28"/>
              <p:cNvSpPr>
                <a:spLocks noChangeArrowheads="1"/>
              </p:cNvSpPr>
              <p:nvPr/>
            </p:nvSpPr>
            <p:spPr bwMode="auto">
              <a:xfrm>
                <a:off x="1200" y="1632"/>
                <a:ext cx="86" cy="86"/>
              </a:xfrm>
              <a:prstGeom prst="ellipse">
                <a:avLst/>
              </a:prstGeom>
              <a:solidFill>
                <a:srgbClr val="FF0000"/>
              </a:solidFill>
              <a:ln w="9525">
                <a:solidFill>
                  <a:srgbClr val="FFFF00"/>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grpSp>
            <p:nvGrpSpPr>
              <p:cNvPr id="6175" name="Group 29"/>
              <p:cNvGrpSpPr>
                <a:grpSpLocks/>
              </p:cNvGrpSpPr>
              <p:nvPr/>
            </p:nvGrpSpPr>
            <p:grpSpPr bwMode="auto">
              <a:xfrm>
                <a:off x="1968" y="49"/>
                <a:ext cx="3648" cy="3599"/>
                <a:chOff x="1968" y="49"/>
                <a:chExt cx="3648" cy="3599"/>
              </a:xfrm>
            </p:grpSpPr>
            <p:sp>
              <p:nvSpPr>
                <p:cNvPr id="6176" name="Line 30"/>
                <p:cNvSpPr>
                  <a:spLocks noChangeShapeType="1"/>
                </p:cNvSpPr>
                <p:nvPr/>
              </p:nvSpPr>
              <p:spPr bwMode="auto">
                <a:xfrm>
                  <a:off x="1968" y="3264"/>
                  <a:ext cx="1872"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77" name="Line 31"/>
                <p:cNvSpPr>
                  <a:spLocks noChangeShapeType="1"/>
                </p:cNvSpPr>
                <p:nvPr/>
              </p:nvSpPr>
              <p:spPr bwMode="auto">
                <a:xfrm>
                  <a:off x="2208" y="960"/>
                  <a:ext cx="1632"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78" name="Line 32"/>
                <p:cNvSpPr>
                  <a:spLocks noChangeShapeType="1"/>
                </p:cNvSpPr>
                <p:nvPr/>
              </p:nvSpPr>
              <p:spPr bwMode="auto">
                <a:xfrm>
                  <a:off x="1968" y="2112"/>
                  <a:ext cx="1872"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179" name="Picture 33" descr="2f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5" y="2832"/>
                  <a:ext cx="543" cy="816"/>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80" name="Picture 34" descr="3f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9" y="2256"/>
                  <a:ext cx="543" cy="81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81" name="Picture 35" descr="6f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5" y="1824"/>
                  <a:ext cx="543" cy="81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82" name="Picture 36" descr="25f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68" y="1056"/>
                  <a:ext cx="544" cy="816"/>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83" name="Picture 37" descr="168f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69" y="49"/>
                  <a:ext cx="543" cy="81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84" name="Picture 38" descr="10-11-04-2ft_edite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64" y="2976"/>
                  <a:ext cx="480"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5" name="Picture 39" descr="10-11-04-3ft_edited"/>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60" y="2400"/>
                  <a:ext cx="48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6" name="Picture 40" descr="10-11-04-6ft_edited"/>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64" y="1968"/>
                  <a:ext cx="480"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7" name="Picture 41" descr="10-11-04-25ft_edited"/>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60" y="1248"/>
                  <a:ext cx="48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8" name="Picture 42" descr="10-11-04-75ft_edite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416" y="720"/>
                  <a:ext cx="528"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9" name="Picture 43" descr="10-11-04-116ft_edited"/>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60" y="240"/>
                  <a:ext cx="480"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0" name="Picture 44" descr="75ft"/>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25" y="576"/>
                  <a:ext cx="543" cy="81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6191" name="Text Box 45"/>
                <p:cNvSpPr txBox="1">
                  <a:spLocks noChangeArrowheads="1"/>
                </p:cNvSpPr>
                <p:nvPr/>
              </p:nvSpPr>
              <p:spPr bwMode="auto">
                <a:xfrm>
                  <a:off x="2496" y="672"/>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10 mg/L</a:t>
                  </a:r>
                </a:p>
              </p:txBody>
            </p:sp>
            <p:sp>
              <p:nvSpPr>
                <p:cNvPr id="6192" name="Text Box 46"/>
                <p:cNvSpPr txBox="1">
                  <a:spLocks noChangeArrowheads="1"/>
                </p:cNvSpPr>
                <p:nvPr/>
              </p:nvSpPr>
              <p:spPr bwMode="auto">
                <a:xfrm>
                  <a:off x="4368" y="1152"/>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20 mg/L</a:t>
                  </a:r>
                </a:p>
              </p:txBody>
            </p:sp>
            <p:sp>
              <p:nvSpPr>
                <p:cNvPr id="6193" name="Text Box 47"/>
                <p:cNvSpPr txBox="1">
                  <a:spLocks noChangeArrowheads="1"/>
                </p:cNvSpPr>
                <p:nvPr/>
              </p:nvSpPr>
              <p:spPr bwMode="auto">
                <a:xfrm>
                  <a:off x="2496" y="1680"/>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30 mg/L</a:t>
                  </a:r>
                </a:p>
              </p:txBody>
            </p:sp>
            <p:sp>
              <p:nvSpPr>
                <p:cNvPr id="6194" name="Text Box 48"/>
                <p:cNvSpPr txBox="1">
                  <a:spLocks noChangeArrowheads="1"/>
                </p:cNvSpPr>
                <p:nvPr/>
              </p:nvSpPr>
              <p:spPr bwMode="auto">
                <a:xfrm>
                  <a:off x="4416" y="2400"/>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35 mg/L</a:t>
                  </a:r>
                </a:p>
              </p:txBody>
            </p:sp>
            <p:sp>
              <p:nvSpPr>
                <p:cNvPr id="6195" name="Text Box 49"/>
                <p:cNvSpPr txBox="1">
                  <a:spLocks noChangeArrowheads="1"/>
                </p:cNvSpPr>
                <p:nvPr/>
              </p:nvSpPr>
              <p:spPr bwMode="auto">
                <a:xfrm>
                  <a:off x="2496" y="2832"/>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63 mg/L</a:t>
                  </a:r>
                </a:p>
              </p:txBody>
            </p:sp>
            <p:sp>
              <p:nvSpPr>
                <p:cNvPr id="6196" name="Text Box 50"/>
                <p:cNvSpPr txBox="1">
                  <a:spLocks noChangeArrowheads="1"/>
                </p:cNvSpPr>
                <p:nvPr/>
              </p:nvSpPr>
              <p:spPr bwMode="auto">
                <a:xfrm>
                  <a:off x="4416" y="3408"/>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84 mg/L</a:t>
                  </a:r>
                </a:p>
              </p:txBody>
            </p:sp>
          </p:grpSp>
        </p:grpSp>
      </p:grpSp>
      <p:sp>
        <p:nvSpPr>
          <p:cNvPr id="6154" name="Text Box 51"/>
          <p:cNvSpPr txBox="1">
            <a:spLocks noChangeArrowheads="1"/>
          </p:cNvSpPr>
          <p:nvPr/>
        </p:nvSpPr>
        <p:spPr bwMode="auto">
          <a:xfrm>
            <a:off x="3962400" y="6324600"/>
            <a:ext cx="1905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spcBef>
                <a:spcPct val="50000"/>
              </a:spcBef>
            </a:pPr>
            <a:r>
              <a:rPr lang="en-US" altLang="en-US" sz="1800" b="1">
                <a:solidFill>
                  <a:srgbClr val="FFFF00"/>
                </a:solidFill>
                <a:latin typeface="Calibri" pitchFamily="34" charset="0"/>
                <a:ea typeface="Calibri" pitchFamily="34" charset="0"/>
                <a:cs typeface="Calibri" pitchFamily="34" charset="0"/>
              </a:rPr>
              <a:t>TSS: 102 mg/L</a:t>
            </a:r>
          </a:p>
        </p:txBody>
      </p:sp>
      <p:sp>
        <p:nvSpPr>
          <p:cNvPr id="6155" name="Text Box 52"/>
          <p:cNvSpPr txBox="1">
            <a:spLocks noChangeArrowheads="1"/>
          </p:cNvSpPr>
          <p:nvPr/>
        </p:nvSpPr>
        <p:spPr bwMode="auto">
          <a:xfrm>
            <a:off x="5562600" y="5746750"/>
            <a:ext cx="358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r>
              <a:rPr lang="en-US" altLang="en-US" sz="2400">
                <a:latin typeface="Calibri" pitchFamily="34" charset="0"/>
                <a:ea typeface="Calibri" pitchFamily="34" charset="0"/>
                <a:cs typeface="Calibri" pitchFamily="34" charset="0"/>
              </a:rPr>
              <a:t>University of Alabama swale test site at Tuscaloosa City Hall</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3400" y="1447800"/>
            <a:ext cx="8305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endParaRPr lang="en-US" altLang="en-US"/>
          </a:p>
        </p:txBody>
      </p:sp>
      <p:sp>
        <p:nvSpPr>
          <p:cNvPr id="7171" name="Freeform 3"/>
          <p:cNvSpPr>
            <a:spLocks/>
          </p:cNvSpPr>
          <p:nvPr/>
        </p:nvSpPr>
        <p:spPr bwMode="auto">
          <a:xfrm>
            <a:off x="838200" y="3276600"/>
            <a:ext cx="7772400" cy="1219200"/>
          </a:xfrm>
          <a:custGeom>
            <a:avLst/>
            <a:gdLst>
              <a:gd name="T0" fmla="*/ 2147483647 w 3300"/>
              <a:gd name="T1" fmla="*/ 0 h 573"/>
              <a:gd name="T2" fmla="*/ 2147483647 w 3300"/>
              <a:gd name="T3" fmla="*/ 2147483647 h 573"/>
              <a:gd name="T4" fmla="*/ 2147483647 w 3300"/>
              <a:gd name="T5" fmla="*/ 2147483647 h 573"/>
              <a:gd name="T6" fmla="*/ 2147483647 w 3300"/>
              <a:gd name="T7" fmla="*/ 2147483647 h 573"/>
              <a:gd name="T8" fmla="*/ 2147483647 w 3300"/>
              <a:gd name="T9" fmla="*/ 2147483647 h 573"/>
              <a:gd name="T10" fmla="*/ 2147483647 w 3300"/>
              <a:gd name="T11" fmla="*/ 2147483647 h 573"/>
              <a:gd name="T12" fmla="*/ 2147483647 w 3300"/>
              <a:gd name="T13" fmla="*/ 2147483647 h 573"/>
              <a:gd name="T14" fmla="*/ 2147483647 w 3300"/>
              <a:gd name="T15" fmla="*/ 2147483647 h 573"/>
              <a:gd name="T16" fmla="*/ 2147483647 w 3300"/>
              <a:gd name="T17" fmla="*/ 2147483647 h 573"/>
              <a:gd name="T18" fmla="*/ 0 w 3300"/>
              <a:gd name="T19" fmla="*/ 2147483647 h 573"/>
              <a:gd name="T20" fmla="*/ 2147483647 w 3300"/>
              <a:gd name="T21" fmla="*/ 0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00"/>
              <a:gd name="T34" fmla="*/ 0 h 573"/>
              <a:gd name="T35" fmla="*/ 3300 w 3300"/>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00" h="573">
                <a:moveTo>
                  <a:pt x="19" y="0"/>
                </a:moveTo>
                <a:cubicBezTo>
                  <a:pt x="195" y="18"/>
                  <a:pt x="335" y="28"/>
                  <a:pt x="509" y="55"/>
                </a:cubicBezTo>
                <a:cubicBezTo>
                  <a:pt x="759" y="94"/>
                  <a:pt x="911" y="121"/>
                  <a:pt x="1164" y="136"/>
                </a:cubicBezTo>
                <a:cubicBezTo>
                  <a:pt x="1267" y="142"/>
                  <a:pt x="1452" y="189"/>
                  <a:pt x="1555" y="196"/>
                </a:cubicBezTo>
                <a:cubicBezTo>
                  <a:pt x="1676" y="204"/>
                  <a:pt x="1927" y="255"/>
                  <a:pt x="1927" y="255"/>
                </a:cubicBezTo>
                <a:cubicBezTo>
                  <a:pt x="2200" y="300"/>
                  <a:pt x="2438" y="314"/>
                  <a:pt x="2700" y="355"/>
                </a:cubicBezTo>
                <a:cubicBezTo>
                  <a:pt x="2939" y="393"/>
                  <a:pt x="3200" y="498"/>
                  <a:pt x="3300" y="518"/>
                </a:cubicBezTo>
                <a:lnTo>
                  <a:pt x="3300" y="473"/>
                </a:lnTo>
                <a:lnTo>
                  <a:pt x="3264" y="573"/>
                </a:lnTo>
                <a:lnTo>
                  <a:pt x="0" y="164"/>
                </a:lnTo>
                <a:lnTo>
                  <a:pt x="19" y="0"/>
                </a:lnTo>
                <a:close/>
              </a:path>
            </a:pathLst>
          </a:custGeom>
          <a:solidFill>
            <a:schemeClr val="accent1"/>
          </a:solidFill>
          <a:ln w="9525">
            <a:solidFill>
              <a:srgbClr val="00FFFF"/>
            </a:solidFill>
            <a:round/>
            <a:headEnd/>
            <a:tailEnd/>
          </a:ln>
        </p:spPr>
        <p:txBody>
          <a:bodyPr wrap="none" anchor="ctr"/>
          <a:lstStyle/>
          <a:p>
            <a:endParaRPr lang="en-US"/>
          </a:p>
        </p:txBody>
      </p:sp>
      <p:grpSp>
        <p:nvGrpSpPr>
          <p:cNvPr id="7172" name="Group 4"/>
          <p:cNvGrpSpPr>
            <a:grpSpLocks/>
          </p:cNvGrpSpPr>
          <p:nvPr/>
        </p:nvGrpSpPr>
        <p:grpSpPr bwMode="auto">
          <a:xfrm>
            <a:off x="5153025" y="3621088"/>
            <a:ext cx="304800" cy="609600"/>
            <a:chOff x="1296" y="1920"/>
            <a:chExt cx="192" cy="384"/>
          </a:xfrm>
        </p:grpSpPr>
        <p:sp>
          <p:nvSpPr>
            <p:cNvPr id="7407" name="Freeform 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9525">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408" name="Line 6"/>
            <p:cNvSpPr>
              <a:spLocks noChangeShapeType="1"/>
            </p:cNvSpPr>
            <p:nvPr/>
          </p:nvSpPr>
          <p:spPr bwMode="auto">
            <a:xfrm flipH="1" flipV="1">
              <a:off x="1296" y="1968"/>
              <a:ext cx="48" cy="96"/>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09" name="Line 7"/>
            <p:cNvSpPr>
              <a:spLocks noChangeShapeType="1"/>
            </p:cNvSpPr>
            <p:nvPr/>
          </p:nvSpPr>
          <p:spPr bwMode="auto">
            <a:xfrm flipV="1">
              <a:off x="1392" y="2016"/>
              <a:ext cx="96" cy="192"/>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10" name="Line 8"/>
            <p:cNvSpPr>
              <a:spLocks noChangeShapeType="1"/>
            </p:cNvSpPr>
            <p:nvPr/>
          </p:nvSpPr>
          <p:spPr bwMode="auto">
            <a:xfrm flipH="1" flipV="1">
              <a:off x="1296" y="2112"/>
              <a:ext cx="48" cy="144"/>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173" name="Group 9"/>
          <p:cNvGrpSpPr>
            <a:grpSpLocks/>
          </p:cNvGrpSpPr>
          <p:nvPr/>
        </p:nvGrpSpPr>
        <p:grpSpPr bwMode="auto">
          <a:xfrm>
            <a:off x="1828800" y="3087688"/>
            <a:ext cx="5486400" cy="1371600"/>
            <a:chOff x="1296" y="1920"/>
            <a:chExt cx="3264" cy="864"/>
          </a:xfrm>
        </p:grpSpPr>
        <p:grpSp>
          <p:nvGrpSpPr>
            <p:cNvPr id="7213" name="Group 10"/>
            <p:cNvGrpSpPr>
              <a:grpSpLocks/>
            </p:cNvGrpSpPr>
            <p:nvPr/>
          </p:nvGrpSpPr>
          <p:grpSpPr bwMode="auto">
            <a:xfrm>
              <a:off x="4368" y="2400"/>
              <a:ext cx="192" cy="384"/>
              <a:chOff x="1296" y="1920"/>
              <a:chExt cx="192" cy="384"/>
            </a:xfrm>
          </p:grpSpPr>
          <p:sp>
            <p:nvSpPr>
              <p:cNvPr id="7403" name="Freeform 11"/>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404" name="Line 12"/>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05" name="Line 13"/>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06" name="Line 14"/>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14" name="Group 15"/>
            <p:cNvGrpSpPr>
              <a:grpSpLocks/>
            </p:cNvGrpSpPr>
            <p:nvPr/>
          </p:nvGrpSpPr>
          <p:grpSpPr bwMode="auto">
            <a:xfrm>
              <a:off x="1296" y="1920"/>
              <a:ext cx="3216" cy="864"/>
              <a:chOff x="1296" y="1920"/>
              <a:chExt cx="3216" cy="864"/>
            </a:xfrm>
          </p:grpSpPr>
          <p:grpSp>
            <p:nvGrpSpPr>
              <p:cNvPr id="7215" name="Group 16"/>
              <p:cNvGrpSpPr>
                <a:grpSpLocks/>
              </p:cNvGrpSpPr>
              <p:nvPr/>
            </p:nvGrpSpPr>
            <p:grpSpPr bwMode="auto">
              <a:xfrm>
                <a:off x="1296" y="1920"/>
                <a:ext cx="1440" cy="720"/>
                <a:chOff x="1296" y="1920"/>
                <a:chExt cx="1440" cy="720"/>
              </a:xfrm>
            </p:grpSpPr>
            <p:grpSp>
              <p:nvGrpSpPr>
                <p:cNvPr id="7323" name="Group 17"/>
                <p:cNvGrpSpPr>
                  <a:grpSpLocks/>
                </p:cNvGrpSpPr>
                <p:nvPr/>
              </p:nvGrpSpPr>
              <p:grpSpPr bwMode="auto">
                <a:xfrm>
                  <a:off x="1296" y="1920"/>
                  <a:ext cx="192" cy="384"/>
                  <a:chOff x="1296" y="1920"/>
                  <a:chExt cx="192" cy="384"/>
                </a:xfrm>
              </p:grpSpPr>
              <p:sp>
                <p:nvSpPr>
                  <p:cNvPr id="7399" name="Freeform 1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400" name="Line 1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01" name="Line 2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02" name="Line 2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4" name="Group 22"/>
                <p:cNvGrpSpPr>
                  <a:grpSpLocks/>
                </p:cNvGrpSpPr>
                <p:nvPr/>
              </p:nvGrpSpPr>
              <p:grpSpPr bwMode="auto">
                <a:xfrm>
                  <a:off x="1536" y="1968"/>
                  <a:ext cx="192" cy="384"/>
                  <a:chOff x="1296" y="1920"/>
                  <a:chExt cx="192" cy="384"/>
                </a:xfrm>
              </p:grpSpPr>
              <p:sp>
                <p:nvSpPr>
                  <p:cNvPr id="7395" name="Freeform 2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96" name="Line 2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97" name="Line 2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98" name="Line 2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5" name="Group 27"/>
                <p:cNvGrpSpPr>
                  <a:grpSpLocks/>
                </p:cNvGrpSpPr>
                <p:nvPr/>
              </p:nvGrpSpPr>
              <p:grpSpPr bwMode="auto">
                <a:xfrm>
                  <a:off x="1392" y="2016"/>
                  <a:ext cx="192" cy="384"/>
                  <a:chOff x="1296" y="1920"/>
                  <a:chExt cx="192" cy="384"/>
                </a:xfrm>
              </p:grpSpPr>
              <p:sp>
                <p:nvSpPr>
                  <p:cNvPr id="7391" name="Freeform 2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92" name="Line 2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93" name="Line 3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94" name="Line 3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6" name="Group 32"/>
                <p:cNvGrpSpPr>
                  <a:grpSpLocks/>
                </p:cNvGrpSpPr>
                <p:nvPr/>
              </p:nvGrpSpPr>
              <p:grpSpPr bwMode="auto">
                <a:xfrm>
                  <a:off x="1728" y="2016"/>
                  <a:ext cx="192" cy="384"/>
                  <a:chOff x="1296" y="1920"/>
                  <a:chExt cx="192" cy="384"/>
                </a:xfrm>
              </p:grpSpPr>
              <p:sp>
                <p:nvSpPr>
                  <p:cNvPr id="7387" name="Freeform 3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88" name="Line 3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89" name="Line 3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90" name="Line 3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7" name="Group 37"/>
                <p:cNvGrpSpPr>
                  <a:grpSpLocks/>
                </p:cNvGrpSpPr>
                <p:nvPr/>
              </p:nvGrpSpPr>
              <p:grpSpPr bwMode="auto">
                <a:xfrm>
                  <a:off x="1824" y="2064"/>
                  <a:ext cx="192" cy="384"/>
                  <a:chOff x="1296" y="1920"/>
                  <a:chExt cx="192" cy="384"/>
                </a:xfrm>
              </p:grpSpPr>
              <p:sp>
                <p:nvSpPr>
                  <p:cNvPr id="7383" name="Freeform 3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84" name="Line 3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85" name="Line 4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86" name="Line 4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8" name="Group 42"/>
                <p:cNvGrpSpPr>
                  <a:grpSpLocks/>
                </p:cNvGrpSpPr>
                <p:nvPr/>
              </p:nvGrpSpPr>
              <p:grpSpPr bwMode="auto">
                <a:xfrm>
                  <a:off x="1968" y="2112"/>
                  <a:ext cx="192" cy="384"/>
                  <a:chOff x="1296" y="1920"/>
                  <a:chExt cx="192" cy="384"/>
                </a:xfrm>
              </p:grpSpPr>
              <p:sp>
                <p:nvSpPr>
                  <p:cNvPr id="7379" name="Freeform 4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80" name="Line 4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81" name="Line 4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82" name="Line 4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29" name="Group 47"/>
                <p:cNvGrpSpPr>
                  <a:grpSpLocks/>
                </p:cNvGrpSpPr>
                <p:nvPr/>
              </p:nvGrpSpPr>
              <p:grpSpPr bwMode="auto">
                <a:xfrm>
                  <a:off x="2160" y="2112"/>
                  <a:ext cx="192" cy="384"/>
                  <a:chOff x="1296" y="1920"/>
                  <a:chExt cx="192" cy="384"/>
                </a:xfrm>
              </p:grpSpPr>
              <p:sp>
                <p:nvSpPr>
                  <p:cNvPr id="7375" name="Freeform 4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76" name="Line 4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7" name="Line 5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8" name="Line 5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0" name="Group 52"/>
                <p:cNvGrpSpPr>
                  <a:grpSpLocks/>
                </p:cNvGrpSpPr>
                <p:nvPr/>
              </p:nvGrpSpPr>
              <p:grpSpPr bwMode="auto">
                <a:xfrm>
                  <a:off x="2304" y="2112"/>
                  <a:ext cx="192" cy="384"/>
                  <a:chOff x="1296" y="1920"/>
                  <a:chExt cx="192" cy="384"/>
                </a:xfrm>
              </p:grpSpPr>
              <p:sp>
                <p:nvSpPr>
                  <p:cNvPr id="7371" name="Freeform 5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72" name="Line 5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3" name="Line 5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4" name="Line 5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1" name="Group 57"/>
                <p:cNvGrpSpPr>
                  <a:grpSpLocks/>
                </p:cNvGrpSpPr>
                <p:nvPr/>
              </p:nvGrpSpPr>
              <p:grpSpPr bwMode="auto">
                <a:xfrm>
                  <a:off x="2400" y="2112"/>
                  <a:ext cx="192" cy="384"/>
                  <a:chOff x="1296" y="1920"/>
                  <a:chExt cx="192" cy="384"/>
                </a:xfrm>
              </p:grpSpPr>
              <p:sp>
                <p:nvSpPr>
                  <p:cNvPr id="7367" name="Freeform 5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68" name="Line 5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69" name="Line 6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0" name="Line 6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2" name="Group 62"/>
                <p:cNvGrpSpPr>
                  <a:grpSpLocks/>
                </p:cNvGrpSpPr>
                <p:nvPr/>
              </p:nvGrpSpPr>
              <p:grpSpPr bwMode="auto">
                <a:xfrm>
                  <a:off x="1632" y="2064"/>
                  <a:ext cx="192" cy="384"/>
                  <a:chOff x="1296" y="1920"/>
                  <a:chExt cx="192" cy="384"/>
                </a:xfrm>
              </p:grpSpPr>
              <p:sp>
                <p:nvSpPr>
                  <p:cNvPr id="7363" name="Freeform 6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64" name="Line 6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65" name="Line 6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66" name="Line 6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3" name="Group 67"/>
                <p:cNvGrpSpPr>
                  <a:grpSpLocks/>
                </p:cNvGrpSpPr>
                <p:nvPr/>
              </p:nvGrpSpPr>
              <p:grpSpPr bwMode="auto">
                <a:xfrm>
                  <a:off x="2544" y="2112"/>
                  <a:ext cx="192" cy="384"/>
                  <a:chOff x="1296" y="1920"/>
                  <a:chExt cx="192" cy="384"/>
                </a:xfrm>
              </p:grpSpPr>
              <p:sp>
                <p:nvSpPr>
                  <p:cNvPr id="7359" name="Freeform 6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60" name="Line 6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61" name="Line 7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62" name="Line 7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4" name="Group 72"/>
                <p:cNvGrpSpPr>
                  <a:grpSpLocks/>
                </p:cNvGrpSpPr>
                <p:nvPr/>
              </p:nvGrpSpPr>
              <p:grpSpPr bwMode="auto">
                <a:xfrm>
                  <a:off x="1824" y="2112"/>
                  <a:ext cx="192" cy="384"/>
                  <a:chOff x="1296" y="1920"/>
                  <a:chExt cx="192" cy="384"/>
                </a:xfrm>
              </p:grpSpPr>
              <p:sp>
                <p:nvSpPr>
                  <p:cNvPr id="7355" name="Freeform 7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56" name="Line 7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57" name="Line 7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58" name="Line 7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5" name="Group 77"/>
                <p:cNvGrpSpPr>
                  <a:grpSpLocks/>
                </p:cNvGrpSpPr>
                <p:nvPr/>
              </p:nvGrpSpPr>
              <p:grpSpPr bwMode="auto">
                <a:xfrm>
                  <a:off x="2064" y="2112"/>
                  <a:ext cx="192" cy="384"/>
                  <a:chOff x="1296" y="1920"/>
                  <a:chExt cx="192" cy="384"/>
                </a:xfrm>
              </p:grpSpPr>
              <p:sp>
                <p:nvSpPr>
                  <p:cNvPr id="7351" name="Freeform 7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52" name="Line 7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53" name="Line 8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54" name="Line 8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6" name="Group 82"/>
                <p:cNvGrpSpPr>
                  <a:grpSpLocks/>
                </p:cNvGrpSpPr>
                <p:nvPr/>
              </p:nvGrpSpPr>
              <p:grpSpPr bwMode="auto">
                <a:xfrm>
                  <a:off x="2544" y="2256"/>
                  <a:ext cx="192" cy="384"/>
                  <a:chOff x="1296" y="1920"/>
                  <a:chExt cx="192" cy="384"/>
                </a:xfrm>
              </p:grpSpPr>
              <p:sp>
                <p:nvSpPr>
                  <p:cNvPr id="7347" name="Freeform 8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48" name="Line 8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49" name="Line 8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50" name="Line 8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7" name="Group 87"/>
                <p:cNvGrpSpPr>
                  <a:grpSpLocks/>
                </p:cNvGrpSpPr>
                <p:nvPr/>
              </p:nvGrpSpPr>
              <p:grpSpPr bwMode="auto">
                <a:xfrm rot="10536077">
                  <a:off x="1776" y="2112"/>
                  <a:ext cx="192" cy="384"/>
                  <a:chOff x="1296" y="1920"/>
                  <a:chExt cx="192" cy="384"/>
                </a:xfrm>
              </p:grpSpPr>
              <p:sp>
                <p:nvSpPr>
                  <p:cNvPr id="7343" name="Freeform 88"/>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44" name="Line 89"/>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45" name="Line 90"/>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46" name="Line 91"/>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338" name="Group 92"/>
                <p:cNvGrpSpPr>
                  <a:grpSpLocks/>
                </p:cNvGrpSpPr>
                <p:nvPr/>
              </p:nvGrpSpPr>
              <p:grpSpPr bwMode="auto">
                <a:xfrm rot="10536077">
                  <a:off x="2304" y="2160"/>
                  <a:ext cx="192" cy="384"/>
                  <a:chOff x="1296" y="1920"/>
                  <a:chExt cx="192" cy="384"/>
                </a:xfrm>
              </p:grpSpPr>
              <p:sp>
                <p:nvSpPr>
                  <p:cNvPr id="7339" name="Freeform 93"/>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40" name="Line 94"/>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41" name="Line 95"/>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42" name="Line 96"/>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7216" name="Group 97"/>
              <p:cNvGrpSpPr>
                <a:grpSpLocks/>
              </p:cNvGrpSpPr>
              <p:nvPr/>
            </p:nvGrpSpPr>
            <p:grpSpPr bwMode="auto">
              <a:xfrm>
                <a:off x="3312" y="2208"/>
                <a:ext cx="1200" cy="576"/>
                <a:chOff x="3312" y="2208"/>
                <a:chExt cx="1200" cy="576"/>
              </a:xfrm>
            </p:grpSpPr>
            <p:grpSp>
              <p:nvGrpSpPr>
                <p:cNvPr id="7253" name="Group 98"/>
                <p:cNvGrpSpPr>
                  <a:grpSpLocks/>
                </p:cNvGrpSpPr>
                <p:nvPr/>
              </p:nvGrpSpPr>
              <p:grpSpPr bwMode="auto">
                <a:xfrm>
                  <a:off x="3984" y="2256"/>
                  <a:ext cx="192" cy="384"/>
                  <a:chOff x="1296" y="1920"/>
                  <a:chExt cx="192" cy="384"/>
                </a:xfrm>
              </p:grpSpPr>
              <p:sp>
                <p:nvSpPr>
                  <p:cNvPr id="7319" name="Freeform 9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20" name="Line 10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21" name="Line 10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22" name="Line 10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4" name="Group 103"/>
                <p:cNvGrpSpPr>
                  <a:grpSpLocks/>
                </p:cNvGrpSpPr>
                <p:nvPr/>
              </p:nvGrpSpPr>
              <p:grpSpPr bwMode="auto">
                <a:xfrm>
                  <a:off x="3648" y="2208"/>
                  <a:ext cx="192" cy="384"/>
                  <a:chOff x="1296" y="1920"/>
                  <a:chExt cx="192" cy="384"/>
                </a:xfrm>
              </p:grpSpPr>
              <p:sp>
                <p:nvSpPr>
                  <p:cNvPr id="7315" name="Freeform 10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16" name="Line 10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17" name="Line 10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18" name="Line 10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5" name="Group 108"/>
                <p:cNvGrpSpPr>
                  <a:grpSpLocks/>
                </p:cNvGrpSpPr>
                <p:nvPr/>
              </p:nvGrpSpPr>
              <p:grpSpPr bwMode="auto">
                <a:xfrm>
                  <a:off x="3504" y="2256"/>
                  <a:ext cx="192" cy="384"/>
                  <a:chOff x="1296" y="1920"/>
                  <a:chExt cx="192" cy="384"/>
                </a:xfrm>
              </p:grpSpPr>
              <p:sp>
                <p:nvSpPr>
                  <p:cNvPr id="7311" name="Freeform 10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12" name="Line 11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13" name="Line 11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14" name="Line 11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6" name="Group 113"/>
                <p:cNvGrpSpPr>
                  <a:grpSpLocks/>
                </p:cNvGrpSpPr>
                <p:nvPr/>
              </p:nvGrpSpPr>
              <p:grpSpPr bwMode="auto">
                <a:xfrm>
                  <a:off x="3408" y="2208"/>
                  <a:ext cx="192" cy="384"/>
                  <a:chOff x="1296" y="1920"/>
                  <a:chExt cx="192" cy="384"/>
                </a:xfrm>
              </p:grpSpPr>
              <p:sp>
                <p:nvSpPr>
                  <p:cNvPr id="7307" name="Freeform 11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08" name="Line 11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09" name="Line 11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10" name="Line 11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7" name="Group 118"/>
                <p:cNvGrpSpPr>
                  <a:grpSpLocks/>
                </p:cNvGrpSpPr>
                <p:nvPr/>
              </p:nvGrpSpPr>
              <p:grpSpPr bwMode="auto">
                <a:xfrm>
                  <a:off x="3792" y="2304"/>
                  <a:ext cx="192" cy="384"/>
                  <a:chOff x="1296" y="1920"/>
                  <a:chExt cx="192" cy="384"/>
                </a:xfrm>
              </p:grpSpPr>
              <p:sp>
                <p:nvSpPr>
                  <p:cNvPr id="7303" name="Freeform 11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04" name="Line 12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05" name="Line 12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06" name="Line 12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8" name="Group 123"/>
                <p:cNvGrpSpPr>
                  <a:grpSpLocks/>
                </p:cNvGrpSpPr>
                <p:nvPr/>
              </p:nvGrpSpPr>
              <p:grpSpPr bwMode="auto">
                <a:xfrm>
                  <a:off x="4128" y="2304"/>
                  <a:ext cx="192" cy="384"/>
                  <a:chOff x="1296" y="1920"/>
                  <a:chExt cx="192" cy="384"/>
                </a:xfrm>
              </p:grpSpPr>
              <p:sp>
                <p:nvSpPr>
                  <p:cNvPr id="7299" name="Freeform 12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300" name="Line 12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01" name="Line 12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02" name="Line 12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59" name="Group 128"/>
                <p:cNvGrpSpPr>
                  <a:grpSpLocks/>
                </p:cNvGrpSpPr>
                <p:nvPr/>
              </p:nvGrpSpPr>
              <p:grpSpPr bwMode="auto">
                <a:xfrm>
                  <a:off x="4320" y="2208"/>
                  <a:ext cx="192" cy="384"/>
                  <a:chOff x="1296" y="1920"/>
                  <a:chExt cx="192" cy="384"/>
                </a:xfrm>
              </p:grpSpPr>
              <p:sp>
                <p:nvSpPr>
                  <p:cNvPr id="7295" name="Freeform 12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96" name="Line 13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97" name="Line 13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98" name="Line 13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0" name="Group 133"/>
                <p:cNvGrpSpPr>
                  <a:grpSpLocks/>
                </p:cNvGrpSpPr>
                <p:nvPr/>
              </p:nvGrpSpPr>
              <p:grpSpPr bwMode="auto">
                <a:xfrm>
                  <a:off x="4320" y="2400"/>
                  <a:ext cx="192" cy="384"/>
                  <a:chOff x="1296" y="1920"/>
                  <a:chExt cx="192" cy="384"/>
                </a:xfrm>
              </p:grpSpPr>
              <p:sp>
                <p:nvSpPr>
                  <p:cNvPr id="7291" name="Freeform 13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92" name="Line 13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93" name="Line 13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94" name="Line 13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1" name="Group 138"/>
                <p:cNvGrpSpPr>
                  <a:grpSpLocks/>
                </p:cNvGrpSpPr>
                <p:nvPr/>
              </p:nvGrpSpPr>
              <p:grpSpPr bwMode="auto">
                <a:xfrm>
                  <a:off x="4224" y="2352"/>
                  <a:ext cx="192" cy="384"/>
                  <a:chOff x="1296" y="1920"/>
                  <a:chExt cx="192" cy="384"/>
                </a:xfrm>
              </p:grpSpPr>
              <p:sp>
                <p:nvSpPr>
                  <p:cNvPr id="7287" name="Freeform 13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88" name="Line 14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89" name="Line 14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90" name="Line 14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2" name="Group 143"/>
                <p:cNvGrpSpPr>
                  <a:grpSpLocks/>
                </p:cNvGrpSpPr>
                <p:nvPr/>
              </p:nvGrpSpPr>
              <p:grpSpPr bwMode="auto">
                <a:xfrm>
                  <a:off x="4032" y="2400"/>
                  <a:ext cx="192" cy="384"/>
                  <a:chOff x="1296" y="1920"/>
                  <a:chExt cx="192" cy="384"/>
                </a:xfrm>
              </p:grpSpPr>
              <p:sp>
                <p:nvSpPr>
                  <p:cNvPr id="7283" name="Freeform 14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84" name="Line 14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85" name="Line 14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86" name="Line 14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3" name="Group 148"/>
                <p:cNvGrpSpPr>
                  <a:grpSpLocks/>
                </p:cNvGrpSpPr>
                <p:nvPr/>
              </p:nvGrpSpPr>
              <p:grpSpPr bwMode="auto">
                <a:xfrm>
                  <a:off x="3312" y="2208"/>
                  <a:ext cx="192" cy="384"/>
                  <a:chOff x="1296" y="1920"/>
                  <a:chExt cx="192" cy="384"/>
                </a:xfrm>
              </p:grpSpPr>
              <p:sp>
                <p:nvSpPr>
                  <p:cNvPr id="7279" name="Freeform 14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80" name="Line 15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81" name="Line 15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82" name="Line 15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4" name="Group 153"/>
                <p:cNvGrpSpPr>
                  <a:grpSpLocks/>
                </p:cNvGrpSpPr>
                <p:nvPr/>
              </p:nvGrpSpPr>
              <p:grpSpPr bwMode="auto">
                <a:xfrm>
                  <a:off x="3648" y="2352"/>
                  <a:ext cx="192" cy="384"/>
                  <a:chOff x="1296" y="1920"/>
                  <a:chExt cx="192" cy="384"/>
                </a:xfrm>
              </p:grpSpPr>
              <p:sp>
                <p:nvSpPr>
                  <p:cNvPr id="7275" name="Freeform 15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76" name="Line 15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77" name="Line 15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78" name="Line 15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5" name="Group 158"/>
                <p:cNvGrpSpPr>
                  <a:grpSpLocks/>
                </p:cNvGrpSpPr>
                <p:nvPr/>
              </p:nvGrpSpPr>
              <p:grpSpPr bwMode="auto">
                <a:xfrm>
                  <a:off x="3888" y="2304"/>
                  <a:ext cx="192" cy="384"/>
                  <a:chOff x="1296" y="1920"/>
                  <a:chExt cx="192" cy="384"/>
                </a:xfrm>
              </p:grpSpPr>
              <p:sp>
                <p:nvSpPr>
                  <p:cNvPr id="7271" name="Freeform 159"/>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72" name="Line 160"/>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73" name="Line 161"/>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74" name="Line 162"/>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66" name="Group 163"/>
                <p:cNvGrpSpPr>
                  <a:grpSpLocks/>
                </p:cNvGrpSpPr>
                <p:nvPr/>
              </p:nvGrpSpPr>
              <p:grpSpPr bwMode="auto">
                <a:xfrm rot="10536077">
                  <a:off x="3504" y="2256"/>
                  <a:ext cx="192" cy="384"/>
                  <a:chOff x="1296" y="1920"/>
                  <a:chExt cx="192" cy="384"/>
                </a:xfrm>
              </p:grpSpPr>
              <p:sp>
                <p:nvSpPr>
                  <p:cNvPr id="7267" name="Freeform 164"/>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68" name="Line 165"/>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69" name="Line 166"/>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70" name="Line 167"/>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7217" name="Group 168"/>
              <p:cNvGrpSpPr>
                <a:grpSpLocks/>
              </p:cNvGrpSpPr>
              <p:nvPr/>
            </p:nvGrpSpPr>
            <p:grpSpPr bwMode="auto">
              <a:xfrm>
                <a:off x="2688" y="2112"/>
                <a:ext cx="624" cy="528"/>
                <a:chOff x="2688" y="2112"/>
                <a:chExt cx="624" cy="528"/>
              </a:xfrm>
            </p:grpSpPr>
            <p:grpSp>
              <p:nvGrpSpPr>
                <p:cNvPr id="7218" name="Group 169"/>
                <p:cNvGrpSpPr>
                  <a:grpSpLocks/>
                </p:cNvGrpSpPr>
                <p:nvPr/>
              </p:nvGrpSpPr>
              <p:grpSpPr bwMode="auto">
                <a:xfrm>
                  <a:off x="2832" y="2160"/>
                  <a:ext cx="192" cy="384"/>
                  <a:chOff x="1296" y="1920"/>
                  <a:chExt cx="192" cy="384"/>
                </a:xfrm>
              </p:grpSpPr>
              <p:sp>
                <p:nvSpPr>
                  <p:cNvPr id="7249" name="Freeform 17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50" name="Line 17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51" name="Line 17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52" name="Line 17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19" name="Group 174"/>
                <p:cNvGrpSpPr>
                  <a:grpSpLocks/>
                </p:cNvGrpSpPr>
                <p:nvPr/>
              </p:nvGrpSpPr>
              <p:grpSpPr bwMode="auto">
                <a:xfrm>
                  <a:off x="2688" y="2112"/>
                  <a:ext cx="192" cy="384"/>
                  <a:chOff x="1296" y="1920"/>
                  <a:chExt cx="192" cy="384"/>
                </a:xfrm>
              </p:grpSpPr>
              <p:sp>
                <p:nvSpPr>
                  <p:cNvPr id="7245" name="Freeform 17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46" name="Line 17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47" name="Line 17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48" name="Line 17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20" name="Group 179"/>
                <p:cNvGrpSpPr>
                  <a:grpSpLocks/>
                </p:cNvGrpSpPr>
                <p:nvPr/>
              </p:nvGrpSpPr>
              <p:grpSpPr bwMode="auto">
                <a:xfrm>
                  <a:off x="2976" y="2160"/>
                  <a:ext cx="192" cy="384"/>
                  <a:chOff x="1296" y="1920"/>
                  <a:chExt cx="192" cy="384"/>
                </a:xfrm>
              </p:grpSpPr>
              <p:sp>
                <p:nvSpPr>
                  <p:cNvPr id="7241" name="Freeform 18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42" name="Line 18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43" name="Line 18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44" name="Line 18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21" name="Group 184"/>
                <p:cNvGrpSpPr>
                  <a:grpSpLocks/>
                </p:cNvGrpSpPr>
                <p:nvPr/>
              </p:nvGrpSpPr>
              <p:grpSpPr bwMode="auto">
                <a:xfrm>
                  <a:off x="3120" y="2208"/>
                  <a:ext cx="192" cy="384"/>
                  <a:chOff x="1296" y="1920"/>
                  <a:chExt cx="192" cy="384"/>
                </a:xfrm>
              </p:grpSpPr>
              <p:sp>
                <p:nvSpPr>
                  <p:cNvPr id="7237" name="Freeform 18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38" name="Line 18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39" name="Line 18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40" name="Line 18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22" name="Group 189"/>
                <p:cNvGrpSpPr>
                  <a:grpSpLocks/>
                </p:cNvGrpSpPr>
                <p:nvPr/>
              </p:nvGrpSpPr>
              <p:grpSpPr bwMode="auto">
                <a:xfrm>
                  <a:off x="2928" y="2256"/>
                  <a:ext cx="192" cy="384"/>
                  <a:chOff x="1296" y="1920"/>
                  <a:chExt cx="192" cy="384"/>
                </a:xfrm>
              </p:grpSpPr>
              <p:sp>
                <p:nvSpPr>
                  <p:cNvPr id="7233" name="Freeform 19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34" name="Line 19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35" name="Line 19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36" name="Line 19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23" name="Group 194"/>
                <p:cNvGrpSpPr>
                  <a:grpSpLocks/>
                </p:cNvGrpSpPr>
                <p:nvPr/>
              </p:nvGrpSpPr>
              <p:grpSpPr bwMode="auto">
                <a:xfrm>
                  <a:off x="2736" y="2208"/>
                  <a:ext cx="192" cy="384"/>
                  <a:chOff x="1296" y="1920"/>
                  <a:chExt cx="192" cy="384"/>
                </a:xfrm>
              </p:grpSpPr>
              <p:sp>
                <p:nvSpPr>
                  <p:cNvPr id="7229" name="Freeform 195"/>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30" name="Line 196"/>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31" name="Line 197"/>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32" name="Line 198"/>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224" name="Group 199"/>
                <p:cNvGrpSpPr>
                  <a:grpSpLocks/>
                </p:cNvGrpSpPr>
                <p:nvPr/>
              </p:nvGrpSpPr>
              <p:grpSpPr bwMode="auto">
                <a:xfrm rot="10536077">
                  <a:off x="3024" y="2256"/>
                  <a:ext cx="192" cy="384"/>
                  <a:chOff x="1296" y="1920"/>
                  <a:chExt cx="192" cy="384"/>
                </a:xfrm>
              </p:grpSpPr>
              <p:sp>
                <p:nvSpPr>
                  <p:cNvPr id="7225" name="Freeform 200"/>
                  <p:cNvSpPr>
                    <a:spLocks/>
                  </p:cNvSpPr>
                  <p:nvPr/>
                </p:nvSpPr>
                <p:spPr bwMode="auto">
                  <a:xfrm>
                    <a:off x="1344" y="1920"/>
                    <a:ext cx="48" cy="384"/>
                  </a:xfrm>
                  <a:custGeom>
                    <a:avLst/>
                    <a:gdLst>
                      <a:gd name="T0" fmla="*/ 48 w 48"/>
                      <a:gd name="T1" fmla="*/ 0 h 384"/>
                      <a:gd name="T2" fmla="*/ 29 w 48"/>
                      <a:gd name="T3" fmla="*/ 71 h 384"/>
                      <a:gd name="T4" fmla="*/ 0 w 48"/>
                      <a:gd name="T5" fmla="*/ 144 h 384"/>
                      <a:gd name="T6" fmla="*/ 0 w 48"/>
                      <a:gd name="T7" fmla="*/ 240 h 384"/>
                      <a:gd name="T8" fmla="*/ 29 w 48"/>
                      <a:gd name="T9" fmla="*/ 298 h 384"/>
                      <a:gd name="T10" fmla="*/ 0 w 48"/>
                      <a:gd name="T11" fmla="*/ 384 h 384"/>
                      <a:gd name="T12" fmla="*/ 0 60000 65536"/>
                      <a:gd name="T13" fmla="*/ 0 60000 65536"/>
                      <a:gd name="T14" fmla="*/ 0 60000 65536"/>
                      <a:gd name="T15" fmla="*/ 0 60000 65536"/>
                      <a:gd name="T16" fmla="*/ 0 60000 65536"/>
                      <a:gd name="T17" fmla="*/ 0 60000 65536"/>
                      <a:gd name="T18" fmla="*/ 0 w 48"/>
                      <a:gd name="T19" fmla="*/ 0 h 384"/>
                      <a:gd name="T20" fmla="*/ 48 w 48"/>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8" h="384">
                        <a:moveTo>
                          <a:pt x="48" y="0"/>
                        </a:moveTo>
                        <a:lnTo>
                          <a:pt x="29" y="71"/>
                        </a:lnTo>
                        <a:lnTo>
                          <a:pt x="0" y="144"/>
                        </a:lnTo>
                        <a:lnTo>
                          <a:pt x="0" y="240"/>
                        </a:lnTo>
                        <a:lnTo>
                          <a:pt x="29" y="298"/>
                        </a:lnTo>
                        <a:lnTo>
                          <a:pt x="0" y="384"/>
                        </a:lnTo>
                      </a:path>
                    </a:pathLst>
                  </a:custGeom>
                  <a:noFill/>
                  <a:ln w="19050">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226" name="Line 201"/>
                  <p:cNvSpPr>
                    <a:spLocks noChangeShapeType="1"/>
                  </p:cNvSpPr>
                  <p:nvPr/>
                </p:nvSpPr>
                <p:spPr bwMode="auto">
                  <a:xfrm flipH="1" flipV="1">
                    <a:off x="1296" y="1968"/>
                    <a:ext cx="48" cy="96"/>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27" name="Line 202"/>
                  <p:cNvSpPr>
                    <a:spLocks noChangeShapeType="1"/>
                  </p:cNvSpPr>
                  <p:nvPr/>
                </p:nvSpPr>
                <p:spPr bwMode="auto">
                  <a:xfrm flipV="1">
                    <a:off x="1392" y="2016"/>
                    <a:ext cx="96" cy="192"/>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228" name="Line 203"/>
                  <p:cNvSpPr>
                    <a:spLocks noChangeShapeType="1"/>
                  </p:cNvSpPr>
                  <p:nvPr/>
                </p:nvSpPr>
                <p:spPr bwMode="auto">
                  <a:xfrm flipH="1" flipV="1">
                    <a:off x="1296" y="2112"/>
                    <a:ext cx="48" cy="144"/>
                  </a:xfrm>
                  <a:prstGeom prst="line">
                    <a:avLst/>
                  </a:prstGeom>
                  <a:noFill/>
                  <a:ln w="19050">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grpSp>
      <p:sp>
        <p:nvSpPr>
          <p:cNvPr id="7174" name="Freeform 204" descr="Cork"/>
          <p:cNvSpPr>
            <a:spLocks/>
          </p:cNvSpPr>
          <p:nvPr/>
        </p:nvSpPr>
        <p:spPr bwMode="auto">
          <a:xfrm>
            <a:off x="1828800" y="3733800"/>
            <a:ext cx="5562600" cy="1371600"/>
          </a:xfrm>
          <a:custGeom>
            <a:avLst/>
            <a:gdLst>
              <a:gd name="T0" fmla="*/ 0 w 3312"/>
              <a:gd name="T1" fmla="*/ 2147483647 h 864"/>
              <a:gd name="T2" fmla="*/ 2147483647 w 3312"/>
              <a:gd name="T3" fmla="*/ 0 h 864"/>
              <a:gd name="T4" fmla="*/ 2147483647 w 3312"/>
              <a:gd name="T5" fmla="*/ 2147483647 h 864"/>
              <a:gd name="T6" fmla="*/ 2147483647 w 3312"/>
              <a:gd name="T7" fmla="*/ 2147483647 h 864"/>
              <a:gd name="T8" fmla="*/ 2147483647 w 3312"/>
              <a:gd name="T9" fmla="*/ 2147483647 h 864"/>
              <a:gd name="T10" fmla="*/ 2147483647 w 3312"/>
              <a:gd name="T11" fmla="*/ 2147483647 h 864"/>
              <a:gd name="T12" fmla="*/ 2147483647 w 3312"/>
              <a:gd name="T13" fmla="*/ 2147483647 h 864"/>
              <a:gd name="T14" fmla="*/ 2147483647 w 3312"/>
              <a:gd name="T15" fmla="*/ 2147483647 h 864"/>
              <a:gd name="T16" fmla="*/ 2147483647 w 3312"/>
              <a:gd name="T17" fmla="*/ 2147483647 h 864"/>
              <a:gd name="T18" fmla="*/ 2147483647 w 3312"/>
              <a:gd name="T19" fmla="*/ 2147483647 h 864"/>
              <a:gd name="T20" fmla="*/ 2147483647 w 3312"/>
              <a:gd name="T21" fmla="*/ 2147483647 h 864"/>
              <a:gd name="T22" fmla="*/ 2147483647 w 3312"/>
              <a:gd name="T23" fmla="*/ 2147483647 h 864"/>
              <a:gd name="T24" fmla="*/ 2147483647 w 3312"/>
              <a:gd name="T25" fmla="*/ 2147483647 h 864"/>
              <a:gd name="T26" fmla="*/ 2147483647 w 3312"/>
              <a:gd name="T27" fmla="*/ 2147483647 h 864"/>
              <a:gd name="T28" fmla="*/ 2147483647 w 3312"/>
              <a:gd name="T29" fmla="*/ 2147483647 h 864"/>
              <a:gd name="T30" fmla="*/ 2147483647 w 3312"/>
              <a:gd name="T31" fmla="*/ 2147483647 h 864"/>
              <a:gd name="T32" fmla="*/ 2147483647 w 3312"/>
              <a:gd name="T33" fmla="*/ 2147483647 h 864"/>
              <a:gd name="T34" fmla="*/ 2147483647 w 3312"/>
              <a:gd name="T35" fmla="*/ 2147483647 h 864"/>
              <a:gd name="T36" fmla="*/ 2147483647 w 3312"/>
              <a:gd name="T37" fmla="*/ 2147483647 h 864"/>
              <a:gd name="T38" fmla="*/ 2147483647 w 3312"/>
              <a:gd name="T39" fmla="*/ 2147483647 h 864"/>
              <a:gd name="T40" fmla="*/ 2147483647 w 3312"/>
              <a:gd name="T41" fmla="*/ 2147483647 h 864"/>
              <a:gd name="T42" fmla="*/ 2147483647 w 3312"/>
              <a:gd name="T43" fmla="*/ 2147483647 h 864"/>
              <a:gd name="T44" fmla="*/ 2147483647 w 3312"/>
              <a:gd name="T45" fmla="*/ 2147483647 h 864"/>
              <a:gd name="T46" fmla="*/ 2147483647 w 3312"/>
              <a:gd name="T47" fmla="*/ 2147483647 h 864"/>
              <a:gd name="T48" fmla="*/ 2147483647 w 3312"/>
              <a:gd name="T49" fmla="*/ 2147483647 h 864"/>
              <a:gd name="T50" fmla="*/ 0 w 3312"/>
              <a:gd name="T51" fmla="*/ 2147483647 h 86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312"/>
              <a:gd name="T79" fmla="*/ 0 h 864"/>
              <a:gd name="T80" fmla="*/ 3312 w 3312"/>
              <a:gd name="T81" fmla="*/ 864 h 86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312" h="864">
                <a:moveTo>
                  <a:pt x="0" y="480"/>
                </a:moveTo>
                <a:lnTo>
                  <a:pt x="48" y="0"/>
                </a:lnTo>
                <a:lnTo>
                  <a:pt x="3312" y="384"/>
                </a:lnTo>
                <a:lnTo>
                  <a:pt x="3264" y="864"/>
                </a:lnTo>
                <a:lnTo>
                  <a:pt x="3027" y="766"/>
                </a:lnTo>
                <a:lnTo>
                  <a:pt x="2927" y="843"/>
                </a:lnTo>
                <a:lnTo>
                  <a:pt x="2827" y="837"/>
                </a:lnTo>
                <a:lnTo>
                  <a:pt x="2709" y="830"/>
                </a:lnTo>
                <a:lnTo>
                  <a:pt x="2591" y="757"/>
                </a:lnTo>
                <a:lnTo>
                  <a:pt x="2518" y="757"/>
                </a:lnTo>
                <a:lnTo>
                  <a:pt x="2281" y="785"/>
                </a:lnTo>
                <a:lnTo>
                  <a:pt x="2027" y="830"/>
                </a:lnTo>
                <a:lnTo>
                  <a:pt x="1936" y="730"/>
                </a:lnTo>
                <a:lnTo>
                  <a:pt x="1818" y="666"/>
                </a:lnTo>
                <a:lnTo>
                  <a:pt x="1679" y="742"/>
                </a:lnTo>
                <a:lnTo>
                  <a:pt x="1643" y="740"/>
                </a:lnTo>
                <a:lnTo>
                  <a:pt x="1509" y="730"/>
                </a:lnTo>
                <a:lnTo>
                  <a:pt x="1409" y="594"/>
                </a:lnTo>
                <a:lnTo>
                  <a:pt x="1318" y="657"/>
                </a:lnTo>
                <a:lnTo>
                  <a:pt x="1063" y="548"/>
                </a:lnTo>
                <a:lnTo>
                  <a:pt x="836" y="739"/>
                </a:lnTo>
                <a:lnTo>
                  <a:pt x="709" y="585"/>
                </a:lnTo>
                <a:lnTo>
                  <a:pt x="491" y="612"/>
                </a:lnTo>
                <a:lnTo>
                  <a:pt x="418" y="530"/>
                </a:lnTo>
                <a:lnTo>
                  <a:pt x="309" y="566"/>
                </a:lnTo>
                <a:lnTo>
                  <a:pt x="0" y="480"/>
                </a:lnTo>
                <a:close/>
              </a:path>
            </a:pathLst>
          </a:custGeom>
          <a:blipFill dpi="0" rotWithShape="0">
            <a:blip r:embed="rId3"/>
            <a:srcRect/>
            <a:tile tx="0" ty="0" sx="100000" sy="100000" flip="none" algn="tl"/>
          </a:blipFill>
          <a:ln w="9525">
            <a:solidFill>
              <a:schemeClr val="tx1"/>
            </a:solidFill>
            <a:round/>
            <a:headEnd/>
            <a:tailEnd/>
          </a:ln>
        </p:spPr>
        <p:txBody>
          <a:bodyPr wrap="none" anchor="ctr"/>
          <a:lstStyle/>
          <a:p>
            <a:endParaRPr lang="en-US"/>
          </a:p>
        </p:txBody>
      </p:sp>
      <p:sp>
        <p:nvSpPr>
          <p:cNvPr id="7175" name="AutoShape 205"/>
          <p:cNvSpPr>
            <a:spLocks noChangeArrowheads="1"/>
          </p:cNvSpPr>
          <p:nvPr/>
        </p:nvSpPr>
        <p:spPr bwMode="auto">
          <a:xfrm>
            <a:off x="533400" y="1447800"/>
            <a:ext cx="1752600" cy="1143000"/>
          </a:xfrm>
          <a:prstGeom prst="wedgeRoundRectCallout">
            <a:avLst>
              <a:gd name="adj1" fmla="val -20292"/>
              <a:gd name="adj2" fmla="val 97083"/>
              <a:gd name="adj3" fmla="val 16667"/>
            </a:avLst>
          </a:prstGeom>
          <a:solidFill>
            <a:schemeClr val="accent1"/>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solidFill>
                  <a:srgbClr val="A50021"/>
                </a:solidFill>
                <a:cs typeface="Arial" pitchFamily="34" charset="0"/>
              </a:rPr>
              <a:t>Runoff from </a:t>
            </a:r>
          </a:p>
          <a:p>
            <a:pPr algn="ctr" eaLnBrk="1" hangingPunct="1"/>
            <a:r>
              <a:rPr lang="en-US" altLang="en-US" sz="1800" b="1">
                <a:solidFill>
                  <a:srgbClr val="A50021"/>
                </a:solidFill>
                <a:cs typeface="Arial" pitchFamily="34" charset="0"/>
              </a:rPr>
              <a:t>Pervious/</a:t>
            </a:r>
          </a:p>
          <a:p>
            <a:pPr algn="ctr" eaLnBrk="1" hangingPunct="1"/>
            <a:r>
              <a:rPr lang="en-US" altLang="en-US" sz="1800" b="1">
                <a:solidFill>
                  <a:srgbClr val="A50021"/>
                </a:solidFill>
                <a:cs typeface="Arial" pitchFamily="34" charset="0"/>
              </a:rPr>
              <a:t>impervious </a:t>
            </a:r>
          </a:p>
          <a:p>
            <a:pPr algn="ctr" eaLnBrk="1" hangingPunct="1"/>
            <a:r>
              <a:rPr lang="en-US" altLang="en-US" sz="1800" b="1">
                <a:solidFill>
                  <a:srgbClr val="A50021"/>
                </a:solidFill>
                <a:cs typeface="Arial" pitchFamily="34" charset="0"/>
              </a:rPr>
              <a:t>area</a:t>
            </a:r>
          </a:p>
        </p:txBody>
      </p:sp>
      <p:sp>
        <p:nvSpPr>
          <p:cNvPr id="7176" name="Line 206"/>
          <p:cNvSpPr>
            <a:spLocks noChangeShapeType="1"/>
          </p:cNvSpPr>
          <p:nvPr/>
        </p:nvSpPr>
        <p:spPr bwMode="auto">
          <a:xfrm>
            <a:off x="3505200" y="3514725"/>
            <a:ext cx="1066800" cy="152400"/>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77" name="AutoShape 207"/>
          <p:cNvSpPr>
            <a:spLocks noChangeArrowheads="1"/>
          </p:cNvSpPr>
          <p:nvPr/>
        </p:nvSpPr>
        <p:spPr bwMode="auto">
          <a:xfrm>
            <a:off x="5181600" y="1981200"/>
            <a:ext cx="3048000" cy="685800"/>
          </a:xfrm>
          <a:prstGeom prst="wedgeRoundRectCallout">
            <a:avLst>
              <a:gd name="adj1" fmla="val -54583"/>
              <a:gd name="adj2" fmla="val 214120"/>
              <a:gd name="adj3" fmla="val 16667"/>
            </a:avLst>
          </a:prstGeom>
          <a:solidFill>
            <a:srgbClr val="FFFF66"/>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cs typeface="Arial" pitchFamily="34" charset="0"/>
              </a:rPr>
              <a:t>Trapping sediments</a:t>
            </a:r>
          </a:p>
          <a:p>
            <a:pPr algn="ctr" eaLnBrk="1" hangingPunct="1"/>
            <a:r>
              <a:rPr lang="en-US" altLang="en-US" sz="1800" b="1">
                <a:cs typeface="Arial" pitchFamily="34" charset="0"/>
              </a:rPr>
              <a:t>and associated pollutants</a:t>
            </a:r>
          </a:p>
        </p:txBody>
      </p:sp>
      <p:sp>
        <p:nvSpPr>
          <p:cNvPr id="7178" name="AutoShape 208"/>
          <p:cNvSpPr>
            <a:spLocks noChangeArrowheads="1"/>
          </p:cNvSpPr>
          <p:nvPr/>
        </p:nvSpPr>
        <p:spPr bwMode="auto">
          <a:xfrm>
            <a:off x="2438400" y="2209800"/>
            <a:ext cx="2438400" cy="685800"/>
          </a:xfrm>
          <a:prstGeom prst="wedgeRoundRectCallout">
            <a:avLst>
              <a:gd name="adj1" fmla="val 30597"/>
              <a:gd name="adj2" fmla="val 134491"/>
              <a:gd name="adj3" fmla="val 16667"/>
            </a:avLst>
          </a:prstGeom>
          <a:solidFill>
            <a:srgbClr val="FFFF66"/>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cs typeface="Arial" pitchFamily="34" charset="0"/>
              </a:rPr>
              <a:t>Reducing runoff </a:t>
            </a:r>
          </a:p>
          <a:p>
            <a:pPr algn="ctr" eaLnBrk="1" hangingPunct="1"/>
            <a:r>
              <a:rPr lang="en-US" altLang="en-US" sz="1800" b="1">
                <a:cs typeface="Arial" pitchFamily="34" charset="0"/>
              </a:rPr>
              <a:t>velocity </a:t>
            </a:r>
          </a:p>
        </p:txBody>
      </p:sp>
      <p:grpSp>
        <p:nvGrpSpPr>
          <p:cNvPr id="7179" name="Group 209"/>
          <p:cNvGrpSpPr>
            <a:grpSpLocks/>
          </p:cNvGrpSpPr>
          <p:nvPr/>
        </p:nvGrpSpPr>
        <p:grpSpPr bwMode="auto">
          <a:xfrm>
            <a:off x="2133600" y="4038600"/>
            <a:ext cx="2971800" cy="2438400"/>
            <a:chOff x="1344" y="2544"/>
            <a:chExt cx="1872" cy="1536"/>
          </a:xfrm>
        </p:grpSpPr>
        <p:sp>
          <p:nvSpPr>
            <p:cNvPr id="7210" name="Line 210"/>
            <p:cNvSpPr>
              <a:spLocks noChangeShapeType="1"/>
            </p:cNvSpPr>
            <p:nvPr/>
          </p:nvSpPr>
          <p:spPr bwMode="auto">
            <a:xfrm>
              <a:off x="2112" y="2544"/>
              <a:ext cx="240" cy="72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211" name="Line 211"/>
            <p:cNvSpPr>
              <a:spLocks noChangeShapeType="1"/>
            </p:cNvSpPr>
            <p:nvPr/>
          </p:nvSpPr>
          <p:spPr bwMode="auto">
            <a:xfrm>
              <a:off x="2976" y="2640"/>
              <a:ext cx="240" cy="72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212" name="AutoShape 212"/>
            <p:cNvSpPr>
              <a:spLocks noChangeArrowheads="1"/>
            </p:cNvSpPr>
            <p:nvPr/>
          </p:nvSpPr>
          <p:spPr bwMode="auto">
            <a:xfrm>
              <a:off x="1344" y="3792"/>
              <a:ext cx="1008" cy="288"/>
            </a:xfrm>
            <a:prstGeom prst="wedgeRoundRectCallout">
              <a:avLst>
                <a:gd name="adj1" fmla="val 41764"/>
                <a:gd name="adj2" fmla="val -242361"/>
                <a:gd name="adj3" fmla="val 16667"/>
              </a:avLst>
            </a:prstGeom>
            <a:solidFill>
              <a:schemeClr val="accent1"/>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2400" b="1">
                  <a:solidFill>
                    <a:srgbClr val="A50021"/>
                  </a:solidFill>
                  <a:cs typeface="Arial" pitchFamily="34" charset="0"/>
                </a:rPr>
                <a:t>Infiltration</a:t>
              </a:r>
            </a:p>
          </p:txBody>
        </p:sp>
      </p:grpSp>
      <p:sp>
        <p:nvSpPr>
          <p:cNvPr id="7180" name="Line 213"/>
          <p:cNvSpPr>
            <a:spLocks noChangeShapeType="1"/>
          </p:cNvSpPr>
          <p:nvPr/>
        </p:nvSpPr>
        <p:spPr bwMode="auto">
          <a:xfrm>
            <a:off x="7848600" y="4038600"/>
            <a:ext cx="838200" cy="22860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1" name="AutoShape 214"/>
          <p:cNvSpPr>
            <a:spLocks noChangeArrowheads="1"/>
          </p:cNvSpPr>
          <p:nvPr/>
        </p:nvSpPr>
        <p:spPr bwMode="auto">
          <a:xfrm>
            <a:off x="5715000" y="5334000"/>
            <a:ext cx="3124200" cy="762000"/>
          </a:xfrm>
          <a:prstGeom prst="wedgeRoundRectCallout">
            <a:avLst>
              <a:gd name="adj1" fmla="val 37755"/>
              <a:gd name="adj2" fmla="val -154583"/>
              <a:gd name="adj3" fmla="val 16667"/>
            </a:avLst>
          </a:prstGeom>
          <a:solidFill>
            <a:srgbClr val="00FFFF"/>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800" b="1">
                <a:solidFill>
                  <a:srgbClr val="A50021"/>
                </a:solidFill>
                <a:cs typeface="Arial" pitchFamily="34" charset="0"/>
              </a:rPr>
              <a:t>Reduced volume and treated </a:t>
            </a:r>
          </a:p>
          <a:p>
            <a:pPr algn="ctr" eaLnBrk="1" hangingPunct="1"/>
            <a:r>
              <a:rPr lang="en-US" altLang="en-US" sz="1800" b="1">
                <a:solidFill>
                  <a:srgbClr val="A50021"/>
                </a:solidFill>
                <a:cs typeface="Arial" pitchFamily="34" charset="0"/>
              </a:rPr>
              <a:t>runoff</a:t>
            </a:r>
          </a:p>
        </p:txBody>
      </p:sp>
      <p:sp>
        <p:nvSpPr>
          <p:cNvPr id="7182" name="Oval 215"/>
          <p:cNvSpPr>
            <a:spLocks noChangeArrowheads="1"/>
          </p:cNvSpPr>
          <p:nvPr/>
        </p:nvSpPr>
        <p:spPr bwMode="auto">
          <a:xfrm>
            <a:off x="2438400" y="36576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3" name="Oval 216"/>
          <p:cNvSpPr>
            <a:spLocks noChangeArrowheads="1"/>
          </p:cNvSpPr>
          <p:nvPr/>
        </p:nvSpPr>
        <p:spPr bwMode="auto">
          <a:xfrm>
            <a:off x="4800600" y="3886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4" name="Oval 217"/>
          <p:cNvSpPr>
            <a:spLocks noChangeArrowheads="1"/>
          </p:cNvSpPr>
          <p:nvPr/>
        </p:nvSpPr>
        <p:spPr bwMode="auto">
          <a:xfrm>
            <a:off x="1371600" y="3352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5" name="Oval 218"/>
          <p:cNvSpPr>
            <a:spLocks noChangeArrowheads="1"/>
          </p:cNvSpPr>
          <p:nvPr/>
        </p:nvSpPr>
        <p:spPr bwMode="auto">
          <a:xfrm>
            <a:off x="13716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6" name="Oval 219"/>
          <p:cNvSpPr>
            <a:spLocks noChangeArrowheads="1"/>
          </p:cNvSpPr>
          <p:nvPr/>
        </p:nvSpPr>
        <p:spPr bwMode="auto">
          <a:xfrm>
            <a:off x="1219200" y="3352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7" name="Oval 220"/>
          <p:cNvSpPr>
            <a:spLocks noChangeArrowheads="1"/>
          </p:cNvSpPr>
          <p:nvPr/>
        </p:nvSpPr>
        <p:spPr bwMode="auto">
          <a:xfrm>
            <a:off x="10668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8" name="Oval 221"/>
          <p:cNvSpPr>
            <a:spLocks noChangeArrowheads="1"/>
          </p:cNvSpPr>
          <p:nvPr/>
        </p:nvSpPr>
        <p:spPr bwMode="auto">
          <a:xfrm>
            <a:off x="3429000" y="36576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89" name="Oval 222"/>
          <p:cNvSpPr>
            <a:spLocks noChangeArrowheads="1"/>
          </p:cNvSpPr>
          <p:nvPr/>
        </p:nvSpPr>
        <p:spPr bwMode="auto">
          <a:xfrm>
            <a:off x="1600200" y="34290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0" name="Oval 223"/>
          <p:cNvSpPr>
            <a:spLocks noChangeArrowheads="1"/>
          </p:cNvSpPr>
          <p:nvPr/>
        </p:nvSpPr>
        <p:spPr bwMode="auto">
          <a:xfrm>
            <a:off x="21336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1" name="Oval 224"/>
          <p:cNvSpPr>
            <a:spLocks noChangeArrowheads="1"/>
          </p:cNvSpPr>
          <p:nvPr/>
        </p:nvSpPr>
        <p:spPr bwMode="auto">
          <a:xfrm>
            <a:off x="1524000" y="35814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2" name="Oval 225"/>
          <p:cNvSpPr>
            <a:spLocks noChangeArrowheads="1"/>
          </p:cNvSpPr>
          <p:nvPr/>
        </p:nvSpPr>
        <p:spPr bwMode="auto">
          <a:xfrm>
            <a:off x="4191000" y="3733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3" name="Oval 226"/>
          <p:cNvSpPr>
            <a:spLocks noChangeArrowheads="1"/>
          </p:cNvSpPr>
          <p:nvPr/>
        </p:nvSpPr>
        <p:spPr bwMode="auto">
          <a:xfrm>
            <a:off x="1676400" y="3352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4" name="Oval 227"/>
          <p:cNvSpPr>
            <a:spLocks noChangeArrowheads="1"/>
          </p:cNvSpPr>
          <p:nvPr/>
        </p:nvSpPr>
        <p:spPr bwMode="auto">
          <a:xfrm>
            <a:off x="1676400" y="35814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5" name="Oval 228"/>
          <p:cNvSpPr>
            <a:spLocks noChangeArrowheads="1"/>
          </p:cNvSpPr>
          <p:nvPr/>
        </p:nvSpPr>
        <p:spPr bwMode="auto">
          <a:xfrm>
            <a:off x="5638800" y="39624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6" name="Oval 229"/>
          <p:cNvSpPr>
            <a:spLocks noChangeArrowheads="1"/>
          </p:cNvSpPr>
          <p:nvPr/>
        </p:nvSpPr>
        <p:spPr bwMode="auto">
          <a:xfrm>
            <a:off x="3810000" y="3733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7" name="Oval 230"/>
          <p:cNvSpPr>
            <a:spLocks noChangeArrowheads="1"/>
          </p:cNvSpPr>
          <p:nvPr/>
        </p:nvSpPr>
        <p:spPr bwMode="auto">
          <a:xfrm>
            <a:off x="30480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198" name="Line 231"/>
          <p:cNvSpPr>
            <a:spLocks noChangeShapeType="1"/>
          </p:cNvSpPr>
          <p:nvPr/>
        </p:nvSpPr>
        <p:spPr bwMode="auto">
          <a:xfrm>
            <a:off x="609600" y="3048000"/>
            <a:ext cx="1066800" cy="15240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99" name="Oval 232"/>
          <p:cNvSpPr>
            <a:spLocks noChangeArrowheads="1"/>
          </p:cNvSpPr>
          <p:nvPr/>
        </p:nvSpPr>
        <p:spPr bwMode="auto">
          <a:xfrm>
            <a:off x="12192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0" name="Oval 233"/>
          <p:cNvSpPr>
            <a:spLocks noChangeArrowheads="1"/>
          </p:cNvSpPr>
          <p:nvPr/>
        </p:nvSpPr>
        <p:spPr bwMode="auto">
          <a:xfrm>
            <a:off x="990600" y="3352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1" name="Oval 234"/>
          <p:cNvSpPr>
            <a:spLocks noChangeArrowheads="1"/>
          </p:cNvSpPr>
          <p:nvPr/>
        </p:nvSpPr>
        <p:spPr bwMode="auto">
          <a:xfrm>
            <a:off x="7467600" y="4114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2" name="Oval 235"/>
          <p:cNvSpPr>
            <a:spLocks noChangeArrowheads="1"/>
          </p:cNvSpPr>
          <p:nvPr/>
        </p:nvSpPr>
        <p:spPr bwMode="auto">
          <a:xfrm>
            <a:off x="3505200" y="38100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3" name="AutoShape 236"/>
          <p:cNvSpPr>
            <a:spLocks noChangeArrowheads="1"/>
          </p:cNvSpPr>
          <p:nvPr/>
        </p:nvSpPr>
        <p:spPr bwMode="auto">
          <a:xfrm>
            <a:off x="609600" y="4267200"/>
            <a:ext cx="1143000" cy="457200"/>
          </a:xfrm>
          <a:prstGeom prst="wedgeRoundRectCallout">
            <a:avLst>
              <a:gd name="adj1" fmla="val 45139"/>
              <a:gd name="adj2" fmla="val -175694"/>
              <a:gd name="adj3" fmla="val 16667"/>
            </a:avLst>
          </a:prstGeom>
          <a:solidFill>
            <a:srgbClr val="FF6600"/>
          </a:solidFill>
          <a:ln w="9525">
            <a:solidFill>
              <a:schemeClr val="tx1"/>
            </a:solidFill>
            <a:miter lim="800000"/>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1600" b="1">
                <a:cs typeface="Arial" pitchFamily="34" charset="0"/>
              </a:rPr>
              <a:t>Sediment</a:t>
            </a:r>
          </a:p>
          <a:p>
            <a:pPr algn="ctr" eaLnBrk="1" hangingPunct="1"/>
            <a:r>
              <a:rPr lang="en-US" altLang="en-US" sz="1600" b="1">
                <a:cs typeface="Arial" pitchFamily="34" charset="0"/>
              </a:rPr>
              <a:t>particles</a:t>
            </a:r>
          </a:p>
        </p:txBody>
      </p:sp>
      <p:sp>
        <p:nvSpPr>
          <p:cNvPr id="7204" name="Oval 237"/>
          <p:cNvSpPr>
            <a:spLocks noChangeArrowheads="1"/>
          </p:cNvSpPr>
          <p:nvPr/>
        </p:nvSpPr>
        <p:spPr bwMode="auto">
          <a:xfrm>
            <a:off x="1752600" y="35814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5" name="Oval 238"/>
          <p:cNvSpPr>
            <a:spLocks noChangeArrowheads="1"/>
          </p:cNvSpPr>
          <p:nvPr/>
        </p:nvSpPr>
        <p:spPr bwMode="auto">
          <a:xfrm>
            <a:off x="3200400" y="37338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6" name="Oval 239"/>
          <p:cNvSpPr>
            <a:spLocks noChangeArrowheads="1"/>
          </p:cNvSpPr>
          <p:nvPr/>
        </p:nvSpPr>
        <p:spPr bwMode="auto">
          <a:xfrm>
            <a:off x="2209800" y="36576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7" name="Oval 240"/>
          <p:cNvSpPr>
            <a:spLocks noChangeArrowheads="1"/>
          </p:cNvSpPr>
          <p:nvPr/>
        </p:nvSpPr>
        <p:spPr bwMode="auto">
          <a:xfrm>
            <a:off x="19812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8" name="Oval 241"/>
          <p:cNvSpPr>
            <a:spLocks noChangeArrowheads="1"/>
          </p:cNvSpPr>
          <p:nvPr/>
        </p:nvSpPr>
        <p:spPr bwMode="auto">
          <a:xfrm>
            <a:off x="2514600" y="3505200"/>
            <a:ext cx="76200" cy="76200"/>
          </a:xfrm>
          <a:prstGeom prst="ellipse">
            <a:avLst/>
          </a:prstGeom>
          <a:solidFill>
            <a:srgbClr val="FF9933"/>
          </a:solidFill>
          <a:ln w="9525">
            <a:solidFill>
              <a:srgbClr val="A50021"/>
            </a:solidFill>
            <a:round/>
            <a:headEnd/>
            <a:tailEnd/>
          </a:ln>
        </p:spPr>
        <p:txBody>
          <a:bodyPr wrap="none" anchor="ct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endParaRPr lang="en-US" altLang="en-US" sz="1800">
              <a:solidFill>
                <a:srgbClr val="FF9933"/>
              </a:solidFill>
              <a:latin typeface="Tahoma" pitchFamily="34" charset="0"/>
              <a:cs typeface="Arial" pitchFamily="34" charset="0"/>
            </a:endParaRPr>
          </a:p>
        </p:txBody>
      </p:sp>
      <p:sp>
        <p:nvSpPr>
          <p:cNvPr id="7209" name="Rectangle 242"/>
          <p:cNvSpPr>
            <a:spLocks noChangeArrowheads="1"/>
          </p:cNvSpPr>
          <p:nvPr/>
        </p:nvSpPr>
        <p:spPr bwMode="auto">
          <a:xfrm>
            <a:off x="0" y="228600"/>
            <a:ext cx="9144000" cy="1323975"/>
          </a:xfrm>
          <a:prstGeom prst="rect">
            <a:avLst/>
          </a:prstGeom>
          <a:noFill/>
          <a:ln w="9525">
            <a:noFill/>
            <a:miter lim="800000"/>
            <a:headEnd/>
            <a:tailEnd/>
          </a:ln>
        </p:spPr>
        <p:txBody>
          <a:bodyPr>
            <a:spAutoFit/>
          </a:bodyPr>
          <a:lstStyle/>
          <a:p>
            <a:pPr algn="ctr">
              <a:defRPr/>
            </a:pPr>
            <a:r>
              <a:rPr lang="en-US" sz="4000" b="1" dirty="0">
                <a:latin typeface="+mj-lt"/>
                <a:ea typeface="+mj-ea"/>
                <a:cs typeface="+mj-cs"/>
              </a:rPr>
              <a:t>Pollutant Control in Grass Swales and Filter Strips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685800" y="6858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Dynamic Wetted Width Calculation</a:t>
            </a:r>
          </a:p>
        </p:txBody>
      </p:sp>
      <p:pic>
        <p:nvPicPr>
          <p:cNvPr id="8195" name="Picture 13" descr="Peak to Average Flow Hydro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0775" y="1524000"/>
            <a:ext cx="3736975"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10"/>
          <p:cNvSpPr>
            <a:spLocks noGrp="1" noChangeArrowheads="1"/>
          </p:cNvSpPr>
          <p:nvPr>
            <p:ph type="body" sz="half" idx="1"/>
          </p:nvPr>
        </p:nvSpPr>
        <p:spPr>
          <a:xfrm>
            <a:off x="381000" y="1828800"/>
            <a:ext cx="4419600" cy="1905000"/>
          </a:xfrm>
        </p:spPr>
        <p:txBody>
          <a:bodyPr/>
          <a:lstStyle/>
          <a:p>
            <a:pPr eaLnBrk="1" hangingPunct="1"/>
            <a:r>
              <a:rPr lang="en-US" altLang="en-US" sz="2400" smtClean="0">
                <a:effectLst/>
              </a:rPr>
              <a:t>Convert volume to flow with:</a:t>
            </a:r>
          </a:p>
          <a:p>
            <a:pPr lvl="1" eaLnBrk="1" hangingPunct="1"/>
            <a:r>
              <a:rPr lang="en-US" altLang="en-US" sz="2000" smtClean="0">
                <a:effectLst/>
              </a:rPr>
              <a:t>Runoff duration = 1.2 times rainfall duration</a:t>
            </a:r>
          </a:p>
          <a:p>
            <a:pPr lvl="1" eaLnBrk="1" hangingPunct="1"/>
            <a:r>
              <a:rPr lang="en-US" altLang="en-US" sz="2000" smtClean="0">
                <a:effectLst/>
              </a:rPr>
              <a:t>Complex triangular hydrograph peak to average ratio = 3.8</a:t>
            </a:r>
          </a:p>
        </p:txBody>
      </p:sp>
      <p:sp>
        <p:nvSpPr>
          <p:cNvPr id="8197" name="Rectangle 12"/>
          <p:cNvSpPr>
            <a:spLocks noChangeArrowheads="1"/>
          </p:cNvSpPr>
          <p:nvPr/>
        </p:nvSpPr>
        <p:spPr bwMode="auto">
          <a:xfrm>
            <a:off x="4953000" y="4648200"/>
            <a:ext cx="1752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20000"/>
              </a:spcBef>
              <a:buClr>
                <a:schemeClr val="hlink"/>
              </a:buClr>
              <a:buSzPct val="80000"/>
              <a:buFont typeface="Wingdings" pitchFamily="2" charset="2"/>
              <a:buChar char="Ø"/>
            </a:pPr>
            <a:r>
              <a:rPr lang="en-US" altLang="en-US" sz="2000"/>
              <a:t>Width</a:t>
            </a:r>
          </a:p>
          <a:p>
            <a:pPr eaLnBrk="1" hangingPunct="1">
              <a:spcBef>
                <a:spcPct val="20000"/>
              </a:spcBef>
              <a:buClr>
                <a:schemeClr val="hlink"/>
              </a:buClr>
              <a:buSzPct val="80000"/>
              <a:buFont typeface="Wingdings" pitchFamily="2" charset="2"/>
              <a:buChar char="Ø"/>
            </a:pPr>
            <a:r>
              <a:rPr lang="en-US" altLang="en-US" sz="2000"/>
              <a:t>Side slope</a:t>
            </a:r>
          </a:p>
        </p:txBody>
      </p:sp>
      <p:sp>
        <p:nvSpPr>
          <p:cNvPr id="8198" name="Rectangle 15"/>
          <p:cNvSpPr>
            <a:spLocks noChangeArrowheads="1"/>
          </p:cNvSpPr>
          <p:nvPr/>
        </p:nvSpPr>
        <p:spPr bwMode="auto">
          <a:xfrm>
            <a:off x="6858000" y="4648200"/>
            <a:ext cx="2057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20000"/>
              </a:spcBef>
              <a:buClr>
                <a:schemeClr val="hlink"/>
              </a:buClr>
              <a:buSzPct val="80000"/>
              <a:buFont typeface="Wingdings" pitchFamily="2" charset="2"/>
              <a:buChar char="Ø"/>
            </a:pPr>
            <a:r>
              <a:rPr lang="en-US" altLang="en-US" sz="2000"/>
              <a:t>Slope</a:t>
            </a:r>
          </a:p>
          <a:p>
            <a:pPr eaLnBrk="1" hangingPunct="1">
              <a:spcBef>
                <a:spcPct val="20000"/>
              </a:spcBef>
              <a:buClr>
                <a:schemeClr val="hlink"/>
              </a:buClr>
              <a:buSzPct val="80000"/>
              <a:buFont typeface="Wingdings" pitchFamily="2" charset="2"/>
              <a:buChar char="Ø"/>
            </a:pPr>
            <a:r>
              <a:rPr lang="en-US" altLang="en-US" sz="2000"/>
              <a:t>Manning’s n from Retardance Factor</a:t>
            </a:r>
          </a:p>
        </p:txBody>
      </p:sp>
      <p:sp>
        <p:nvSpPr>
          <p:cNvPr id="8199" name="Rectangle 17"/>
          <p:cNvSpPr>
            <a:spLocks noChangeArrowheads="1"/>
          </p:cNvSpPr>
          <p:nvPr/>
        </p:nvSpPr>
        <p:spPr bwMode="auto">
          <a:xfrm>
            <a:off x="382588" y="3733800"/>
            <a:ext cx="4572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lnSpc>
                <a:spcPct val="90000"/>
              </a:lnSpc>
              <a:spcBef>
                <a:spcPct val="20000"/>
              </a:spcBef>
              <a:buClr>
                <a:schemeClr val="hlink"/>
              </a:buClr>
              <a:buSzPct val="80000"/>
              <a:buFont typeface="Wingdings" pitchFamily="2" charset="2"/>
              <a:buChar char="Ø"/>
            </a:pPr>
            <a:r>
              <a:rPr lang="en-US" altLang="en-US" sz="2400"/>
              <a:t>Flow rate calculated for each time interval set by user</a:t>
            </a:r>
          </a:p>
          <a:p>
            <a:pPr eaLnBrk="1" hangingPunct="1">
              <a:lnSpc>
                <a:spcPct val="90000"/>
              </a:lnSpc>
              <a:spcBef>
                <a:spcPct val="20000"/>
              </a:spcBef>
              <a:buClr>
                <a:schemeClr val="hlink"/>
              </a:buClr>
              <a:buSzPct val="80000"/>
              <a:buFont typeface="Wingdings" pitchFamily="2" charset="2"/>
              <a:buChar char="Ø"/>
            </a:pPr>
            <a:r>
              <a:rPr lang="en-US" altLang="en-US" sz="2400"/>
              <a:t>Calculate the wetted width from the flow rate and swale geometry using Manning’s open channel flow equation for each time step</a:t>
            </a:r>
          </a:p>
        </p:txBody>
      </p:sp>
      <p:sp>
        <p:nvSpPr>
          <p:cNvPr id="8200" name="Rectangle 18"/>
          <p:cNvSpPr>
            <a:spLocks noChangeArrowheads="1"/>
          </p:cNvSpPr>
          <p:nvPr/>
        </p:nvSpPr>
        <p:spPr bwMode="auto">
          <a:xfrm>
            <a:off x="381000" y="137160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20000"/>
              </a:spcBef>
              <a:buClr>
                <a:schemeClr val="hlink"/>
              </a:buClr>
              <a:buSzPct val="80000"/>
              <a:buFont typeface="Wingdings" pitchFamily="2" charset="2"/>
              <a:buChar char="Ø"/>
            </a:pPr>
            <a:r>
              <a:rPr lang="en-US" altLang="en-US" sz="2400"/>
              <a:t>Calculate event volume</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228600" y="328613"/>
            <a:ext cx="8686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algn="ctr" eaLnBrk="1" hangingPunct="1"/>
            <a:r>
              <a:rPr lang="en-US" altLang="en-US" sz="4000" b="1"/>
              <a:t>Particulate Removal Calculations</a:t>
            </a:r>
          </a:p>
        </p:txBody>
      </p:sp>
      <p:sp>
        <p:nvSpPr>
          <p:cNvPr id="9219" name="Rectangle 4"/>
          <p:cNvSpPr>
            <a:spLocks noGrp="1" noChangeArrowheads="1"/>
          </p:cNvSpPr>
          <p:nvPr>
            <p:ph type="body" sz="half" idx="1"/>
          </p:nvPr>
        </p:nvSpPr>
        <p:spPr>
          <a:xfrm>
            <a:off x="221512" y="2400742"/>
            <a:ext cx="4191000" cy="1795463"/>
          </a:xfrm>
        </p:spPr>
        <p:txBody>
          <a:bodyPr/>
          <a:lstStyle/>
          <a:p>
            <a:pPr eaLnBrk="1" hangingPunct="1">
              <a:lnSpc>
                <a:spcPct val="90000"/>
              </a:lnSpc>
            </a:pPr>
            <a:r>
              <a:rPr lang="en-US" altLang="en-US" sz="2400" dirty="0" smtClean="0">
                <a:effectLst/>
              </a:rPr>
              <a:t>Determine flow depth to grass height, for particulate reduction for each particle size increment using Nara &amp; Pitt reference</a:t>
            </a:r>
          </a:p>
        </p:txBody>
      </p:sp>
      <p:sp>
        <p:nvSpPr>
          <p:cNvPr id="9220" name="Rectangle 7"/>
          <p:cNvSpPr>
            <a:spLocks noChangeArrowheads="1"/>
          </p:cNvSpPr>
          <p:nvPr/>
        </p:nvSpPr>
        <p:spPr bwMode="auto">
          <a:xfrm>
            <a:off x="152400" y="4415392"/>
            <a:ext cx="48768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lnSpc>
                <a:spcPct val="90000"/>
              </a:lnSpc>
              <a:spcBef>
                <a:spcPct val="20000"/>
              </a:spcBef>
              <a:buClr>
                <a:schemeClr val="hlink"/>
              </a:buClr>
              <a:buSzPct val="80000"/>
              <a:buFont typeface="Wingdings" pitchFamily="2" charset="2"/>
              <a:buChar char="Ø"/>
            </a:pPr>
            <a:r>
              <a:rPr lang="en-US" altLang="en-US" sz="2400" dirty="0"/>
              <a:t>Check particle size group limits</a:t>
            </a:r>
          </a:p>
          <a:p>
            <a:pPr lvl="1" eaLnBrk="1" hangingPunct="1">
              <a:lnSpc>
                <a:spcPct val="90000"/>
              </a:lnSpc>
              <a:spcBef>
                <a:spcPct val="20000"/>
              </a:spcBef>
              <a:buClr>
                <a:schemeClr val="hlink"/>
              </a:buClr>
              <a:buSzPct val="80000"/>
              <a:buFont typeface="Wingdings" pitchFamily="2" charset="2"/>
              <a:buChar char="Ø"/>
            </a:pPr>
            <a:r>
              <a:rPr lang="en-US" altLang="en-US" sz="2400" dirty="0"/>
              <a:t>Not exceed irreducible concentration value</a:t>
            </a:r>
          </a:p>
          <a:p>
            <a:pPr lvl="1" eaLnBrk="1" hangingPunct="1">
              <a:lnSpc>
                <a:spcPct val="90000"/>
              </a:lnSpc>
              <a:spcBef>
                <a:spcPct val="20000"/>
              </a:spcBef>
              <a:buClr>
                <a:schemeClr val="hlink"/>
              </a:buClr>
              <a:buSzPct val="80000"/>
              <a:buFont typeface="Wingdings" pitchFamily="2" charset="2"/>
              <a:buChar char="Ø"/>
            </a:pPr>
            <a:r>
              <a:rPr lang="en-US" altLang="en-US" sz="2400" dirty="0"/>
              <a:t>No filtering for particles less than 50 microns</a:t>
            </a:r>
          </a:p>
        </p:txBody>
      </p:sp>
      <p:sp>
        <p:nvSpPr>
          <p:cNvPr id="9221" name="Rectangle 8"/>
          <p:cNvSpPr>
            <a:spLocks noChangeArrowheads="1"/>
          </p:cNvSpPr>
          <p:nvPr/>
        </p:nvSpPr>
        <p:spPr bwMode="auto">
          <a:xfrm>
            <a:off x="228600" y="1295400"/>
            <a:ext cx="4191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20000"/>
              </a:spcBef>
              <a:buClr>
                <a:schemeClr val="hlink"/>
              </a:buClr>
              <a:buSzPct val="80000"/>
              <a:buFont typeface="Wingdings" pitchFamily="2" charset="2"/>
              <a:buChar char="Ø"/>
            </a:pPr>
            <a:r>
              <a:rPr lang="en-US" altLang="en-US" sz="2400" dirty="0"/>
              <a:t>Calculate flow velocity, settling velocity and flow depth</a:t>
            </a:r>
          </a:p>
        </p:txBody>
      </p:sp>
      <p:sp>
        <p:nvSpPr>
          <p:cNvPr id="9222" name="Text Box 9"/>
          <p:cNvSpPr txBox="1">
            <a:spLocks noChangeArrowheads="1"/>
          </p:cNvSpPr>
          <p:nvPr/>
        </p:nvSpPr>
        <p:spPr bwMode="auto">
          <a:xfrm>
            <a:off x="457200" y="966621"/>
            <a:ext cx="3581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spcBef>
                <a:spcPct val="50000"/>
              </a:spcBef>
            </a:pPr>
            <a:r>
              <a:rPr lang="en-US" altLang="en-US" sz="2400" dirty="0"/>
              <a:t>For each time step -</a:t>
            </a:r>
          </a:p>
        </p:txBody>
      </p:sp>
      <p:pic>
        <p:nvPicPr>
          <p:cNvPr id="922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7189" y="945356"/>
            <a:ext cx="5068561" cy="332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Rectangle 7"/>
          <p:cNvSpPr>
            <a:spLocks noChangeArrowheads="1"/>
          </p:cNvSpPr>
          <p:nvPr/>
        </p:nvSpPr>
        <p:spPr bwMode="auto">
          <a:xfrm>
            <a:off x="5181600" y="4529138"/>
            <a:ext cx="37338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4800">
                <a:solidFill>
                  <a:schemeClr val="tx1"/>
                </a:solidFill>
                <a:latin typeface="Arial" pitchFamily="34" charset="0"/>
              </a:defRPr>
            </a:lvl1pPr>
            <a:lvl2pPr marL="742950" indent="-285750" eaLnBrk="0" hangingPunct="0">
              <a:defRPr sz="4800">
                <a:solidFill>
                  <a:schemeClr val="tx1"/>
                </a:solidFill>
                <a:latin typeface="Arial" pitchFamily="34" charset="0"/>
              </a:defRPr>
            </a:lvl2pPr>
            <a:lvl3pPr marL="1143000" indent="-228600" eaLnBrk="0" hangingPunct="0">
              <a:defRPr sz="4800">
                <a:solidFill>
                  <a:schemeClr val="tx1"/>
                </a:solidFill>
                <a:latin typeface="Arial" pitchFamily="34" charset="0"/>
              </a:defRPr>
            </a:lvl3pPr>
            <a:lvl4pPr marL="1600200" indent="-228600" eaLnBrk="0" hangingPunct="0">
              <a:defRPr sz="4800">
                <a:solidFill>
                  <a:schemeClr val="tx1"/>
                </a:solidFill>
                <a:latin typeface="Arial" pitchFamily="34" charset="0"/>
              </a:defRPr>
            </a:lvl4pPr>
            <a:lvl5pPr marL="2057400" indent="-228600" eaLnBrk="0" hangingPunct="0">
              <a:defRPr sz="4800">
                <a:solidFill>
                  <a:schemeClr val="tx1"/>
                </a:solidFill>
                <a:latin typeface="Arial" pitchFamily="34" charset="0"/>
              </a:defRPr>
            </a:lvl5pPr>
            <a:lvl6pPr marL="2514600" indent="-228600" eaLnBrk="0" fontAlgn="base" hangingPunct="0">
              <a:spcBef>
                <a:spcPct val="0"/>
              </a:spcBef>
              <a:spcAft>
                <a:spcPct val="0"/>
              </a:spcAft>
              <a:defRPr sz="4800">
                <a:solidFill>
                  <a:schemeClr val="tx1"/>
                </a:solidFill>
                <a:latin typeface="Arial" pitchFamily="34" charset="0"/>
              </a:defRPr>
            </a:lvl6pPr>
            <a:lvl7pPr marL="2971800" indent="-228600" eaLnBrk="0" fontAlgn="base" hangingPunct="0">
              <a:spcBef>
                <a:spcPct val="0"/>
              </a:spcBef>
              <a:spcAft>
                <a:spcPct val="0"/>
              </a:spcAft>
              <a:defRPr sz="4800">
                <a:solidFill>
                  <a:schemeClr val="tx1"/>
                </a:solidFill>
                <a:latin typeface="Arial" pitchFamily="34" charset="0"/>
              </a:defRPr>
            </a:lvl7pPr>
            <a:lvl8pPr marL="3429000" indent="-228600" eaLnBrk="0" fontAlgn="base" hangingPunct="0">
              <a:spcBef>
                <a:spcPct val="0"/>
              </a:spcBef>
              <a:spcAft>
                <a:spcPct val="0"/>
              </a:spcAft>
              <a:defRPr sz="4800">
                <a:solidFill>
                  <a:schemeClr val="tx1"/>
                </a:solidFill>
                <a:latin typeface="Arial" pitchFamily="34" charset="0"/>
              </a:defRPr>
            </a:lvl8pPr>
            <a:lvl9pPr marL="3886200" indent="-228600" eaLnBrk="0" fontAlgn="base" hangingPunct="0">
              <a:spcBef>
                <a:spcPct val="0"/>
              </a:spcBef>
              <a:spcAft>
                <a:spcPct val="0"/>
              </a:spcAft>
              <a:defRPr sz="4800">
                <a:solidFill>
                  <a:schemeClr val="tx1"/>
                </a:solidFill>
                <a:latin typeface="Arial" pitchFamily="34" charset="0"/>
              </a:defRPr>
            </a:lvl9pPr>
          </a:lstStyle>
          <a:p>
            <a:pPr eaLnBrk="1" hangingPunct="1">
              <a:lnSpc>
                <a:spcPct val="90000"/>
              </a:lnSpc>
              <a:spcBef>
                <a:spcPct val="20000"/>
              </a:spcBef>
              <a:buClr>
                <a:schemeClr val="hlink"/>
              </a:buClr>
              <a:buSzPct val="80000"/>
              <a:buFont typeface="Wingdings" pitchFamily="2" charset="2"/>
              <a:buChar char="Ø"/>
            </a:pPr>
            <a:r>
              <a:rPr lang="en-US" altLang="en-US" sz="2400"/>
              <a:t>Scour adjustment by</a:t>
            </a:r>
          </a:p>
          <a:p>
            <a:pPr lvl="1" eaLnBrk="1" hangingPunct="1">
              <a:lnSpc>
                <a:spcPct val="90000"/>
              </a:lnSpc>
              <a:spcBef>
                <a:spcPct val="20000"/>
              </a:spcBef>
              <a:buClr>
                <a:schemeClr val="hlink"/>
              </a:buClr>
              <a:buSzPct val="80000"/>
              <a:buFont typeface="Wingdings" pitchFamily="2" charset="2"/>
              <a:buChar char="Ø"/>
            </a:pPr>
            <a:r>
              <a:rPr lang="en-US" altLang="en-US" sz="2400"/>
              <a:t>Flow velocity</a:t>
            </a:r>
          </a:p>
          <a:p>
            <a:pPr lvl="1" eaLnBrk="1" hangingPunct="1">
              <a:lnSpc>
                <a:spcPct val="90000"/>
              </a:lnSpc>
              <a:spcBef>
                <a:spcPct val="20000"/>
              </a:spcBef>
              <a:buClr>
                <a:schemeClr val="hlink"/>
              </a:buClr>
              <a:buSzPct val="80000"/>
              <a:buFont typeface="Wingdings" pitchFamily="2" charset="2"/>
              <a:buChar char="Ø"/>
            </a:pPr>
            <a:r>
              <a:rPr lang="en-US" altLang="en-US" sz="2400"/>
              <a:t>Impervious area</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b="1" smtClean="0">
                <a:solidFill>
                  <a:schemeClr val="tx1"/>
                </a:solidFill>
                <a:effectLst/>
              </a:rPr>
              <a:t>Modeling Grass Swales</a:t>
            </a:r>
          </a:p>
        </p:txBody>
      </p:sp>
      <p:pic>
        <p:nvPicPr>
          <p:cNvPr id="1024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74625" y="1447800"/>
            <a:ext cx="4705350" cy="2649538"/>
          </a:xfrm>
        </p:spPr>
      </p:pic>
      <p:pic>
        <p:nvPicPr>
          <p:cNvPr id="1024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432175"/>
            <a:ext cx="4267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b="1" smtClean="0">
                <a:solidFill>
                  <a:schemeClr val="tx1"/>
                </a:solidFill>
                <a:effectLst/>
              </a:rPr>
              <a:t>Five Components to Modeling Grass Swales</a:t>
            </a:r>
          </a:p>
        </p:txBody>
      </p:sp>
      <p:sp>
        <p:nvSpPr>
          <p:cNvPr id="11267" name="Rectangle 3"/>
          <p:cNvSpPr>
            <a:spLocks noGrp="1" noChangeArrowheads="1"/>
          </p:cNvSpPr>
          <p:nvPr>
            <p:ph type="body" idx="1"/>
          </p:nvPr>
        </p:nvSpPr>
        <p:spPr>
          <a:xfrm>
            <a:off x="457200" y="1752600"/>
            <a:ext cx="5486400" cy="3505200"/>
          </a:xfrm>
        </p:spPr>
        <p:txBody>
          <a:bodyPr/>
          <a:lstStyle/>
          <a:p>
            <a:pPr eaLnBrk="1" hangingPunct="1"/>
            <a:r>
              <a:rPr lang="en-US" altLang="en-US" smtClean="0">
                <a:effectLst/>
              </a:rPr>
              <a:t>Swale Density</a:t>
            </a:r>
          </a:p>
          <a:p>
            <a:pPr eaLnBrk="1" hangingPunct="1"/>
            <a:r>
              <a:rPr lang="en-US" altLang="en-US" smtClean="0">
                <a:effectLst/>
              </a:rPr>
              <a:t>Swale Infiltration Rate</a:t>
            </a:r>
          </a:p>
          <a:p>
            <a:pPr eaLnBrk="1" hangingPunct="1"/>
            <a:r>
              <a:rPr lang="en-US" altLang="en-US" smtClean="0">
                <a:effectLst/>
              </a:rPr>
              <a:t>Swale Geometry</a:t>
            </a:r>
          </a:p>
          <a:p>
            <a:pPr eaLnBrk="1" hangingPunct="1"/>
            <a:r>
              <a:rPr lang="en-US" altLang="en-US" smtClean="0">
                <a:effectLst/>
              </a:rPr>
              <a:t>Grass Characteristics</a:t>
            </a:r>
          </a:p>
          <a:p>
            <a:pPr eaLnBrk="1" hangingPunct="1"/>
            <a:r>
              <a:rPr lang="en-US" altLang="en-US" smtClean="0">
                <a:effectLst/>
              </a:rPr>
              <a:t>Runoff Particle Size Distribution</a:t>
            </a:r>
          </a:p>
        </p:txBody>
      </p:sp>
      <p:pic>
        <p:nvPicPr>
          <p:cNvPr id="11268" name="Picture 4" descr="commercial sw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133600"/>
            <a:ext cx="274796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
      <a:dk1>
        <a:srgbClr val="1C1C1C"/>
      </a:dk1>
      <a:lt1>
        <a:srgbClr val="A3BBA9"/>
      </a:lt1>
      <a:dk2>
        <a:srgbClr val="007D80"/>
      </a:dk2>
      <a:lt2>
        <a:srgbClr val="CDD9D1"/>
      </a:lt2>
      <a:accent1>
        <a:srgbClr val="9CA8A4"/>
      </a:accent1>
      <a:accent2>
        <a:srgbClr val="CBD7CE"/>
      </a:accent2>
      <a:accent3>
        <a:srgbClr val="CEDAD1"/>
      </a:accent3>
      <a:accent4>
        <a:srgbClr val="161616"/>
      </a:accent4>
      <a:accent5>
        <a:srgbClr val="CBD1CF"/>
      </a:accent5>
      <a:accent6>
        <a:srgbClr val="B8C3BA"/>
      </a:accent6>
      <a:hlink>
        <a:srgbClr val="009900"/>
      </a:hlink>
      <a:folHlink>
        <a:srgbClr val="009999"/>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50800" cap="flat" cmpd="sng" algn="ctr">
          <a:solidFill>
            <a:srgbClr val="00B050"/>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sz="4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sz="3200" dirty="0" err="1" smtClean="0"/>
        </a:defPPr>
      </a:lstStyle>
    </a:tx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Designs\Ripple.pot</Template>
  <TotalTime>11932</TotalTime>
  <Words>4413</Words>
  <Application>Microsoft Office PowerPoint</Application>
  <PresentationFormat>On-screen Show (4:3)</PresentationFormat>
  <Paragraphs>590</Paragraphs>
  <Slides>28</Slides>
  <Notes>26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28</vt:i4>
      </vt:variant>
    </vt:vector>
  </HeadingPairs>
  <TitlesOfParts>
    <vt:vector size="31" baseType="lpstr">
      <vt:lpstr>Ripple</vt:lpstr>
      <vt:lpstr>Chart</vt:lpstr>
      <vt:lpstr>Worksheet</vt:lpstr>
      <vt:lpstr>WinSLAMM v 10  Grass Swales and Filter Strips </vt:lpstr>
      <vt:lpstr>We will cover . . .</vt:lpstr>
      <vt:lpstr>References</vt:lpstr>
      <vt:lpstr>PowerPoint Presentation</vt:lpstr>
      <vt:lpstr>PowerPoint Presentation</vt:lpstr>
      <vt:lpstr>PowerPoint Presentation</vt:lpstr>
      <vt:lpstr>PowerPoint Presentation</vt:lpstr>
      <vt:lpstr>Modeling Grass Swales</vt:lpstr>
      <vt:lpstr>Five Components to Modeling Grass Swales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Modeling Filter Strips</vt:lpstr>
      <vt:lpstr>PowerPoint Presentation</vt:lpstr>
      <vt:lpstr>PowerPoint Presentation</vt:lpstr>
      <vt:lpstr>Five Components to Modeling Filter Strips</vt:lpstr>
      <vt:lpstr>PowerPoint Presentation</vt:lpstr>
      <vt:lpstr>PowerPoint Presentation</vt:lpstr>
      <vt:lpstr>PowerPoint Presentation</vt:lpstr>
      <vt:lpstr>PowerPoint Presentation</vt:lpstr>
      <vt:lpstr>PowerPoint Presentation</vt:lpstr>
    </vt:vector>
  </TitlesOfParts>
  <Company>PVA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WinSLAMM v 10 Grass Swales and Filter Strips</dc:title>
  <dc:creator>John Voorhees</dc:creator>
  <cp:lastModifiedBy>Bob</cp:lastModifiedBy>
  <cp:revision>363</cp:revision>
  <cp:lastPrinted>2012-03-30T02:36:08Z</cp:lastPrinted>
  <dcterms:created xsi:type="dcterms:W3CDTF">2004-02-25T05:55:08Z</dcterms:created>
  <dcterms:modified xsi:type="dcterms:W3CDTF">2013-12-14T02:39:33Z</dcterms:modified>
</cp:coreProperties>
</file>