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4" r:id="rId1"/>
  </p:sldMasterIdLst>
  <p:notesMasterIdLst>
    <p:notesMasterId r:id="rId35"/>
  </p:notesMasterIdLst>
  <p:handoutMasterIdLst>
    <p:handoutMasterId r:id="rId36"/>
  </p:handoutMasterIdLst>
  <p:sldIdLst>
    <p:sldId id="688" r:id="rId2"/>
    <p:sldId id="559" r:id="rId3"/>
    <p:sldId id="511" r:id="rId4"/>
    <p:sldId id="679" r:id="rId5"/>
    <p:sldId id="689" r:id="rId6"/>
    <p:sldId id="690" r:id="rId7"/>
    <p:sldId id="673" r:id="rId8"/>
    <p:sldId id="669" r:id="rId9"/>
    <p:sldId id="670" r:id="rId10"/>
    <p:sldId id="558" r:id="rId11"/>
    <p:sldId id="674" r:id="rId12"/>
    <p:sldId id="546" r:id="rId13"/>
    <p:sldId id="682" r:id="rId14"/>
    <p:sldId id="529" r:id="rId15"/>
    <p:sldId id="667" r:id="rId16"/>
    <p:sldId id="532" r:id="rId17"/>
    <p:sldId id="533" r:id="rId18"/>
    <p:sldId id="602" r:id="rId19"/>
    <p:sldId id="694" r:id="rId20"/>
    <p:sldId id="695" r:id="rId21"/>
    <p:sldId id="696" r:id="rId22"/>
    <p:sldId id="697" r:id="rId23"/>
    <p:sldId id="698" r:id="rId24"/>
    <p:sldId id="699" r:id="rId25"/>
    <p:sldId id="700" r:id="rId26"/>
    <p:sldId id="691" r:id="rId27"/>
    <p:sldId id="692" r:id="rId28"/>
    <p:sldId id="693" r:id="rId29"/>
    <p:sldId id="701" r:id="rId30"/>
    <p:sldId id="709" r:id="rId31"/>
    <p:sldId id="705" r:id="rId32"/>
    <p:sldId id="707" r:id="rId33"/>
    <p:sldId id="706" r:id="rId34"/>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0EFE0"/>
    <a:srgbClr val="808080"/>
    <a:srgbClr val="969696"/>
    <a:srgbClr val="FFCCCC"/>
    <a:srgbClr val="000000"/>
    <a:srgbClr val="FF0000"/>
    <a:srgbClr val="1F4081"/>
    <a:srgbClr val="99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4677" autoAdjust="0"/>
  </p:normalViewPr>
  <p:slideViewPr>
    <p:cSldViewPr>
      <p:cViewPr varScale="1">
        <p:scale>
          <a:sx n="102" d="100"/>
          <a:sy n="102" d="100"/>
        </p:scale>
        <p:origin x="-96" y="-540"/>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7236"/>
    </p:cViewPr>
  </p:sorterViewPr>
  <p:notesViewPr>
    <p:cSldViewPr>
      <p:cViewPr varScale="1">
        <p:scale>
          <a:sx n="60" d="100"/>
          <a:sy n="60" d="100"/>
        </p:scale>
        <p:origin x="-1613" y="-8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3200"/>
            </a:pPr>
            <a:r>
              <a:rPr lang="en-US" sz="3200"/>
              <a:t>Total Zn (lbs)</a:t>
            </a:r>
          </a:p>
        </c:rich>
      </c:tx>
      <c:layout/>
      <c:overlay val="0"/>
    </c:title>
    <c:autoTitleDeleted val="0"/>
    <c:plotArea>
      <c:layout/>
      <c:scatterChart>
        <c:scatterStyle val="lineMarker"/>
        <c:varyColors val="0"/>
        <c:ser>
          <c:idx val="0"/>
          <c:order val="0"/>
          <c:tx>
            <c:strRef>
              <c:f>'mass Zn'!$C$1</c:f>
              <c:strCache>
                <c:ptCount val="1"/>
                <c:pt idx="0">
                  <c:v>WinSLAMM total Zn mass lbs</c:v>
                </c:pt>
              </c:strCache>
            </c:strRef>
          </c:tx>
          <c:spPr>
            <a:ln w="28575">
              <a:noFill/>
            </a:ln>
          </c:spPr>
          <c:trendline>
            <c:trendlineType val="power"/>
            <c:dispRSqr val="0"/>
            <c:dispEq val="0"/>
          </c:trendline>
          <c:xVal>
            <c:numRef>
              <c:f>'mass Zn'!$B$2:$B$61</c:f>
              <c:numCache>
                <c:formatCode>General</c:formatCode>
                <c:ptCount val="60"/>
                <c:pt idx="0">
                  <c:v>3.1488300479999995E-2</c:v>
                </c:pt>
                <c:pt idx="1">
                  <c:v>3.8093327999999997E-3</c:v>
                </c:pt>
                <c:pt idx="2">
                  <c:v>0.89106264000000002</c:v>
                </c:pt>
                <c:pt idx="3">
                  <c:v>9.0165503999999994E-2</c:v>
                </c:pt>
                <c:pt idx="4">
                  <c:v>0.31402475520000001</c:v>
                </c:pt>
                <c:pt idx="5">
                  <c:v>1.0007075519999999</c:v>
                </c:pt>
                <c:pt idx="6">
                  <c:v>1.0396531391999999</c:v>
                </c:pt>
                <c:pt idx="7">
                  <c:v>2.3762419199999999E-2</c:v>
                </c:pt>
                <c:pt idx="8">
                  <c:v>0.78096885984000008</c:v>
                </c:pt>
                <c:pt idx="9">
                  <c:v>2.0962075679999996</c:v>
                </c:pt>
                <c:pt idx="10">
                  <c:v>0.98061575040000004</c:v>
                </c:pt>
                <c:pt idx="11">
                  <c:v>7.0242931200000004E-3</c:v>
                </c:pt>
                <c:pt idx="12">
                  <c:v>1.6345525247999999</c:v>
                </c:pt>
                <c:pt idx="13">
                  <c:v>0.93302352</c:v>
                </c:pt>
                <c:pt idx="14">
                  <c:v>0.325598208</c:v>
                </c:pt>
                <c:pt idx="15">
                  <c:v>2.2654195199999995E-3</c:v>
                </c:pt>
                <c:pt idx="16">
                  <c:v>2.8232939903999998</c:v>
                </c:pt>
                <c:pt idx="17">
                  <c:v>0.42970468319999999</c:v>
                </c:pt>
                <c:pt idx="18">
                  <c:v>0.25159449119999999</c:v>
                </c:pt>
                <c:pt idx="19">
                  <c:v>9.4978665599999998E-2</c:v>
                </c:pt>
                <c:pt idx="20">
                  <c:v>9.6893596799999995E-2</c:v>
                </c:pt>
                <c:pt idx="21">
                  <c:v>4.3754255999999998E-2</c:v>
                </c:pt>
                <c:pt idx="22">
                  <c:v>0.72248429759999999</c:v>
                </c:pt>
                <c:pt idx="23">
                  <c:v>0.24585768479999998</c:v>
                </c:pt>
                <c:pt idx="24">
                  <c:v>0.14528592000000001</c:v>
                </c:pt>
                <c:pt idx="25">
                  <c:v>0.29926148927999996</c:v>
                </c:pt>
                <c:pt idx="26">
                  <c:v>0.48987961152000004</c:v>
                </c:pt>
                <c:pt idx="27">
                  <c:v>5.8410393599999999</c:v>
                </c:pt>
                <c:pt idx="28">
                  <c:v>0.39408924047999994</c:v>
                </c:pt>
                <c:pt idx="29">
                  <c:v>0.86211894911999987</c:v>
                </c:pt>
                <c:pt idx="30">
                  <c:v>3.7586392895999996</c:v>
                </c:pt>
                <c:pt idx="31">
                  <c:v>0.71592358655999999</c:v>
                </c:pt>
                <c:pt idx="32">
                  <c:v>1.0109374704</c:v>
                </c:pt>
                <c:pt idx="33">
                  <c:v>0.77446027776000004</c:v>
                </c:pt>
                <c:pt idx="34">
                  <c:v>1.7724534609599998</c:v>
                </c:pt>
                <c:pt idx="35">
                  <c:v>0.14073259200000002</c:v>
                </c:pt>
                <c:pt idx="36">
                  <c:v>5.3727161279999998E-2</c:v>
                </c:pt>
                <c:pt idx="37">
                  <c:v>3.6903110400000001E-2</c:v>
                </c:pt>
                <c:pt idx="38">
                  <c:v>6.6106559999999995E-7</c:v>
                </c:pt>
                <c:pt idx="39">
                  <c:v>2.0997444E-5</c:v>
                </c:pt>
                <c:pt idx="40">
                  <c:v>10.528277759999998</c:v>
                </c:pt>
                <c:pt idx="41">
                  <c:v>0.86584368</c:v>
                </c:pt>
                <c:pt idx="42">
                  <c:v>6.8920800000000007E-4</c:v>
                </c:pt>
                <c:pt idx="43">
                  <c:v>0.37577962655999991</c:v>
                </c:pt>
                <c:pt idx="44">
                  <c:v>1.1188257599999999E-3</c:v>
                </c:pt>
                <c:pt idx="45">
                  <c:v>3.9011787360000001E-2</c:v>
                </c:pt>
                <c:pt idx="46">
                  <c:v>2.1928008959999995E-2</c:v>
                </c:pt>
                <c:pt idx="47">
                  <c:v>2.2813439999999998E-3</c:v>
                </c:pt>
                <c:pt idx="48">
                  <c:v>0.39647649600000001</c:v>
                </c:pt>
                <c:pt idx="49">
                  <c:v>1.00088352E-2</c:v>
                </c:pt>
                <c:pt idx="50">
                  <c:v>2.5022088000000001E-2</c:v>
                </c:pt>
                <c:pt idx="51">
                  <c:v>0.36772569599999999</c:v>
                </c:pt>
                <c:pt idx="52">
                  <c:v>2.6339040000000001E-2</c:v>
                </c:pt>
                <c:pt idx="53">
                  <c:v>2.3705135999999998E-2</c:v>
                </c:pt>
                <c:pt idx="54">
                  <c:v>7.8753729600000003E-2</c:v>
                </c:pt>
                <c:pt idx="55">
                  <c:v>3.5175815999999999E-2</c:v>
                </c:pt>
                <c:pt idx="56">
                  <c:v>4.2854011200000007E-3</c:v>
                </c:pt>
                <c:pt idx="57">
                  <c:v>2.55213504E-2</c:v>
                </c:pt>
                <c:pt idx="58">
                  <c:v>0.16553222399999998</c:v>
                </c:pt>
                <c:pt idx="59">
                  <c:v>0.41136844319999999</c:v>
                </c:pt>
              </c:numCache>
            </c:numRef>
          </c:xVal>
          <c:yVal>
            <c:numRef>
              <c:f>'mass Zn'!$C$2:$C$61</c:f>
              <c:numCache>
                <c:formatCode>General</c:formatCode>
                <c:ptCount val="60"/>
                <c:pt idx="0">
                  <c:v>0.19450000000000001</c:v>
                </c:pt>
                <c:pt idx="1">
                  <c:v>7.5599999999999999E-3</c:v>
                </c:pt>
                <c:pt idx="2">
                  <c:v>0.47749999999999998</c:v>
                </c:pt>
                <c:pt idx="3">
                  <c:v>0.95120000000000005</c:v>
                </c:pt>
                <c:pt idx="4">
                  <c:v>0.66749999999999998</c:v>
                </c:pt>
                <c:pt idx="5">
                  <c:v>2.278</c:v>
                </c:pt>
                <c:pt idx="6">
                  <c:v>1.2270000000000001</c:v>
                </c:pt>
                <c:pt idx="7">
                  <c:v>3.5520000000000003E-2</c:v>
                </c:pt>
                <c:pt idx="8">
                  <c:v>2.9359999999999999</c:v>
                </c:pt>
                <c:pt idx="9">
                  <c:v>0.41649999999999998</c:v>
                </c:pt>
                <c:pt idx="10">
                  <c:v>1.2170000000000001</c:v>
                </c:pt>
                <c:pt idx="11">
                  <c:v>2.9159999999999998E-2</c:v>
                </c:pt>
                <c:pt idx="12">
                  <c:v>3.59</c:v>
                </c:pt>
                <c:pt idx="13">
                  <c:v>0.11700000000000001</c:v>
                </c:pt>
                <c:pt idx="14">
                  <c:v>0.35599999999999998</c:v>
                </c:pt>
                <c:pt idx="15">
                  <c:v>7.1630000000000001E-3</c:v>
                </c:pt>
                <c:pt idx="16">
                  <c:v>1.18</c:v>
                </c:pt>
                <c:pt idx="17">
                  <c:v>0.61650000000000005</c:v>
                </c:pt>
                <c:pt idx="18">
                  <c:v>0.20830000000000001</c:v>
                </c:pt>
                <c:pt idx="19">
                  <c:v>0.32619999999999999</c:v>
                </c:pt>
                <c:pt idx="20">
                  <c:v>0.36320000000000002</c:v>
                </c:pt>
                <c:pt idx="21">
                  <c:v>0.14369999999999999</c:v>
                </c:pt>
                <c:pt idx="22">
                  <c:v>1.07</c:v>
                </c:pt>
                <c:pt idx="23">
                  <c:v>0.42299999999999999</c:v>
                </c:pt>
                <c:pt idx="24">
                  <c:v>0.14560000000000001</c:v>
                </c:pt>
                <c:pt idx="25">
                  <c:v>0.25040000000000001</c:v>
                </c:pt>
                <c:pt idx="26">
                  <c:v>0.40150000000000002</c:v>
                </c:pt>
                <c:pt idx="27">
                  <c:v>5.8559999999999999</c:v>
                </c:pt>
                <c:pt idx="28">
                  <c:v>0.35959999999999998</c:v>
                </c:pt>
                <c:pt idx="29">
                  <c:v>0.71030000000000004</c:v>
                </c:pt>
                <c:pt idx="30">
                  <c:v>3.1829999999999998</c:v>
                </c:pt>
                <c:pt idx="31">
                  <c:v>0.56420000000000003</c:v>
                </c:pt>
                <c:pt idx="32">
                  <c:v>1.794</c:v>
                </c:pt>
                <c:pt idx="33">
                  <c:v>0.71940000000000004</c:v>
                </c:pt>
                <c:pt idx="34">
                  <c:v>1.4670000000000001</c:v>
                </c:pt>
                <c:pt idx="35">
                  <c:v>0.43790000000000001</c:v>
                </c:pt>
                <c:pt idx="36">
                  <c:v>7.4190000000000006E-2</c:v>
                </c:pt>
                <c:pt idx="37">
                  <c:v>0.106</c:v>
                </c:pt>
                <c:pt idx="38">
                  <c:v>1.535E-5</c:v>
                </c:pt>
                <c:pt idx="39">
                  <c:v>1.9650000000000001E-4</c:v>
                </c:pt>
                <c:pt idx="40">
                  <c:v>11.16</c:v>
                </c:pt>
                <c:pt idx="41">
                  <c:v>2.6829999999999998</c:v>
                </c:pt>
                <c:pt idx="42">
                  <c:v>6.3949999999999999E-4</c:v>
                </c:pt>
                <c:pt idx="43">
                  <c:v>0.45850000000000002</c:v>
                </c:pt>
                <c:pt idx="44">
                  <c:v>2.2409999999999999E-3</c:v>
                </c:pt>
                <c:pt idx="45">
                  <c:v>2.5440000000000001E-2</c:v>
                </c:pt>
                <c:pt idx="46">
                  <c:v>8.9429999999999996E-2</c:v>
                </c:pt>
                <c:pt idx="47">
                  <c:v>0.13389999999999999</c:v>
                </c:pt>
                <c:pt idx="48">
                  <c:v>0.2399</c:v>
                </c:pt>
                <c:pt idx="49">
                  <c:v>3.1719999999999998E-2</c:v>
                </c:pt>
                <c:pt idx="50">
                  <c:v>3.1719999999999998E-2</c:v>
                </c:pt>
                <c:pt idx="51">
                  <c:v>0.53249999999999997</c:v>
                </c:pt>
                <c:pt idx="52">
                  <c:v>3.1719999999999998E-2</c:v>
                </c:pt>
                <c:pt idx="53">
                  <c:v>3.1719999999999998E-2</c:v>
                </c:pt>
                <c:pt idx="54">
                  <c:v>3.1719999999999998E-2</c:v>
                </c:pt>
                <c:pt idx="55">
                  <c:v>9.2230000000000006E-2</c:v>
                </c:pt>
                <c:pt idx="56">
                  <c:v>5.751E-3</c:v>
                </c:pt>
                <c:pt idx="57">
                  <c:v>7.1999999999999995E-2</c:v>
                </c:pt>
                <c:pt idx="58">
                  <c:v>8.8830000000000006E-2</c:v>
                </c:pt>
                <c:pt idx="59">
                  <c:v>0.1265</c:v>
                </c:pt>
              </c:numCache>
            </c:numRef>
          </c:yVal>
          <c:smooth val="0"/>
        </c:ser>
        <c:dLbls>
          <c:showLegendKey val="0"/>
          <c:showVal val="0"/>
          <c:showCatName val="0"/>
          <c:showSerName val="0"/>
          <c:showPercent val="0"/>
          <c:showBubbleSize val="0"/>
        </c:dLbls>
        <c:axId val="151870080"/>
        <c:axId val="123667200"/>
      </c:scatterChart>
      <c:valAx>
        <c:axId val="151870080"/>
        <c:scaling>
          <c:logBase val="10"/>
          <c:orientation val="minMax"/>
        </c:scaling>
        <c:delete val="0"/>
        <c:axPos val="b"/>
        <c:majorGridlines/>
        <c:title>
          <c:tx>
            <c:rich>
              <a:bodyPr/>
              <a:lstStyle/>
              <a:p>
                <a:pPr>
                  <a:defRPr/>
                </a:pPr>
                <a:r>
                  <a:rPr lang="en-US" sz="2000" dirty="0"/>
                  <a:t>Observed Total Zn Mass (lbs)</a:t>
                </a:r>
              </a:p>
            </c:rich>
          </c:tx>
          <c:layout/>
          <c:overlay val="0"/>
        </c:title>
        <c:numFmt formatCode="General" sourceLinked="0"/>
        <c:majorTickMark val="out"/>
        <c:minorTickMark val="none"/>
        <c:tickLblPos val="nextTo"/>
        <c:txPr>
          <a:bodyPr/>
          <a:lstStyle/>
          <a:p>
            <a:pPr>
              <a:defRPr sz="2000" baseline="0"/>
            </a:pPr>
            <a:endParaRPr lang="en-US"/>
          </a:p>
        </c:txPr>
        <c:crossAx val="123667200"/>
        <c:crossesAt val="1.0000000000000004E-6"/>
        <c:crossBetween val="midCat"/>
      </c:valAx>
      <c:valAx>
        <c:axId val="123667200"/>
        <c:scaling>
          <c:logBase val="10"/>
          <c:orientation val="minMax"/>
        </c:scaling>
        <c:delete val="0"/>
        <c:axPos val="l"/>
        <c:majorGridlines/>
        <c:title>
          <c:tx>
            <c:rich>
              <a:bodyPr rot="-5400000" vert="horz"/>
              <a:lstStyle/>
              <a:p>
                <a:pPr>
                  <a:defRPr sz="2000"/>
                </a:pPr>
                <a:r>
                  <a:rPr lang="en-US" sz="2000"/>
                  <a:t>Calculated Total Zn Mass (lbs)</a:t>
                </a:r>
              </a:p>
            </c:rich>
          </c:tx>
          <c:layout/>
          <c:overlay val="0"/>
        </c:title>
        <c:numFmt formatCode="General" sourceLinked="1"/>
        <c:majorTickMark val="out"/>
        <c:minorTickMark val="none"/>
        <c:tickLblPos val="nextTo"/>
        <c:txPr>
          <a:bodyPr/>
          <a:lstStyle/>
          <a:p>
            <a:pPr>
              <a:defRPr sz="2000"/>
            </a:pPr>
            <a:endParaRPr lang="en-US"/>
          </a:p>
        </c:txPr>
        <c:crossAx val="151870080"/>
        <c:crossesAt val="1.0000000000000005E-8"/>
        <c:crossBetween val="midCat"/>
      </c:valAx>
    </c:plotArea>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 Id="rId4"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0002"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defTabSz="962025" eaLnBrk="1" hangingPunct="1">
              <a:spcBef>
                <a:spcPct val="50000"/>
              </a:spcBef>
              <a:defRPr sz="1300" b="1">
                <a:solidFill>
                  <a:srgbClr val="FF0000"/>
                </a:solidFill>
                <a:latin typeface="Times New Roman" pitchFamily="18" charset="0"/>
              </a:defRPr>
            </a:lvl1pPr>
          </a:lstStyle>
          <a:p>
            <a:pPr>
              <a:defRPr/>
            </a:pPr>
            <a:endParaRPr lang="en-US"/>
          </a:p>
        </p:txBody>
      </p:sp>
      <p:sp>
        <p:nvSpPr>
          <p:cNvPr id="640003"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algn="r" defTabSz="962025" eaLnBrk="1" hangingPunct="1">
              <a:spcBef>
                <a:spcPct val="50000"/>
              </a:spcBef>
              <a:defRPr sz="1300" b="1">
                <a:solidFill>
                  <a:srgbClr val="FF0000"/>
                </a:solidFill>
                <a:latin typeface="Times New Roman" pitchFamily="18" charset="0"/>
              </a:defRPr>
            </a:lvl1pPr>
          </a:lstStyle>
          <a:p>
            <a:pPr>
              <a:defRPr/>
            </a:pPr>
            <a:endParaRPr lang="en-US"/>
          </a:p>
        </p:txBody>
      </p:sp>
      <p:sp>
        <p:nvSpPr>
          <p:cNvPr id="640004"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defTabSz="962025" eaLnBrk="1" hangingPunct="1">
              <a:spcBef>
                <a:spcPct val="50000"/>
              </a:spcBef>
              <a:defRPr sz="1300" b="1">
                <a:solidFill>
                  <a:srgbClr val="FF0000"/>
                </a:solidFill>
                <a:latin typeface="Times New Roman" pitchFamily="18" charset="0"/>
              </a:defRPr>
            </a:lvl1pPr>
          </a:lstStyle>
          <a:p>
            <a:pPr>
              <a:defRPr/>
            </a:pPr>
            <a:endParaRPr lang="en-US"/>
          </a:p>
        </p:txBody>
      </p:sp>
      <p:sp>
        <p:nvSpPr>
          <p:cNvPr id="640005"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algn="r" defTabSz="962025" eaLnBrk="1" hangingPunct="1">
              <a:spcBef>
                <a:spcPct val="50000"/>
              </a:spcBef>
              <a:defRPr sz="1300" b="1">
                <a:solidFill>
                  <a:srgbClr val="000000"/>
                </a:solidFill>
                <a:latin typeface="Times New Roman" pitchFamily="18" charset="0"/>
              </a:defRPr>
            </a:lvl1pPr>
          </a:lstStyle>
          <a:p>
            <a:pPr>
              <a:defRPr/>
            </a:pPr>
            <a:r>
              <a:rPr lang="en-US"/>
              <a:t>Page </a:t>
            </a:r>
            <a:fld id="{6AC3394B-6863-492A-8682-9F0BCD1EB182}" type="slidenum">
              <a:rPr lang="en-US"/>
              <a:pPr>
                <a:defRPr/>
              </a:pPr>
              <a:t>‹#›</a:t>
            </a:fld>
            <a:endParaRPr lang="en-US"/>
          </a:p>
        </p:txBody>
      </p:sp>
    </p:spTree>
    <p:extLst>
      <p:ext uri="{BB962C8B-B14F-4D97-AF65-F5344CB8AC3E}">
        <p14:creationId xmlns:p14="http://schemas.microsoft.com/office/powerpoint/2010/main" val="15600549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109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defTabSz="962025" eaLnBrk="1" hangingPunct="1">
              <a:spcBef>
                <a:spcPct val="50000"/>
              </a:spcBef>
              <a:defRPr sz="1000">
                <a:latin typeface="Arial" charset="0"/>
              </a:defRPr>
            </a:lvl1pPr>
          </a:lstStyle>
          <a:p>
            <a:pPr>
              <a:defRPr/>
            </a:pPr>
            <a:r>
              <a:rPr lang="en-US"/>
              <a:t>Module 4 – WinSLAMM Theory and Practice</a:t>
            </a:r>
          </a:p>
        </p:txBody>
      </p:sp>
      <p:sp>
        <p:nvSpPr>
          <p:cNvPr id="601091"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algn="r" defTabSz="962025" eaLnBrk="1" hangingPunct="1">
              <a:spcBef>
                <a:spcPct val="50000"/>
              </a:spcBef>
              <a:defRPr sz="1300" b="1">
                <a:solidFill>
                  <a:srgbClr val="FF0000"/>
                </a:solidFill>
                <a:latin typeface="Times New Roman" pitchFamily="18" charset="0"/>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1255713" y="720725"/>
            <a:ext cx="4800600" cy="3600450"/>
          </a:xfrm>
          <a:prstGeom prst="rect">
            <a:avLst/>
          </a:prstGeom>
          <a:noFill/>
          <a:ln w="9525">
            <a:solidFill>
              <a:srgbClr val="000000"/>
            </a:solidFill>
            <a:miter lim="800000"/>
            <a:headEnd/>
            <a:tailEnd/>
          </a:ln>
        </p:spPr>
      </p:sp>
      <p:sp>
        <p:nvSpPr>
          <p:cNvPr id="601093" name="Rectangle 5"/>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01094" name="Rectangle 6"/>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defTabSz="962025" eaLnBrk="1" hangingPunct="1">
              <a:spcBef>
                <a:spcPct val="50000"/>
              </a:spcBef>
              <a:defRPr sz="1000" b="1">
                <a:latin typeface="Arial" charset="0"/>
              </a:defRPr>
            </a:lvl1pPr>
          </a:lstStyle>
          <a:p>
            <a:pPr>
              <a:defRPr/>
            </a:pPr>
            <a:r>
              <a:rPr lang="en-US"/>
              <a:t>John Voorhees, PE, PH</a:t>
            </a:r>
          </a:p>
        </p:txBody>
      </p:sp>
      <p:sp>
        <p:nvSpPr>
          <p:cNvPr id="601095" name="Rectangle 7"/>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algn="r" defTabSz="962025" eaLnBrk="1" hangingPunct="1">
              <a:spcBef>
                <a:spcPct val="50000"/>
              </a:spcBef>
              <a:defRPr sz="1000" b="1">
                <a:latin typeface="Arial" charset="0"/>
              </a:defRPr>
            </a:lvl1pPr>
          </a:lstStyle>
          <a:p>
            <a:pPr>
              <a:defRPr/>
            </a:pPr>
            <a:fld id="{95938E2D-00DA-428F-A23D-5860FF38CE14}" type="slidenum">
              <a:rPr lang="en-US"/>
              <a:pPr>
                <a:defRPr/>
              </a:pPr>
              <a:t>‹#›</a:t>
            </a:fld>
            <a:endParaRPr lang="en-US"/>
          </a:p>
        </p:txBody>
      </p:sp>
    </p:spTree>
    <p:extLst>
      <p:ext uri="{BB962C8B-B14F-4D97-AF65-F5344CB8AC3E}">
        <p14:creationId xmlns:p14="http://schemas.microsoft.com/office/powerpoint/2010/main" val="80463962"/>
      </p:ext>
    </p:extLst>
  </p:cSld>
  <p:clrMap bg1="lt1" tx1="dk1" bg2="lt2" tx2="dk2" accent1="accent1" accent2="accent2" accent3="accent3" accent4="accent4" accent5="accent5" accent6="accent6" hlink="hlink" folHlink="folHlink"/>
  <p:hf dt="0"/>
  <p:notesStyle>
    <a:lvl1pPr algn="l" rtl="0" eaLnBrk="0" fontAlgn="base" hangingPunct="0">
      <a:spcBef>
        <a:spcPct val="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1AD12C-47B2-45DE-B0D5-05CDBCA065E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8C71167-5A0B-450D-AA9E-B0030830F8F4}" type="slidenum">
              <a:rPr lang="en-US" smtClean="0"/>
              <a:pPr fontAlgn="base">
                <a:spcBef>
                  <a:spcPct val="0"/>
                </a:spcBef>
                <a:spcAft>
                  <a:spcPct val="0"/>
                </a:spcAft>
                <a:defRPr/>
              </a:pPr>
              <a:t>25</a:t>
            </a:fld>
            <a:endParaRPr lang="en-US" smtClean="0"/>
          </a:p>
        </p:txBody>
      </p:sp>
      <p:sp>
        <p:nvSpPr>
          <p:cNvPr id="2" name="Header Placeholder 1"/>
          <p:cNvSpPr>
            <a:spLocks noGrp="1"/>
          </p:cNvSpPr>
          <p:nvPr>
            <p:ph type="hdr" sz="quarter"/>
          </p:nvPr>
        </p:nvSpPr>
        <p:spPr/>
        <p:txBody>
          <a:bodyPr/>
          <a:lstStyle/>
          <a:p>
            <a:pPr>
              <a:defRPr/>
            </a:pPr>
            <a:r>
              <a:rPr lang="en-US"/>
              <a:t>Tab 2B - WinSLAMM Theory and Practice</a:t>
            </a:r>
          </a:p>
        </p:txBody>
      </p:sp>
      <p:sp>
        <p:nvSpPr>
          <p:cNvPr id="3" name="Date Placeholder 2"/>
          <p:cNvSpPr>
            <a:spLocks noGrp="1"/>
          </p:cNvSpPr>
          <p:nvPr>
            <p:ph type="dt" idx="10"/>
          </p:nvPr>
        </p:nvSpPr>
        <p:spPr/>
        <p:txBody>
          <a:bodyPr/>
          <a:lstStyle/>
          <a:p>
            <a:pPr>
              <a:defRPr/>
            </a:pPr>
            <a:fld id="{63E0233B-9A58-4366-8AC8-99DA87BBA934}" type="datetime1">
              <a:rPr lang="en-US" smtClean="0"/>
              <a:t>12/13/2013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hdr" sz="quarter"/>
          </p:nvPr>
        </p:nvSpPr>
        <p:spPr>
          <a:noFill/>
        </p:spPr>
        <p:txBody>
          <a:bodyPr/>
          <a:lstStyle/>
          <a:p>
            <a:r>
              <a:rPr lang="en-US" smtClean="0"/>
              <a:t>Module 4 – WinSLAMM Theory and Practice</a:t>
            </a:r>
          </a:p>
        </p:txBody>
      </p:sp>
      <p:sp>
        <p:nvSpPr>
          <p:cNvPr id="66562" name="Rectangle 6"/>
          <p:cNvSpPr>
            <a:spLocks noGrp="1" noChangeArrowheads="1"/>
          </p:cNvSpPr>
          <p:nvPr>
            <p:ph type="ftr" sz="quarter" idx="4"/>
          </p:nvPr>
        </p:nvSpPr>
        <p:spPr>
          <a:noFill/>
        </p:spPr>
        <p:txBody>
          <a:bodyPr/>
          <a:lstStyle/>
          <a:p>
            <a:r>
              <a:rPr lang="en-US" smtClean="0"/>
              <a:t>John Voorhees, PE, PH</a:t>
            </a:r>
          </a:p>
        </p:txBody>
      </p:sp>
      <p:sp>
        <p:nvSpPr>
          <p:cNvPr id="66563" name="Rectangle 7"/>
          <p:cNvSpPr>
            <a:spLocks noGrp="1" noChangeArrowheads="1"/>
          </p:cNvSpPr>
          <p:nvPr>
            <p:ph type="sldNum" sz="quarter" idx="5"/>
          </p:nvPr>
        </p:nvSpPr>
        <p:spPr>
          <a:noFill/>
        </p:spPr>
        <p:txBody>
          <a:bodyPr/>
          <a:lstStyle/>
          <a:p>
            <a:fld id="{740B72FA-84DC-4E5D-9256-F5BCAA81FE30}" type="slidenum">
              <a:rPr lang="en-US" smtClean="0"/>
              <a:pPr/>
              <a:t>15</a:t>
            </a:fld>
            <a:endParaRPr lang="en-US" smtClean="0"/>
          </a:p>
        </p:txBody>
      </p:sp>
      <p:sp>
        <p:nvSpPr>
          <p:cNvPr id="66564" name="Rectangle 2"/>
          <p:cNvSpPr>
            <a:spLocks noGrp="1" noRot="1" noChangeAspect="1" noChangeArrowheads="1" noTextEdit="1"/>
          </p:cNvSpPr>
          <p:nvPr>
            <p:ph type="sldImg"/>
          </p:nvPr>
        </p:nvSpPr>
        <p:spPr>
          <a:xfrm>
            <a:off x="1257300" y="720725"/>
            <a:ext cx="4800600" cy="3600450"/>
          </a:xfrm>
          <a:solidFill>
            <a:srgbClr val="FFFFFF"/>
          </a:solidFill>
          <a:ln/>
        </p:spPr>
      </p:sp>
      <p:sp>
        <p:nvSpPr>
          <p:cNvPr id="66565" name="Rectangle 3"/>
          <p:cNvSpPr>
            <a:spLocks noGrp="1" noChangeArrowheads="1"/>
          </p:cNvSpPr>
          <p:nvPr>
            <p:ph type="body" idx="1"/>
          </p:nvPr>
        </p:nvSpPr>
        <p:spPr>
          <a:solidFill>
            <a:srgbClr val="FFFFFF"/>
          </a:solidFill>
          <a:ln>
            <a:solidFill>
              <a:srgbClr val="000000"/>
            </a:solidFill>
          </a:ln>
        </p:spPr>
        <p:txBody>
          <a:bodyPr/>
          <a:lstStyle/>
          <a:p>
            <a:r>
              <a:rPr lang="en-US" smtClean="0"/>
              <a:t>This is an example of street dirt accumulation based upon the coefficients for Commercial Streets.  The equation is of the form y = A + Bx + Cx^2, where:</a:t>
            </a:r>
          </a:p>
          <a:p>
            <a:endParaRPr lang="en-US" smtClean="0"/>
          </a:p>
          <a:p>
            <a:r>
              <a:rPr lang="en-US" smtClean="0"/>
              <a:t>y = loading (lbs/curb-mile)</a:t>
            </a:r>
          </a:p>
          <a:p>
            <a:r>
              <a:rPr lang="en-US" smtClean="0"/>
              <a:t>x = Time (days)</a:t>
            </a:r>
          </a:p>
          <a:p>
            <a:endParaRPr lang="en-US" smtClean="0"/>
          </a:p>
          <a:p>
            <a:r>
              <a:rPr lang="en-US" smtClean="0"/>
              <a:t>For smooth streets:  A = 222, B = 133, and C = -5.29</a:t>
            </a:r>
          </a:p>
          <a:p>
            <a:r>
              <a:rPr lang="en-US" smtClean="0"/>
              <a:t>For intermediate streets:  A = 564, B = 133, and C = -5.29</a:t>
            </a:r>
          </a:p>
          <a:p>
            <a:endParaRPr lang="en-US" smtClean="0"/>
          </a:p>
          <a:p>
            <a:r>
              <a:rPr lang="en-US" smtClean="0"/>
              <a:t>This shows that the streets can hold no more street dirt after about 13 days. </a:t>
            </a:r>
          </a:p>
          <a:p>
            <a:endParaRPr lang="en-US" smtClean="0"/>
          </a:p>
          <a:p>
            <a:r>
              <a:rPr lang="en-US" smtClean="0"/>
              <a:t>This polynomial was the best answer to fit the data and had some reasonable theoretical basis. Bob Pitt’s dissertation discusses this in detail.  Basically, the c coefficient is the cleanest the street can get (minimum observed during sampling accumulation activities), for the street</a:t>
            </a:r>
          </a:p>
          <a:p>
            <a:r>
              <a:rPr lang="en-US" smtClean="0"/>
              <a:t>texture conditions.  The A coefficient is the deposition rate (the steepest slope at the beginning of the plot, or the first derivative) and is dependent on land use.  The B coefficient represents the amount of material lost to air as fugitive dust. We set this equation to a maximum value, corresponding to measured conditions (the equation would "bend“ back down, otherwise).</a:t>
            </a:r>
            <a:endParaRPr lang="en-US" sz="14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hdr" sz="quarter"/>
          </p:nvPr>
        </p:nvSpPr>
        <p:spPr>
          <a:noFill/>
        </p:spPr>
        <p:txBody>
          <a:bodyPr/>
          <a:lstStyle/>
          <a:p>
            <a:r>
              <a:rPr lang="en-US" smtClean="0"/>
              <a:t>Module 4 – WinSLAMM Theory and Practice</a:t>
            </a:r>
          </a:p>
        </p:txBody>
      </p:sp>
      <p:sp>
        <p:nvSpPr>
          <p:cNvPr id="71682" name="Rectangle 6"/>
          <p:cNvSpPr>
            <a:spLocks noGrp="1" noChangeArrowheads="1"/>
          </p:cNvSpPr>
          <p:nvPr>
            <p:ph type="ftr" sz="quarter" idx="4"/>
          </p:nvPr>
        </p:nvSpPr>
        <p:spPr>
          <a:noFill/>
        </p:spPr>
        <p:txBody>
          <a:bodyPr/>
          <a:lstStyle/>
          <a:p>
            <a:r>
              <a:rPr lang="en-US" smtClean="0"/>
              <a:t>John Voorhees, PE, PH</a:t>
            </a:r>
          </a:p>
        </p:txBody>
      </p:sp>
      <p:sp>
        <p:nvSpPr>
          <p:cNvPr id="71683" name="Rectangle 7"/>
          <p:cNvSpPr>
            <a:spLocks noGrp="1" noChangeArrowheads="1"/>
          </p:cNvSpPr>
          <p:nvPr>
            <p:ph type="sldNum" sz="quarter" idx="5"/>
          </p:nvPr>
        </p:nvSpPr>
        <p:spPr>
          <a:noFill/>
        </p:spPr>
        <p:txBody>
          <a:bodyPr/>
          <a:lstStyle/>
          <a:p>
            <a:fld id="{4D24E96B-E2D0-47EF-AD18-1AE1763851C2}" type="slidenum">
              <a:rPr lang="en-US" smtClean="0"/>
              <a:pPr/>
              <a:t>18</a:t>
            </a:fld>
            <a:endParaRPr lang="en-US" smtClean="0"/>
          </a:p>
        </p:txBody>
      </p:sp>
      <p:sp>
        <p:nvSpPr>
          <p:cNvPr id="71684" name="Rectangle 2"/>
          <p:cNvSpPr txBox="1">
            <a:spLocks noGrp="1" noChangeArrowheads="1"/>
          </p:cNvSpPr>
          <p:nvPr/>
        </p:nvSpPr>
        <p:spPr bwMode="auto">
          <a:xfrm>
            <a:off x="0" y="0"/>
            <a:ext cx="3170238" cy="479425"/>
          </a:xfrm>
          <a:prstGeom prst="rect">
            <a:avLst/>
          </a:prstGeom>
          <a:noFill/>
          <a:ln w="9525">
            <a:noFill/>
            <a:miter lim="800000"/>
            <a:headEnd/>
            <a:tailEnd/>
          </a:ln>
        </p:spPr>
        <p:txBody>
          <a:bodyPr lIns="96277" tIns="48139" rIns="96277" bIns="48139"/>
          <a:lstStyle/>
          <a:p>
            <a:pPr defTabSz="962025">
              <a:spcBef>
                <a:spcPct val="50000"/>
              </a:spcBef>
            </a:pPr>
            <a:r>
              <a:rPr lang="en-US" sz="1300" b="1">
                <a:solidFill>
                  <a:srgbClr val="FF0000"/>
                </a:solidFill>
                <a:latin typeface="Times New Roman" pitchFamily="18" charset="0"/>
              </a:rPr>
              <a:t>Tab 10: Street Cleaning Control Practices</a:t>
            </a:r>
          </a:p>
        </p:txBody>
      </p:sp>
      <p:sp>
        <p:nvSpPr>
          <p:cNvPr id="71685" name="Rectangle 7"/>
          <p:cNvSpPr txBox="1">
            <a:spLocks noGrp="1" noChangeArrowheads="1"/>
          </p:cNvSpPr>
          <p:nvPr/>
        </p:nvSpPr>
        <p:spPr bwMode="auto">
          <a:xfrm>
            <a:off x="4144963" y="9121775"/>
            <a:ext cx="3170237" cy="479425"/>
          </a:xfrm>
          <a:prstGeom prst="rect">
            <a:avLst/>
          </a:prstGeom>
          <a:noFill/>
          <a:ln w="9525">
            <a:noFill/>
            <a:miter lim="800000"/>
            <a:headEnd/>
            <a:tailEnd/>
          </a:ln>
        </p:spPr>
        <p:txBody>
          <a:bodyPr lIns="96277" tIns="48139" rIns="96277" bIns="48139" anchor="b"/>
          <a:lstStyle/>
          <a:p>
            <a:pPr algn="r" defTabSz="962025">
              <a:spcBef>
                <a:spcPct val="50000"/>
              </a:spcBef>
            </a:pPr>
            <a:fld id="{C815D463-C421-44DC-95A6-2146D964AEB0}" type="slidenum">
              <a:rPr lang="en-US" sz="1300" b="1">
                <a:solidFill>
                  <a:srgbClr val="FF0000"/>
                </a:solidFill>
                <a:latin typeface="Times New Roman" pitchFamily="18" charset="0"/>
              </a:rPr>
              <a:pPr algn="r" defTabSz="962025">
                <a:spcBef>
                  <a:spcPct val="50000"/>
                </a:spcBef>
              </a:pPr>
              <a:t>18</a:t>
            </a:fld>
            <a:endParaRPr lang="en-US" sz="1300" b="1">
              <a:solidFill>
                <a:srgbClr val="FF0000"/>
              </a:solidFill>
              <a:latin typeface="Times New Roman" pitchFamily="18" charset="0"/>
            </a:endParaRPr>
          </a:p>
        </p:txBody>
      </p:sp>
      <p:sp>
        <p:nvSpPr>
          <p:cNvPr id="71686" name="Rectangle 2"/>
          <p:cNvSpPr>
            <a:spLocks noGrp="1" noRot="1" noChangeAspect="1" noChangeArrowheads="1" noTextEdit="1"/>
          </p:cNvSpPr>
          <p:nvPr>
            <p:ph type="sldImg"/>
          </p:nvPr>
        </p:nvSpPr>
        <p:spPr>
          <a:xfrm>
            <a:off x="1257300" y="720725"/>
            <a:ext cx="4800600" cy="3600450"/>
          </a:xfrm>
          <a:solidFill>
            <a:srgbClr val="FFFFFF"/>
          </a:solidFill>
          <a:ln/>
        </p:spPr>
      </p:sp>
      <p:sp>
        <p:nvSpPr>
          <p:cNvPr id="71687" name="Rectangle 3"/>
          <p:cNvSpPr>
            <a:spLocks noGrp="1" noChangeArrowheads="1"/>
          </p:cNvSpPr>
          <p:nvPr>
            <p:ph type="body" idx="1"/>
          </p:nvPr>
        </p:nvSpPr>
        <p:spPr>
          <a:solidFill>
            <a:srgbClr val="FFFFFF"/>
          </a:solidFill>
          <a:ln>
            <a:solidFill>
              <a:srgbClr val="000000"/>
            </a:solidFill>
          </a:ln>
        </p:spPr>
        <p:txBody>
          <a:bodyPr lIns="96277" tIns="48139" rIns="96277" bIns="48139"/>
          <a:lstStyle/>
          <a:p>
            <a:r>
              <a:rPr lang="en-US" sz="1000" smtClean="0"/>
              <a:t>This plot illustrates the output from a section of the previous slide.  Note that accumulation does not begin until the actual load on the street is lower than the maximum load for the street.</a:t>
            </a:r>
          </a:p>
          <a:p>
            <a:endParaRPr lang="en-US" sz="1000" smtClean="0"/>
          </a:p>
          <a:p>
            <a:r>
              <a:rPr lang="en-US" sz="1000" smtClean="0"/>
              <a:t>The paired before/after street cleaning plots are used to determine the loading after street cleaning based on the loading before street cleaning.  If the "before" street dirt load is low, the "after" load is</a:t>
            </a:r>
          </a:p>
          <a:p>
            <a:r>
              <a:rPr lang="en-US" sz="1000" smtClean="0"/>
              <a:t>nearly the same, with only a small improvement.  If the "before" load is high, the percentage reduction is greater.</a:t>
            </a:r>
          </a:p>
          <a:p>
            <a:endParaRPr lang="en-US" sz="10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258" tIns="48130" rIns="96258" bIns="48130" anchor="b"/>
          <a:lstStyle>
            <a:lvl1pPr defTabSz="909638" eaLnBrk="0" hangingPunct="0">
              <a:defRPr>
                <a:solidFill>
                  <a:schemeClr val="tx1"/>
                </a:solidFill>
                <a:latin typeface="Calibri" pitchFamily="34" charset="0"/>
                <a:cs typeface="Arial" charset="0"/>
              </a:defRPr>
            </a:lvl1pPr>
            <a:lvl2pPr marL="742950" indent="-285750" defTabSz="909638" eaLnBrk="0" hangingPunct="0">
              <a:defRPr>
                <a:solidFill>
                  <a:schemeClr val="tx1"/>
                </a:solidFill>
                <a:latin typeface="Calibri" pitchFamily="34" charset="0"/>
                <a:cs typeface="Arial" charset="0"/>
              </a:defRPr>
            </a:lvl2pPr>
            <a:lvl3pPr marL="1143000" indent="-228600" defTabSz="909638" eaLnBrk="0" hangingPunct="0">
              <a:defRPr>
                <a:solidFill>
                  <a:schemeClr val="tx1"/>
                </a:solidFill>
                <a:latin typeface="Calibri" pitchFamily="34" charset="0"/>
                <a:cs typeface="Arial" charset="0"/>
              </a:defRPr>
            </a:lvl3pPr>
            <a:lvl4pPr marL="1600200" indent="-228600" defTabSz="909638" eaLnBrk="0" hangingPunct="0">
              <a:defRPr>
                <a:solidFill>
                  <a:schemeClr val="tx1"/>
                </a:solidFill>
                <a:latin typeface="Calibri" pitchFamily="34" charset="0"/>
                <a:cs typeface="Arial" charset="0"/>
              </a:defRPr>
            </a:lvl4pPr>
            <a:lvl5pPr marL="2057400" indent="-228600" defTabSz="909638" eaLnBrk="0" hangingPunct="0">
              <a:defRPr>
                <a:solidFill>
                  <a:schemeClr val="tx1"/>
                </a:solidFill>
                <a:latin typeface="Calibri" pitchFamily="34" charset="0"/>
                <a:cs typeface="Arial" charset="0"/>
              </a:defRPr>
            </a:lvl5pPr>
            <a:lvl6pPr marL="2514600" indent="-228600" defTabSz="909638" eaLnBrk="0" fontAlgn="base" hangingPunct="0">
              <a:spcBef>
                <a:spcPct val="0"/>
              </a:spcBef>
              <a:spcAft>
                <a:spcPct val="0"/>
              </a:spcAft>
              <a:defRPr>
                <a:solidFill>
                  <a:schemeClr val="tx1"/>
                </a:solidFill>
                <a:latin typeface="Calibri" pitchFamily="34" charset="0"/>
                <a:cs typeface="Arial" charset="0"/>
              </a:defRPr>
            </a:lvl6pPr>
            <a:lvl7pPr marL="2971800" indent="-228600" defTabSz="909638" eaLnBrk="0" fontAlgn="base" hangingPunct="0">
              <a:spcBef>
                <a:spcPct val="0"/>
              </a:spcBef>
              <a:spcAft>
                <a:spcPct val="0"/>
              </a:spcAft>
              <a:defRPr>
                <a:solidFill>
                  <a:schemeClr val="tx1"/>
                </a:solidFill>
                <a:latin typeface="Calibri" pitchFamily="34" charset="0"/>
                <a:cs typeface="Arial" charset="0"/>
              </a:defRPr>
            </a:lvl7pPr>
            <a:lvl8pPr marL="3429000" indent="-228600" defTabSz="909638" eaLnBrk="0" fontAlgn="base" hangingPunct="0">
              <a:spcBef>
                <a:spcPct val="0"/>
              </a:spcBef>
              <a:spcAft>
                <a:spcPct val="0"/>
              </a:spcAft>
              <a:defRPr>
                <a:solidFill>
                  <a:schemeClr val="tx1"/>
                </a:solidFill>
                <a:latin typeface="Calibri" pitchFamily="34" charset="0"/>
                <a:cs typeface="Arial" charset="0"/>
              </a:defRPr>
            </a:lvl8pPr>
            <a:lvl9pPr marL="3886200" indent="-228600" defTabSz="909638"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spcBef>
                <a:spcPct val="50000"/>
              </a:spcBef>
            </a:pPr>
            <a:fld id="{2D9F668C-1EE6-4405-A1B6-8558AC92D57C}" type="slidenum">
              <a:rPr lang="en-US" altLang="en-US" sz="1000" b="1"/>
              <a:pPr algn="r" eaLnBrk="1" hangingPunct="1">
                <a:spcBef>
                  <a:spcPct val="50000"/>
                </a:spcBef>
              </a:pPr>
              <a:t>19</a:t>
            </a:fld>
            <a:endParaRPr lang="en-US" altLang="en-US" sz="1000" b="1"/>
          </a:p>
        </p:txBody>
      </p:sp>
      <p:sp>
        <p:nvSpPr>
          <p:cNvPr id="1259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p>
        </p:txBody>
      </p:sp>
      <p:sp>
        <p:nvSpPr>
          <p:cNvPr id="140293" name="Date Placeholder 10"/>
          <p:cNvSpPr>
            <a:spLocks noGrp="1"/>
          </p:cNvSpPr>
          <p:nvPr>
            <p:ph type="dt" sz="quarter" idx="1"/>
          </p:nvPr>
        </p:nvSpPr>
        <p:spPr/>
        <p:txBody>
          <a:bodyPr/>
          <a:lstStyle/>
          <a:p>
            <a:pPr>
              <a:defRPr/>
            </a:pPr>
            <a:fld id="{BDC06991-A7B2-4E87-AA96-EA7D1062D20F}" type="datetime1">
              <a:rPr lang="en-US" smtClean="0"/>
              <a:t>12/13/2013</a:t>
            </a:fld>
            <a:endParaRPr lang="en-US" smtClean="0"/>
          </a:p>
        </p:txBody>
      </p:sp>
      <p:sp>
        <p:nvSpPr>
          <p:cNvPr id="140294" name="Slide Number Placeholder 11"/>
          <p:cNvSpPr>
            <a:spLocks noGrp="1"/>
          </p:cNvSpPr>
          <p:nvPr>
            <p:ph type="sldNum" sz="quarter" idx="5"/>
          </p:nvPr>
        </p:nvSpPr>
        <p:spPr/>
        <p:txBody>
          <a:bodyPr/>
          <a:lstStyle/>
          <a:p>
            <a:pPr>
              <a:defRPr/>
            </a:pPr>
            <a:fld id="{49C66E8D-D3AF-405B-8F9D-1B12B77313F8}" type="slidenum">
              <a:rPr lang="en-US" smtClean="0">
                <a:latin typeface="Arial" pitchFamily="34" charset="0"/>
              </a:rPr>
              <a:pPr>
                <a:defRPr/>
              </a:pPr>
              <a:t>19</a:t>
            </a:fld>
            <a:endParaRPr lang="en-US" smtClean="0">
              <a:latin typeface="Arial" pitchFamily="34" charset="0"/>
            </a:endParaRPr>
          </a:p>
        </p:txBody>
      </p:sp>
      <p:sp>
        <p:nvSpPr>
          <p:cNvPr id="140295" name="Header Placeholder 12"/>
          <p:cNvSpPr>
            <a:spLocks noGrp="1"/>
          </p:cNvSpPr>
          <p:nvPr>
            <p:ph type="hdr" sz="quarter"/>
          </p:nvPr>
        </p:nvSpPr>
        <p:spPr/>
        <p:txBody>
          <a:bodyPr/>
          <a:lstStyle/>
          <a:p>
            <a:pPr>
              <a:defRPr/>
            </a:pPr>
            <a:r>
              <a:rPr lang="en-US">
                <a:latin typeface="Arial" pitchFamily="34" charset="0"/>
              </a:rPr>
              <a:t>Tab 2B - WinSLAMM Theory and Practice</a:t>
            </a:r>
            <a:endParaRPr lang="en-US" dirty="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hdr" sz="quarter"/>
          </p:nvPr>
        </p:nvSpPr>
        <p:spPr/>
        <p:txBody>
          <a:bodyPr/>
          <a:lstStyle/>
          <a:p>
            <a:pPr>
              <a:defRPr/>
            </a:pPr>
            <a:r>
              <a:rPr lang="en-US">
                <a:latin typeface="Arial" pitchFamily="34" charset="0"/>
              </a:rPr>
              <a:t>Tab 2B - WinSLAMM Theory and Practice</a:t>
            </a:r>
            <a:endParaRPr lang="en-US" dirty="0">
              <a:latin typeface="Arial" pitchFamily="34" charset="0"/>
            </a:endParaRPr>
          </a:p>
        </p:txBody>
      </p:sp>
      <p:sp>
        <p:nvSpPr>
          <p:cNvPr id="136195" name="Rectangle 6"/>
          <p:cNvSpPr>
            <a:spLocks noGrp="1" noChangeArrowheads="1"/>
          </p:cNvSpPr>
          <p:nvPr>
            <p:ph type="ftr" sz="quarter" idx="4"/>
          </p:nvPr>
        </p:nvSpPr>
        <p:spPr/>
        <p:txBody>
          <a:bodyPr/>
          <a:lstStyle/>
          <a:p>
            <a:pPr>
              <a:defRPr/>
            </a:pPr>
            <a:r>
              <a:rPr lang="en-US" smtClean="0">
                <a:latin typeface="Arial" pitchFamily="34" charset="0"/>
              </a:rPr>
              <a:t>John Voorhees, PE, PH</a:t>
            </a:r>
          </a:p>
        </p:txBody>
      </p:sp>
      <p:sp>
        <p:nvSpPr>
          <p:cNvPr id="136196" name="Rectangle 7"/>
          <p:cNvSpPr>
            <a:spLocks noGrp="1" noChangeArrowheads="1"/>
          </p:cNvSpPr>
          <p:nvPr>
            <p:ph type="sldNum" sz="quarter" idx="5"/>
          </p:nvPr>
        </p:nvSpPr>
        <p:spPr/>
        <p:txBody>
          <a:bodyPr/>
          <a:lstStyle/>
          <a:p>
            <a:pPr>
              <a:defRPr/>
            </a:pPr>
            <a:fld id="{6BEE0356-0F2D-4BF7-A539-6466E0A7B755}" type="slidenum">
              <a:rPr lang="en-US" smtClean="0">
                <a:latin typeface="Arial" pitchFamily="34" charset="0"/>
              </a:rPr>
              <a:pPr>
                <a:defRPr/>
              </a:pPr>
              <a:t>20</a:t>
            </a:fld>
            <a:endParaRPr lang="en-US" smtClean="0">
              <a:latin typeface="Arial" pitchFamily="34" charset="0"/>
            </a:endParaRPr>
          </a:p>
        </p:txBody>
      </p:sp>
      <p:sp>
        <p:nvSpPr>
          <p:cNvPr id="13414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34150"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lIns="91423" tIns="45712" rIns="91423" bIns="45712" numCol="1" anchor="t" anchorCtr="0" compatLnSpc="1">
            <a:prstTxWarp prst="textNoShape">
              <a:avLst/>
            </a:prstTxWarp>
          </a:bodyPr>
          <a:lstStyle/>
          <a:p>
            <a:pPr eaLnBrk="1" hangingPunct="1"/>
            <a:endParaRPr lang="en-US" altLang="en-US" sz="1000" smtClean="0"/>
          </a:p>
        </p:txBody>
      </p:sp>
      <p:sp>
        <p:nvSpPr>
          <p:cNvPr id="2" name="Date Placeholder 1"/>
          <p:cNvSpPr>
            <a:spLocks noGrp="1"/>
          </p:cNvSpPr>
          <p:nvPr>
            <p:ph type="dt" idx="10"/>
          </p:nvPr>
        </p:nvSpPr>
        <p:spPr/>
        <p:txBody>
          <a:bodyPr/>
          <a:lstStyle/>
          <a:p>
            <a:pPr>
              <a:defRPr/>
            </a:pPr>
            <a:fld id="{CA2DD6CD-5E7B-4EAB-9DB7-F647CDC6CC75}" type="datetime1">
              <a:rPr lang="en-US" smtClean="0"/>
              <a:t>12/13/2013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extLst/>
        </p:spPr>
        <p:txBody>
          <a:bodyPr/>
          <a:lstStyle>
            <a:lvl1pPr defTabSz="962025">
              <a:defRPr sz="2400" b="1">
                <a:solidFill>
                  <a:srgbClr val="FF0000"/>
                </a:solidFill>
                <a:latin typeface="Arial" charset="0"/>
              </a:defRPr>
            </a:lvl1pPr>
            <a:lvl2pPr marL="742950" indent="-285750" defTabSz="962025">
              <a:defRPr sz="2400" b="1">
                <a:solidFill>
                  <a:srgbClr val="FF0000"/>
                </a:solidFill>
                <a:latin typeface="Arial" charset="0"/>
              </a:defRPr>
            </a:lvl2pPr>
            <a:lvl3pPr marL="1143000" indent="-228600" defTabSz="962025">
              <a:defRPr sz="2400" b="1">
                <a:solidFill>
                  <a:srgbClr val="FF0000"/>
                </a:solidFill>
                <a:latin typeface="Arial" charset="0"/>
              </a:defRPr>
            </a:lvl3pPr>
            <a:lvl4pPr marL="1600200" indent="-228600" defTabSz="962025">
              <a:defRPr sz="2400" b="1">
                <a:solidFill>
                  <a:srgbClr val="FF0000"/>
                </a:solidFill>
                <a:latin typeface="Arial" charset="0"/>
              </a:defRPr>
            </a:lvl4pPr>
            <a:lvl5pPr marL="2057400" indent="-228600" defTabSz="962025">
              <a:defRPr sz="2400" b="1">
                <a:solidFill>
                  <a:srgbClr val="FF0000"/>
                </a:solidFill>
                <a:latin typeface="Arial" charset="0"/>
              </a:defRPr>
            </a:lvl5pPr>
            <a:lvl6pPr marL="2514600" indent="-228600" algn="ctr" defTabSz="962025" eaLnBrk="0" fontAlgn="base" hangingPunct="0">
              <a:spcBef>
                <a:spcPct val="50000"/>
              </a:spcBef>
              <a:spcAft>
                <a:spcPct val="0"/>
              </a:spcAft>
              <a:defRPr sz="2400" b="1">
                <a:solidFill>
                  <a:srgbClr val="FF0000"/>
                </a:solidFill>
                <a:latin typeface="Arial" charset="0"/>
              </a:defRPr>
            </a:lvl6pPr>
            <a:lvl7pPr marL="2971800" indent="-228600" algn="ctr" defTabSz="962025" eaLnBrk="0" fontAlgn="base" hangingPunct="0">
              <a:spcBef>
                <a:spcPct val="50000"/>
              </a:spcBef>
              <a:spcAft>
                <a:spcPct val="0"/>
              </a:spcAft>
              <a:defRPr sz="2400" b="1">
                <a:solidFill>
                  <a:srgbClr val="FF0000"/>
                </a:solidFill>
                <a:latin typeface="Arial" charset="0"/>
              </a:defRPr>
            </a:lvl7pPr>
            <a:lvl8pPr marL="3429000" indent="-228600" algn="ctr" defTabSz="962025" eaLnBrk="0" fontAlgn="base" hangingPunct="0">
              <a:spcBef>
                <a:spcPct val="50000"/>
              </a:spcBef>
              <a:spcAft>
                <a:spcPct val="0"/>
              </a:spcAft>
              <a:defRPr sz="2400" b="1">
                <a:solidFill>
                  <a:srgbClr val="FF0000"/>
                </a:solidFill>
                <a:latin typeface="Arial" charset="0"/>
              </a:defRPr>
            </a:lvl8pPr>
            <a:lvl9pPr marL="3886200" indent="-228600" algn="ctr" defTabSz="962025" eaLnBrk="0" fontAlgn="base" hangingPunct="0">
              <a:spcBef>
                <a:spcPct val="50000"/>
              </a:spcBef>
              <a:spcAft>
                <a:spcPct val="0"/>
              </a:spcAft>
              <a:defRPr sz="2400" b="1">
                <a:solidFill>
                  <a:srgbClr val="FF0000"/>
                </a:solidFill>
                <a:latin typeface="Arial" charset="0"/>
              </a:defRPr>
            </a:lvl9pPr>
          </a:lstStyle>
          <a:p>
            <a:pPr>
              <a:defRPr/>
            </a:pPr>
            <a:r>
              <a:rPr lang="en-US" sz="1300" smtClean="0">
                <a:latin typeface="Times New Roman" pitchFamily="18" charset="0"/>
              </a:rPr>
              <a:t>Tab 2B - WinSLAMM Theory and Practice</a:t>
            </a:r>
            <a:endParaRPr lang="en-US" sz="1300">
              <a:latin typeface="Times New Roman" pitchFamily="18" charset="0"/>
            </a:endParaRPr>
          </a:p>
        </p:txBody>
      </p:sp>
      <p:sp>
        <p:nvSpPr>
          <p:cNvPr id="58371" name="Rectangle 7"/>
          <p:cNvSpPr>
            <a:spLocks noGrp="1" noChangeArrowheads="1"/>
          </p:cNvSpPr>
          <p:nvPr>
            <p:ph type="sldNum" sz="quarter" idx="5"/>
          </p:nvPr>
        </p:nvSpPr>
        <p:spPr>
          <a:extLst/>
        </p:spPr>
        <p:txBody>
          <a:bodyPr/>
          <a:lstStyle>
            <a:lvl1pPr defTabSz="962025">
              <a:defRPr sz="2400" b="1">
                <a:solidFill>
                  <a:srgbClr val="FF0000"/>
                </a:solidFill>
                <a:latin typeface="Arial" charset="0"/>
              </a:defRPr>
            </a:lvl1pPr>
            <a:lvl2pPr marL="742950" indent="-285750" defTabSz="962025">
              <a:defRPr sz="2400" b="1">
                <a:solidFill>
                  <a:srgbClr val="FF0000"/>
                </a:solidFill>
                <a:latin typeface="Arial" charset="0"/>
              </a:defRPr>
            </a:lvl2pPr>
            <a:lvl3pPr marL="1143000" indent="-228600" defTabSz="962025">
              <a:defRPr sz="2400" b="1">
                <a:solidFill>
                  <a:srgbClr val="FF0000"/>
                </a:solidFill>
                <a:latin typeface="Arial" charset="0"/>
              </a:defRPr>
            </a:lvl3pPr>
            <a:lvl4pPr marL="1600200" indent="-228600" defTabSz="962025">
              <a:defRPr sz="2400" b="1">
                <a:solidFill>
                  <a:srgbClr val="FF0000"/>
                </a:solidFill>
                <a:latin typeface="Arial" charset="0"/>
              </a:defRPr>
            </a:lvl4pPr>
            <a:lvl5pPr marL="2057400" indent="-228600" defTabSz="962025">
              <a:defRPr sz="2400" b="1">
                <a:solidFill>
                  <a:srgbClr val="FF0000"/>
                </a:solidFill>
                <a:latin typeface="Arial" charset="0"/>
              </a:defRPr>
            </a:lvl5pPr>
            <a:lvl6pPr marL="2514600" indent="-228600" algn="ctr" defTabSz="962025" eaLnBrk="0" fontAlgn="base" hangingPunct="0">
              <a:spcBef>
                <a:spcPct val="50000"/>
              </a:spcBef>
              <a:spcAft>
                <a:spcPct val="0"/>
              </a:spcAft>
              <a:defRPr sz="2400" b="1">
                <a:solidFill>
                  <a:srgbClr val="FF0000"/>
                </a:solidFill>
                <a:latin typeface="Arial" charset="0"/>
              </a:defRPr>
            </a:lvl6pPr>
            <a:lvl7pPr marL="2971800" indent="-228600" algn="ctr" defTabSz="962025" eaLnBrk="0" fontAlgn="base" hangingPunct="0">
              <a:spcBef>
                <a:spcPct val="50000"/>
              </a:spcBef>
              <a:spcAft>
                <a:spcPct val="0"/>
              </a:spcAft>
              <a:defRPr sz="2400" b="1">
                <a:solidFill>
                  <a:srgbClr val="FF0000"/>
                </a:solidFill>
                <a:latin typeface="Arial" charset="0"/>
              </a:defRPr>
            </a:lvl7pPr>
            <a:lvl8pPr marL="3429000" indent="-228600" algn="ctr" defTabSz="962025" eaLnBrk="0" fontAlgn="base" hangingPunct="0">
              <a:spcBef>
                <a:spcPct val="50000"/>
              </a:spcBef>
              <a:spcAft>
                <a:spcPct val="0"/>
              </a:spcAft>
              <a:defRPr sz="2400" b="1">
                <a:solidFill>
                  <a:srgbClr val="FF0000"/>
                </a:solidFill>
                <a:latin typeface="Arial" charset="0"/>
              </a:defRPr>
            </a:lvl8pPr>
            <a:lvl9pPr marL="3886200" indent="-228600" algn="ctr" defTabSz="962025" eaLnBrk="0" fontAlgn="base" hangingPunct="0">
              <a:spcBef>
                <a:spcPct val="50000"/>
              </a:spcBef>
              <a:spcAft>
                <a:spcPct val="0"/>
              </a:spcAft>
              <a:defRPr sz="2400" b="1">
                <a:solidFill>
                  <a:srgbClr val="FF0000"/>
                </a:solidFill>
                <a:latin typeface="Arial" charset="0"/>
              </a:defRPr>
            </a:lvl9pPr>
          </a:lstStyle>
          <a:p>
            <a:pPr>
              <a:defRPr/>
            </a:pPr>
            <a:fld id="{074F1946-1888-4450-BDAB-FDB0C953598B}" type="slidenum">
              <a:rPr lang="en-US" sz="1300">
                <a:latin typeface="Times New Roman" pitchFamily="18" charset="0"/>
              </a:rPr>
              <a:pPr>
                <a:defRPr/>
              </a:pPr>
              <a:t>21</a:t>
            </a:fld>
            <a:endParaRPr lang="en-US" sz="1300">
              <a:latin typeface="Times New Roman" pitchFamily="18" charset="0"/>
            </a:endParaRPr>
          </a:p>
        </p:txBody>
      </p:sp>
      <p:sp>
        <p:nvSpPr>
          <p:cNvPr id="12698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8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 name="Date Placeholder 1"/>
          <p:cNvSpPr>
            <a:spLocks noGrp="1"/>
          </p:cNvSpPr>
          <p:nvPr>
            <p:ph type="dt" idx="10"/>
          </p:nvPr>
        </p:nvSpPr>
        <p:spPr/>
        <p:txBody>
          <a:bodyPr/>
          <a:lstStyle/>
          <a:p>
            <a:pPr>
              <a:defRPr/>
            </a:pPr>
            <a:fld id="{197A8AF3-9FDE-466C-95B8-B253FE12D08A}" type="datetime1">
              <a:rPr lang="en-US" smtClean="0"/>
              <a:t>12/13/2013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extLst/>
        </p:spPr>
        <p:txBody>
          <a:bodyPr/>
          <a:lstStyle>
            <a:lvl1pPr defTabSz="962025">
              <a:defRPr sz="2400" b="1">
                <a:solidFill>
                  <a:srgbClr val="FF0000"/>
                </a:solidFill>
                <a:latin typeface="Arial" charset="0"/>
              </a:defRPr>
            </a:lvl1pPr>
            <a:lvl2pPr marL="742950" indent="-285750" defTabSz="962025">
              <a:defRPr sz="2400" b="1">
                <a:solidFill>
                  <a:srgbClr val="FF0000"/>
                </a:solidFill>
                <a:latin typeface="Arial" charset="0"/>
              </a:defRPr>
            </a:lvl2pPr>
            <a:lvl3pPr marL="1143000" indent="-228600" defTabSz="962025">
              <a:defRPr sz="2400" b="1">
                <a:solidFill>
                  <a:srgbClr val="FF0000"/>
                </a:solidFill>
                <a:latin typeface="Arial" charset="0"/>
              </a:defRPr>
            </a:lvl3pPr>
            <a:lvl4pPr marL="1600200" indent="-228600" defTabSz="962025">
              <a:defRPr sz="2400" b="1">
                <a:solidFill>
                  <a:srgbClr val="FF0000"/>
                </a:solidFill>
                <a:latin typeface="Arial" charset="0"/>
              </a:defRPr>
            </a:lvl4pPr>
            <a:lvl5pPr marL="2057400" indent="-228600" defTabSz="962025">
              <a:defRPr sz="2400" b="1">
                <a:solidFill>
                  <a:srgbClr val="FF0000"/>
                </a:solidFill>
                <a:latin typeface="Arial" charset="0"/>
              </a:defRPr>
            </a:lvl5pPr>
            <a:lvl6pPr marL="2514600" indent="-228600" algn="ctr" defTabSz="962025" eaLnBrk="0" fontAlgn="base" hangingPunct="0">
              <a:spcBef>
                <a:spcPct val="50000"/>
              </a:spcBef>
              <a:spcAft>
                <a:spcPct val="0"/>
              </a:spcAft>
              <a:defRPr sz="2400" b="1">
                <a:solidFill>
                  <a:srgbClr val="FF0000"/>
                </a:solidFill>
                <a:latin typeface="Arial" charset="0"/>
              </a:defRPr>
            </a:lvl6pPr>
            <a:lvl7pPr marL="2971800" indent="-228600" algn="ctr" defTabSz="962025" eaLnBrk="0" fontAlgn="base" hangingPunct="0">
              <a:spcBef>
                <a:spcPct val="50000"/>
              </a:spcBef>
              <a:spcAft>
                <a:spcPct val="0"/>
              </a:spcAft>
              <a:defRPr sz="2400" b="1">
                <a:solidFill>
                  <a:srgbClr val="FF0000"/>
                </a:solidFill>
                <a:latin typeface="Arial" charset="0"/>
              </a:defRPr>
            </a:lvl7pPr>
            <a:lvl8pPr marL="3429000" indent="-228600" algn="ctr" defTabSz="962025" eaLnBrk="0" fontAlgn="base" hangingPunct="0">
              <a:spcBef>
                <a:spcPct val="50000"/>
              </a:spcBef>
              <a:spcAft>
                <a:spcPct val="0"/>
              </a:spcAft>
              <a:defRPr sz="2400" b="1">
                <a:solidFill>
                  <a:srgbClr val="FF0000"/>
                </a:solidFill>
                <a:latin typeface="Arial" charset="0"/>
              </a:defRPr>
            </a:lvl8pPr>
            <a:lvl9pPr marL="3886200" indent="-228600" algn="ctr" defTabSz="962025" eaLnBrk="0" fontAlgn="base" hangingPunct="0">
              <a:spcBef>
                <a:spcPct val="50000"/>
              </a:spcBef>
              <a:spcAft>
                <a:spcPct val="0"/>
              </a:spcAft>
              <a:defRPr sz="2400" b="1">
                <a:solidFill>
                  <a:srgbClr val="FF0000"/>
                </a:solidFill>
                <a:latin typeface="Arial" charset="0"/>
              </a:defRPr>
            </a:lvl9pPr>
          </a:lstStyle>
          <a:p>
            <a:pPr>
              <a:defRPr/>
            </a:pPr>
            <a:fld id="{E71AC937-2ED7-4B58-9294-8C49826742AA}" type="slidenum">
              <a:rPr lang="en-US" sz="1300">
                <a:latin typeface="Times New Roman" pitchFamily="18" charset="0"/>
              </a:rPr>
              <a:pPr>
                <a:defRPr/>
              </a:pPr>
              <a:t>22</a:t>
            </a:fld>
            <a:endParaRPr lang="en-US" sz="1300">
              <a:latin typeface="Times New Roman" pitchFamily="18" charset="0"/>
            </a:endParaRPr>
          </a:p>
        </p:txBody>
      </p:sp>
      <p:sp>
        <p:nvSpPr>
          <p:cNvPr id="128003" name="Rectangle 2"/>
          <p:cNvSpPr>
            <a:spLocks noGrp="1" noRot="1" noChangeAspect="1" noChangeArrowheads="1" noTextEdit="1"/>
          </p:cNvSpPr>
          <p:nvPr>
            <p:ph type="sldImg"/>
          </p:nvPr>
        </p:nvSpPr>
        <p:spPr bwMode="auto">
          <a:xfrm>
            <a:off x="1301750" y="731838"/>
            <a:ext cx="4772025" cy="35798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4" name="Rectangle 3"/>
          <p:cNvSpPr>
            <a:spLocks noGrp="1" noChangeArrowheads="1"/>
          </p:cNvSpPr>
          <p:nvPr>
            <p:ph type="body" idx="1"/>
          </p:nvPr>
        </p:nvSpPr>
        <p:spPr bwMode="auto">
          <a:xfrm>
            <a:off x="942975" y="4556125"/>
            <a:ext cx="5414963" cy="4313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 name="Header Placeholder 1"/>
          <p:cNvSpPr>
            <a:spLocks noGrp="1"/>
          </p:cNvSpPr>
          <p:nvPr>
            <p:ph type="hdr" sz="quarter"/>
          </p:nvPr>
        </p:nvSpPr>
        <p:spPr/>
        <p:txBody>
          <a:bodyPr/>
          <a:lstStyle/>
          <a:p>
            <a:pPr>
              <a:defRPr/>
            </a:pPr>
            <a:r>
              <a:rPr lang="en-US"/>
              <a:t>Tab 2B - WinSLAMM Theory and Practice</a:t>
            </a:r>
          </a:p>
        </p:txBody>
      </p:sp>
      <p:sp>
        <p:nvSpPr>
          <p:cNvPr id="3" name="Date Placeholder 2"/>
          <p:cNvSpPr>
            <a:spLocks noGrp="1"/>
          </p:cNvSpPr>
          <p:nvPr>
            <p:ph type="dt" idx="10"/>
          </p:nvPr>
        </p:nvSpPr>
        <p:spPr/>
        <p:txBody>
          <a:bodyPr/>
          <a:lstStyle/>
          <a:p>
            <a:pPr>
              <a:defRPr/>
            </a:pPr>
            <a:fld id="{E6BA31D4-7CF1-499D-9E5A-A75BA48445B4}" type="datetime1">
              <a:rPr lang="en-US" smtClean="0"/>
              <a:t>12/13/2013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p:txBody>
          <a:bodyPr/>
          <a:lstStyle/>
          <a:p>
            <a:pPr>
              <a:defRPr/>
            </a:pPr>
            <a:fld id="{88C61612-87AE-45C8-A099-030759BF5C32}" type="slidenum">
              <a:rPr lang="en-US" smtClean="0"/>
              <a:pPr>
                <a:defRPr/>
              </a:pPr>
              <a:t>23</a:t>
            </a:fld>
            <a:endParaRPr lang="en-US" smtClean="0"/>
          </a:p>
        </p:txBody>
      </p:sp>
      <p:sp>
        <p:nvSpPr>
          <p:cNvPr id="1290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p>
        </p:txBody>
      </p:sp>
      <p:sp>
        <p:nvSpPr>
          <p:cNvPr id="2" name="Header Placeholder 1"/>
          <p:cNvSpPr>
            <a:spLocks noGrp="1"/>
          </p:cNvSpPr>
          <p:nvPr>
            <p:ph type="hdr" sz="quarter"/>
          </p:nvPr>
        </p:nvSpPr>
        <p:spPr/>
        <p:txBody>
          <a:bodyPr/>
          <a:lstStyle/>
          <a:p>
            <a:pPr>
              <a:defRPr/>
            </a:pPr>
            <a:r>
              <a:rPr lang="en-US"/>
              <a:t>Tab 2B - WinSLAMM Theory and Practice</a:t>
            </a:r>
          </a:p>
        </p:txBody>
      </p:sp>
      <p:sp>
        <p:nvSpPr>
          <p:cNvPr id="3" name="Date Placeholder 2"/>
          <p:cNvSpPr>
            <a:spLocks noGrp="1"/>
          </p:cNvSpPr>
          <p:nvPr>
            <p:ph type="dt" idx="10"/>
          </p:nvPr>
        </p:nvSpPr>
        <p:spPr/>
        <p:txBody>
          <a:bodyPr/>
          <a:lstStyle/>
          <a:p>
            <a:pPr>
              <a:defRPr/>
            </a:pPr>
            <a:fld id="{A8AD549D-6C4A-4073-82E0-C61AC85FF455}" type="datetime1">
              <a:rPr lang="en-US" smtClean="0"/>
              <a:t>12/13/2013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p:txBody>
          <a:bodyPr/>
          <a:lstStyle/>
          <a:p>
            <a:pPr>
              <a:defRPr/>
            </a:pPr>
            <a:fld id="{328DD003-DF0B-4E62-A410-25C477B47212}" type="slidenum">
              <a:rPr lang="en-US" smtClean="0"/>
              <a:pPr>
                <a:defRPr/>
              </a:pPr>
              <a:t>24</a:t>
            </a:fld>
            <a:endParaRPr lang="en-US" smtClean="0"/>
          </a:p>
        </p:txBody>
      </p:sp>
      <p:sp>
        <p:nvSpPr>
          <p:cNvPr id="1300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p>
        </p:txBody>
      </p:sp>
      <p:sp>
        <p:nvSpPr>
          <p:cNvPr id="2" name="Header Placeholder 1"/>
          <p:cNvSpPr>
            <a:spLocks noGrp="1"/>
          </p:cNvSpPr>
          <p:nvPr>
            <p:ph type="hdr" sz="quarter"/>
          </p:nvPr>
        </p:nvSpPr>
        <p:spPr/>
        <p:txBody>
          <a:bodyPr/>
          <a:lstStyle/>
          <a:p>
            <a:pPr>
              <a:defRPr/>
            </a:pPr>
            <a:r>
              <a:rPr lang="en-US"/>
              <a:t>Tab 2B - WinSLAMM Theory and Practice</a:t>
            </a:r>
          </a:p>
        </p:txBody>
      </p:sp>
      <p:sp>
        <p:nvSpPr>
          <p:cNvPr id="3" name="Date Placeholder 2"/>
          <p:cNvSpPr>
            <a:spLocks noGrp="1"/>
          </p:cNvSpPr>
          <p:nvPr>
            <p:ph type="dt" idx="10"/>
          </p:nvPr>
        </p:nvSpPr>
        <p:spPr/>
        <p:txBody>
          <a:bodyPr/>
          <a:lstStyle/>
          <a:p>
            <a:pPr>
              <a:defRPr/>
            </a:pPr>
            <a:fld id="{F714A3DA-A5E5-4620-ADF1-AF48BB9D0ABD}" type="datetime1">
              <a:rPr lang="en-US" smtClean="0"/>
              <a:t>12/13/2013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eaLnBrk="0" hangingPunct="0">
                <a:defRPr/>
              </a:pPr>
              <a:endParaRPr lang="en-US"/>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eaLnBrk="0" hangingPunct="0">
                  <a:defRPr/>
                </a:pPr>
                <a:endParaRPr lang="en-US"/>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eaLnBrk="0" hangingPunct="0">
                  <a:defRPr/>
                </a:pPr>
                <a:endParaRPr lang="en-US"/>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eaLnBrk="0" hangingPunct="0">
                  <a:defRPr/>
                </a:pPr>
                <a:endParaRPr lang="en-US"/>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eaLnBrk="0" hangingPunct="0">
                  <a:defRPr/>
                </a:pPr>
                <a:endParaRPr lang="en-US"/>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eaLnBrk="0" hangingPunct="0">
                  <a:defRPr/>
                </a:pPr>
                <a:endParaRPr lang="en-US"/>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eaLnBrk="0" hangingPunct="0">
                  <a:defRPr/>
                </a:pPr>
                <a:endParaRPr lang="en-US"/>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eaLnBrk="0" hangingPunct="0">
                  <a:defRPr/>
                </a:pPr>
                <a:endParaRPr lang="en-US"/>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eaLnBrk="0" hangingPunct="0">
                  <a:defRPr/>
                </a:pPr>
                <a:endParaRPr lang="en-US"/>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eaLnBrk="0" hangingPunct="0">
                  <a:defRPr/>
                </a:pPr>
                <a:endParaRPr lang="en-US"/>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eaLnBrk="0" hangingPunct="0">
                  <a:defRPr/>
                </a:pPr>
                <a:endParaRPr lang="en-US"/>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eaLnBrk="0" hangingPunct="0">
                  <a:defRPr/>
                </a:pPr>
                <a:endParaRPr lang="en-US"/>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eaLnBrk="0" hangingPunct="0">
                  <a:defRPr/>
                </a:pPr>
                <a:endParaRPr lang="en-US"/>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eaLnBrk="0" hangingPunct="0">
                  <a:defRPr/>
                </a:pPr>
                <a:endParaRPr lang="en-US"/>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eaLnBrk="0" hangingPunct="0">
                  <a:defRPr/>
                </a:pPr>
                <a:endParaRPr lang="en-US"/>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eaLnBrk="0" hangingPunct="0">
                  <a:defRPr/>
                </a:pPr>
                <a:endParaRPr lang="en-US"/>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eaLnBrk="0" hangingPunct="0">
                  <a:defRPr/>
                </a:pPr>
                <a:endParaRPr lang="en-US"/>
              </a:p>
            </p:txBody>
          </p:sp>
          <p:sp>
            <p:nvSpPr>
              <p:cNvPr id="51" name="Freeform 29"/>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eaLnBrk="0" hangingPunct="0">
                  <a:defRPr/>
                </a:pPr>
                <a:endParaRPr lang="en-US"/>
              </a:p>
            </p:txBody>
          </p:sp>
          <p:sp>
            <p:nvSpPr>
              <p:cNvPr id="52" name="Freeform 30"/>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eaLnBrk="0" hangingPunct="0">
                  <a:defRPr/>
                </a:pPr>
                <a:endParaRPr lang="en-US"/>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eaLnBrk="0" hangingPunct="0">
                  <a:defRPr/>
                </a:pPr>
                <a:endParaRPr lang="en-US"/>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eaLnBrk="0" hangingPunct="0">
                  <a:defRPr/>
                </a:pPr>
                <a:endParaRPr lang="en-US"/>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eaLnBrk="0" hangingPunct="0">
                  <a:defRPr/>
                </a:pPr>
                <a:endParaRPr lang="en-US"/>
              </a:p>
            </p:txBody>
          </p:sp>
          <p:sp>
            <p:nvSpPr>
              <p:cNvPr id="56" name="Freeform 34"/>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eaLnBrk="0" hangingPunct="0">
                  <a:defRPr/>
                </a:pPr>
                <a:endParaRPr lang="en-US"/>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eaLnBrk="0" hangingPunct="0">
                  <a:defRPr/>
                </a:pPr>
                <a:endParaRPr lang="en-US"/>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eaLnBrk="0" hangingPunct="0">
                  <a:defRPr/>
                </a:pPr>
                <a:endParaRPr lang="en-US"/>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eaLnBrk="0" hangingPunct="0">
                  <a:defRPr/>
                </a:pPr>
                <a:endParaRPr lang="en-US"/>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eaLnBrk="0" hangingPunct="0">
                  <a:defRPr/>
                </a:pPr>
                <a:endParaRPr lang="en-US"/>
              </a:p>
            </p:txBody>
          </p:sp>
          <p:sp>
            <p:nvSpPr>
              <p:cNvPr id="29" name="Freeform 43"/>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eaLnBrk="0" hangingPunct="0">
                  <a:defRPr/>
                </a:pPr>
                <a:endParaRPr lang="en-US"/>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eaLnBrk="0" hangingPunct="0">
                  <a:defRPr/>
                </a:pPr>
                <a:endParaRPr lang="en-US"/>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eaLnBrk="0" hangingPunct="0">
                  <a:defRPr/>
                </a:pPr>
                <a:endParaRPr lang="en-US"/>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eaLnBrk="0" hangingPunct="0">
                  <a:defRPr/>
                </a:pPr>
                <a:endParaRPr lang="en-US"/>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eaLnBrk="0" hangingPunct="0">
                  <a:defRPr/>
                </a:pPr>
                <a:endParaRPr lang="en-US"/>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eaLnBrk="0" hangingPunct="0">
                  <a:defRPr/>
                </a:pPr>
                <a:endParaRPr lang="en-US"/>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US"/>
              </a:p>
            </p:txBody>
          </p:sp>
          <p:sp>
            <p:nvSpPr>
              <p:cNvPr id="11" name="Freeform 55"/>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US"/>
              </a:p>
            </p:txBody>
          </p:sp>
          <p:sp>
            <p:nvSpPr>
              <p:cNvPr id="12" name="Freeform 56"/>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US"/>
              </a:p>
            </p:txBody>
          </p:sp>
          <p:sp>
            <p:nvSpPr>
              <p:cNvPr id="13" name="Freeform 57"/>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US"/>
              </a:p>
            </p:txBody>
          </p:sp>
          <p:sp>
            <p:nvSpPr>
              <p:cNvPr id="14" name="Freeform 58"/>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eaLnBrk="0" hangingPunct="0">
                  <a:defRPr/>
                </a:pPr>
                <a:endParaRPr lang="en-US"/>
              </a:p>
            </p:txBody>
          </p:sp>
          <p:sp>
            <p:nvSpPr>
              <p:cNvPr id="15" name="Freeform 59"/>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eaLnBrk="0" hangingPunct="0">
                  <a:defRPr/>
                </a:pPr>
                <a:endParaRPr lang="en-US"/>
              </a:p>
            </p:txBody>
          </p:sp>
          <p:sp>
            <p:nvSpPr>
              <p:cNvPr id="16" name="Freeform 60"/>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US"/>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eaLnBrk="0" hangingPunct="0">
                    <a:defRPr/>
                  </a:pPr>
                  <a:endParaRPr lang="en-US"/>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eaLnBrk="0" hangingPunct="0">
                    <a:defRPr/>
                  </a:pPr>
                  <a:endParaRPr lang="en-US"/>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eaLnBrk="0" hangingPunct="0">
                    <a:defRPr/>
                  </a:pPr>
                  <a:endParaRPr lang="en-US"/>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eaLnBrk="0" hangingPunct="0">
                    <a:defRPr/>
                  </a:pPr>
                  <a:endParaRPr lang="en-US"/>
                </a:p>
              </p:txBody>
            </p:sp>
          </p:grpSp>
        </p:grpSp>
      </p:grpSp>
      <p:sp>
        <p:nvSpPr>
          <p:cNvPr id="865346" name="Rectangle 66"/>
          <p:cNvSpPr>
            <a:spLocks noGrp="1" noChangeArrowheads="1"/>
          </p:cNvSpPr>
          <p:nvPr>
            <p:ph type="ctrTitle" sz="quarter"/>
          </p:nvPr>
        </p:nvSpPr>
        <p:spPr>
          <a:xfrm>
            <a:off x="685800" y="1692276"/>
            <a:ext cx="7772400" cy="1736725"/>
          </a:xfrm>
        </p:spPr>
        <p:txBody>
          <a:bodyPr anchor="b"/>
          <a:lstStyle>
            <a:lvl1pPr>
              <a:defRPr sz="5400"/>
            </a:lvl1pPr>
          </a:lstStyle>
          <a:p>
            <a:r>
              <a:rPr lang="en-US"/>
              <a:t>Click to edit Master title style</a:t>
            </a:r>
          </a:p>
        </p:txBody>
      </p:sp>
      <p:sp>
        <p:nvSpPr>
          <p:cNvPr id="86534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68" name="Rectangle 68"/>
          <p:cNvSpPr>
            <a:spLocks noGrp="1" noChangeArrowheads="1"/>
          </p:cNvSpPr>
          <p:nvPr>
            <p:ph type="dt" sz="quarter" idx="10"/>
          </p:nvPr>
        </p:nvSpPr>
        <p:spPr bwMode="auto">
          <a:xfrm>
            <a:off x="457200" y="5715000"/>
            <a:ext cx="2133600" cy="9906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6600">
                <a:solidFill>
                  <a:schemeClr val="bg1"/>
                </a:solidFill>
                <a:effectDag name="">
                  <a:cont type="tree" name="">
                    <a:effect ref="fillLine"/>
                    <a:outerShdw dist="38100" dir="13500000" algn="br">
                      <a:srgbClr val="EAFFEF"/>
                    </a:outerShdw>
                  </a:cont>
                  <a:cont type="tree" name="">
                    <a:effect ref="fillLine"/>
                    <a:outerShdw dist="38100" dir="2700000" algn="tl">
                      <a:srgbClr val="617065"/>
                    </a:outerShdw>
                  </a:cont>
                  <a:effect ref="fillLine"/>
                </a:effectDag>
                <a:latin typeface="EarthTek" pitchFamily="2" charset="2"/>
              </a:defRPr>
            </a:lvl1pPr>
          </a:lstStyle>
          <a:p>
            <a:pPr>
              <a:defRPr/>
            </a:pPr>
            <a:endParaRPr lang="en-US"/>
          </a:p>
        </p:txBody>
      </p:sp>
      <p:sp>
        <p:nvSpPr>
          <p:cNvPr id="69" name="Rectangle 69"/>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70" name="Rectangle 70"/>
          <p:cNvSpPr>
            <a:spLocks noGrp="1" noChangeArrowheads="1"/>
          </p:cNvSpPr>
          <p:nvPr>
            <p:ph type="sldNum" sz="quarter" idx="12"/>
          </p:nvPr>
        </p:nvSpPr>
        <p:spPr>
          <a:xfrm>
            <a:off x="6553200" y="6248400"/>
            <a:ext cx="2133600" cy="457200"/>
          </a:xfrm>
        </p:spPr>
        <p:txBody>
          <a:bodyPr/>
          <a:lstStyle>
            <a:lvl1pPr>
              <a:defRPr/>
            </a:lvl1pPr>
          </a:lstStyle>
          <a:p>
            <a:pPr>
              <a:defRPr/>
            </a:pPr>
            <a:fld id="{2472B0F3-A931-4ECE-B3A9-8B79897A871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D6393B6E-182F-4978-9424-4B6A943B415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09865B56-5489-4DAB-B141-CB2C2C11314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4"/>
            <a:ext cx="8229600" cy="113982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1"/>
            <a:ext cx="8229600" cy="4525963"/>
          </a:xfrm>
        </p:spPr>
        <p:txBody>
          <a:bodyPr/>
          <a:lstStyle/>
          <a:p>
            <a:pPr lvl="0"/>
            <a:endParaRPr lang="en-US" noProof="0" smtClean="0"/>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F10B05C1-9CCD-4EB8-B0AB-2CFFB549234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4"/>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1"/>
            <a:ext cx="4038600" cy="4525963"/>
          </a:xfrm>
        </p:spPr>
        <p:txBody>
          <a:bodyPr/>
          <a:lstStyle/>
          <a:p>
            <a:pPr lvl="0"/>
            <a:endParaRPr lang="en-US" noProof="0" smtClean="0"/>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366D3F87-534D-4FE7-8AD6-07B31A284A1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4"/>
            <a:ext cx="8229600" cy="11398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1"/>
            <a:ext cx="8229600" cy="4525963"/>
          </a:xfrm>
        </p:spPr>
        <p:txBody>
          <a:bodyPr/>
          <a:lstStyle/>
          <a:p>
            <a:pPr lvl="0"/>
            <a:endParaRPr lang="en-US" noProof="0" smtClean="0"/>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26B15023-3AC1-47B0-9146-DA5B3F633D5B}"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4"/>
            <a:ext cx="8229600" cy="1139825"/>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457200" y="1600201"/>
            <a:ext cx="4038600" cy="4525963"/>
          </a:xfrm>
        </p:spPr>
        <p:txBody>
          <a:bodyPr/>
          <a:lstStyle/>
          <a:p>
            <a:pPr lvl="0"/>
            <a:endParaRPr lang="en-US" noProof="0" smtClean="0"/>
          </a:p>
        </p:txBody>
      </p:sp>
      <p:sp>
        <p:nvSpPr>
          <p:cNvPr id="4" name="Text Placeholder 3"/>
          <p:cNvSpPr>
            <a:spLocks noGrp="1"/>
          </p:cNvSpPr>
          <p:nvPr>
            <p:ph type="body" sz="half" idx="2"/>
          </p:nvPr>
        </p:nvSpPr>
        <p:spPr>
          <a:xfrm>
            <a:off x="4648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5FDC03AF-0EE9-426D-9D2E-DD4EEEF1360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8D6FCEC2-A034-4776-853C-364C6DC0AF4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0F250FF0-C353-484E-9637-0B1EA6688C1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9DF6CCD8-A0F8-4A80-A8BD-451A45AF456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94"/>
          <p:cNvSpPr>
            <a:spLocks noGrp="1" noChangeArrowheads="1"/>
          </p:cNvSpPr>
          <p:nvPr>
            <p:ph type="ftr" sz="quarter" idx="10"/>
          </p:nvPr>
        </p:nvSpPr>
        <p:spPr>
          <a:ln/>
        </p:spPr>
        <p:txBody>
          <a:bodyPr/>
          <a:lstStyle>
            <a:lvl1pPr>
              <a:defRPr/>
            </a:lvl1pPr>
          </a:lstStyle>
          <a:p>
            <a:pPr>
              <a:defRPr/>
            </a:pPr>
            <a:endParaRPr lang="en-US"/>
          </a:p>
        </p:txBody>
      </p:sp>
      <p:sp>
        <p:nvSpPr>
          <p:cNvPr id="8" name="Rectangle 1095"/>
          <p:cNvSpPr>
            <a:spLocks noGrp="1" noChangeArrowheads="1"/>
          </p:cNvSpPr>
          <p:nvPr>
            <p:ph type="sldNum" sz="quarter" idx="11"/>
          </p:nvPr>
        </p:nvSpPr>
        <p:spPr>
          <a:ln/>
        </p:spPr>
        <p:txBody>
          <a:bodyPr/>
          <a:lstStyle>
            <a:lvl1pPr>
              <a:defRPr/>
            </a:lvl1pPr>
          </a:lstStyle>
          <a:p>
            <a:pPr>
              <a:defRPr/>
            </a:pPr>
            <a:fld id="{89722BD6-02BD-4B30-B0CB-DEC450F0C9F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94"/>
          <p:cNvSpPr>
            <a:spLocks noGrp="1" noChangeArrowheads="1"/>
          </p:cNvSpPr>
          <p:nvPr>
            <p:ph type="ftr" sz="quarter" idx="10"/>
          </p:nvPr>
        </p:nvSpPr>
        <p:spPr>
          <a:ln/>
        </p:spPr>
        <p:txBody>
          <a:bodyPr/>
          <a:lstStyle>
            <a:lvl1pPr>
              <a:defRPr/>
            </a:lvl1pPr>
          </a:lstStyle>
          <a:p>
            <a:pPr>
              <a:defRPr/>
            </a:pPr>
            <a:endParaRPr lang="en-US"/>
          </a:p>
        </p:txBody>
      </p:sp>
      <p:sp>
        <p:nvSpPr>
          <p:cNvPr id="4" name="Rectangle 1095"/>
          <p:cNvSpPr>
            <a:spLocks noGrp="1" noChangeArrowheads="1"/>
          </p:cNvSpPr>
          <p:nvPr>
            <p:ph type="sldNum" sz="quarter" idx="11"/>
          </p:nvPr>
        </p:nvSpPr>
        <p:spPr>
          <a:ln/>
        </p:spPr>
        <p:txBody>
          <a:bodyPr/>
          <a:lstStyle>
            <a:lvl1pPr>
              <a:defRPr/>
            </a:lvl1pPr>
          </a:lstStyle>
          <a:p>
            <a:pPr>
              <a:defRPr/>
            </a:pPr>
            <a:fld id="{365120BD-9705-44C7-A1CB-9A1D48670FE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94"/>
          <p:cNvSpPr>
            <a:spLocks noGrp="1" noChangeArrowheads="1"/>
          </p:cNvSpPr>
          <p:nvPr>
            <p:ph type="ftr" sz="quarter" idx="10"/>
          </p:nvPr>
        </p:nvSpPr>
        <p:spPr>
          <a:ln/>
        </p:spPr>
        <p:txBody>
          <a:bodyPr/>
          <a:lstStyle>
            <a:lvl1pPr>
              <a:defRPr/>
            </a:lvl1pPr>
          </a:lstStyle>
          <a:p>
            <a:pPr>
              <a:defRPr/>
            </a:pPr>
            <a:endParaRPr lang="en-US"/>
          </a:p>
        </p:txBody>
      </p:sp>
      <p:sp>
        <p:nvSpPr>
          <p:cNvPr id="3" name="Rectangle 1095"/>
          <p:cNvSpPr>
            <a:spLocks noGrp="1" noChangeArrowheads="1"/>
          </p:cNvSpPr>
          <p:nvPr>
            <p:ph type="sldNum" sz="quarter" idx="11"/>
          </p:nvPr>
        </p:nvSpPr>
        <p:spPr>
          <a:ln/>
        </p:spPr>
        <p:txBody>
          <a:bodyPr/>
          <a:lstStyle>
            <a:lvl1pPr>
              <a:defRPr/>
            </a:lvl1pPr>
          </a:lstStyle>
          <a:p>
            <a:pPr>
              <a:defRPr/>
            </a:pPr>
            <a:fld id="{A8506C89-F9C7-4098-AD0E-43D003157D4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C4C77B4F-6A80-4C3E-B852-E8C2FD8349A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D4E5451A-60B9-4568-BACD-DCEDE0A0244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4258" name="Freeform 1026"/>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eaLnBrk="0" hangingPunct="0">
              <a:defRPr/>
            </a:pPr>
            <a:endParaRPr lang="en-US"/>
          </a:p>
        </p:txBody>
      </p:sp>
      <p:grpSp>
        <p:nvGrpSpPr>
          <p:cNvPr id="60419" name="Group 1027"/>
          <p:cNvGrpSpPr>
            <a:grpSpLocks/>
          </p:cNvGrpSpPr>
          <p:nvPr/>
        </p:nvGrpSpPr>
        <p:grpSpPr bwMode="auto">
          <a:xfrm>
            <a:off x="3175" y="4267200"/>
            <a:ext cx="9140825" cy="2590800"/>
            <a:chOff x="2" y="2688"/>
            <a:chExt cx="5758" cy="1632"/>
          </a:xfrm>
        </p:grpSpPr>
        <p:sp>
          <p:nvSpPr>
            <p:cNvPr id="864260" name="Freeform 1028"/>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eaLnBrk="0" hangingPunct="0">
                <a:defRPr/>
              </a:pPr>
              <a:endParaRPr lang="en-US"/>
            </a:p>
          </p:txBody>
        </p:sp>
        <p:grpSp>
          <p:nvGrpSpPr>
            <p:cNvPr id="60425" name="Group 1029"/>
            <p:cNvGrpSpPr>
              <a:grpSpLocks/>
            </p:cNvGrpSpPr>
            <p:nvPr userDrawn="1"/>
          </p:nvGrpSpPr>
          <p:grpSpPr bwMode="auto">
            <a:xfrm>
              <a:off x="3528" y="3715"/>
              <a:ext cx="792" cy="521"/>
              <a:chOff x="3527" y="3715"/>
              <a:chExt cx="792" cy="521"/>
            </a:xfrm>
          </p:grpSpPr>
          <p:sp>
            <p:nvSpPr>
              <p:cNvPr id="864262" name="Oval 1030"/>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eaLnBrk="0" hangingPunct="0">
                  <a:defRPr/>
                </a:pPr>
                <a:endParaRPr lang="en-US"/>
              </a:p>
            </p:txBody>
          </p:sp>
          <p:sp>
            <p:nvSpPr>
              <p:cNvPr id="864263" name="Oval 1031"/>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864264" name="Oval 1032"/>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eaLnBrk="0" hangingPunct="0">
                  <a:defRPr/>
                </a:pPr>
                <a:endParaRPr lang="en-US"/>
              </a:p>
            </p:txBody>
          </p:sp>
          <p:sp>
            <p:nvSpPr>
              <p:cNvPr id="864265" name="Oval 1033"/>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864266" name="Oval 1034"/>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eaLnBrk="0" hangingPunct="0">
                  <a:defRPr/>
                </a:pPr>
                <a:endParaRPr lang="en-US"/>
              </a:p>
            </p:txBody>
          </p:sp>
          <p:sp>
            <p:nvSpPr>
              <p:cNvPr id="864267" name="Freeform 1035"/>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864268" name="Freeform 1036"/>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eaLnBrk="0" hangingPunct="0">
                  <a:defRPr/>
                </a:pPr>
                <a:endParaRPr lang="en-US"/>
              </a:p>
            </p:txBody>
          </p:sp>
          <p:sp>
            <p:nvSpPr>
              <p:cNvPr id="864269" name="Freeform 1037"/>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eaLnBrk="0" hangingPunct="0">
                  <a:defRPr/>
                </a:pPr>
                <a:endParaRPr lang="en-US"/>
              </a:p>
            </p:txBody>
          </p:sp>
          <p:sp>
            <p:nvSpPr>
              <p:cNvPr id="864270" name="Freeform 1038"/>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eaLnBrk="0" hangingPunct="0">
                  <a:defRPr/>
                </a:pPr>
                <a:endParaRPr lang="en-US"/>
              </a:p>
            </p:txBody>
          </p:sp>
          <p:sp>
            <p:nvSpPr>
              <p:cNvPr id="864271" name="Freeform 1039"/>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eaLnBrk="0" hangingPunct="0">
                  <a:defRPr/>
                </a:pPr>
                <a:endParaRPr lang="en-US"/>
              </a:p>
            </p:txBody>
          </p:sp>
          <p:sp>
            <p:nvSpPr>
              <p:cNvPr id="864272" name="Oval 1040"/>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eaLnBrk="0" hangingPunct="0">
                  <a:defRPr/>
                </a:pPr>
                <a:endParaRPr lang="en-US"/>
              </a:p>
            </p:txBody>
          </p:sp>
        </p:grpSp>
        <p:grpSp>
          <p:nvGrpSpPr>
            <p:cNvPr id="60426" name="Group 1041"/>
            <p:cNvGrpSpPr>
              <a:grpSpLocks/>
            </p:cNvGrpSpPr>
            <p:nvPr userDrawn="1"/>
          </p:nvGrpSpPr>
          <p:grpSpPr bwMode="auto">
            <a:xfrm>
              <a:off x="1776" y="3631"/>
              <a:ext cx="1626" cy="683"/>
              <a:chOff x="1776" y="3631"/>
              <a:chExt cx="1626" cy="683"/>
            </a:xfrm>
          </p:grpSpPr>
          <p:sp>
            <p:nvSpPr>
              <p:cNvPr id="864274" name="Oval 1042"/>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eaLnBrk="0" hangingPunct="0">
                  <a:defRPr/>
                </a:pPr>
                <a:endParaRPr lang="en-US"/>
              </a:p>
            </p:txBody>
          </p:sp>
          <p:sp>
            <p:nvSpPr>
              <p:cNvPr id="864275" name="Oval 1043"/>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eaLnBrk="0" hangingPunct="0">
                  <a:defRPr/>
                </a:pPr>
                <a:endParaRPr lang="en-US"/>
              </a:p>
            </p:txBody>
          </p:sp>
          <p:sp>
            <p:nvSpPr>
              <p:cNvPr id="864276" name="Oval 1044"/>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eaLnBrk="0" hangingPunct="0">
                  <a:defRPr/>
                </a:pPr>
                <a:endParaRPr lang="en-US"/>
              </a:p>
            </p:txBody>
          </p:sp>
          <p:sp>
            <p:nvSpPr>
              <p:cNvPr id="864277" name="Oval 1045"/>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864278" name="Oval 1046"/>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864279" name="Oval 1047"/>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864280" name="Oval 1048"/>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eaLnBrk="0" hangingPunct="0">
                  <a:defRPr/>
                </a:pPr>
                <a:endParaRPr lang="en-US"/>
              </a:p>
            </p:txBody>
          </p:sp>
          <p:sp>
            <p:nvSpPr>
              <p:cNvPr id="864281" name="Oval 1049"/>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eaLnBrk="0" hangingPunct="0">
                  <a:defRPr/>
                </a:pPr>
                <a:endParaRPr lang="en-US"/>
              </a:p>
            </p:txBody>
          </p:sp>
          <p:sp>
            <p:nvSpPr>
              <p:cNvPr id="864282" name="Freeform 1050"/>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864283" name="Freeform 1051"/>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eaLnBrk="0" hangingPunct="0">
                  <a:defRPr/>
                </a:pPr>
                <a:endParaRPr lang="en-US"/>
              </a:p>
            </p:txBody>
          </p:sp>
          <p:sp>
            <p:nvSpPr>
              <p:cNvPr id="864284" name="Freeform 1052"/>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eaLnBrk="0" hangingPunct="0">
                  <a:defRPr/>
                </a:pPr>
                <a:endParaRPr lang="en-US"/>
              </a:p>
            </p:txBody>
          </p:sp>
          <p:sp>
            <p:nvSpPr>
              <p:cNvPr id="864285" name="Freeform 1053"/>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eaLnBrk="0" hangingPunct="0">
                  <a:defRPr/>
                </a:pPr>
                <a:endParaRPr lang="en-US"/>
              </a:p>
            </p:txBody>
          </p:sp>
          <p:sp>
            <p:nvSpPr>
              <p:cNvPr id="864286" name="Freeform 1054"/>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eaLnBrk="0" hangingPunct="0">
                  <a:defRPr/>
                </a:pPr>
                <a:endParaRPr lang="en-US"/>
              </a:p>
            </p:txBody>
          </p:sp>
          <p:sp>
            <p:nvSpPr>
              <p:cNvPr id="864287" name="Freeform 1055"/>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eaLnBrk="0" hangingPunct="0">
                  <a:defRPr/>
                </a:pPr>
                <a:endParaRPr lang="en-US"/>
              </a:p>
            </p:txBody>
          </p:sp>
          <p:sp>
            <p:nvSpPr>
              <p:cNvPr id="864288" name="Freeform 1056"/>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eaLnBrk="0" hangingPunct="0">
                  <a:defRPr/>
                </a:pPr>
                <a:endParaRPr lang="en-US"/>
              </a:p>
            </p:txBody>
          </p:sp>
          <p:sp>
            <p:nvSpPr>
              <p:cNvPr id="864289" name="Freeform 1057"/>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eaLnBrk="0" hangingPunct="0">
                  <a:defRPr/>
                </a:pPr>
                <a:endParaRPr lang="en-US"/>
              </a:p>
            </p:txBody>
          </p:sp>
          <p:sp>
            <p:nvSpPr>
              <p:cNvPr id="864290" name="Freeform 1058"/>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eaLnBrk="0" hangingPunct="0">
                  <a:defRPr/>
                </a:pPr>
                <a:endParaRPr lang="en-US"/>
              </a:p>
            </p:txBody>
          </p:sp>
          <p:sp>
            <p:nvSpPr>
              <p:cNvPr id="864291" name="Freeform 1059"/>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eaLnBrk="0" hangingPunct="0">
                  <a:defRPr/>
                </a:pPr>
                <a:endParaRPr lang="en-US"/>
              </a:p>
            </p:txBody>
          </p:sp>
        </p:grpSp>
        <p:grpSp>
          <p:nvGrpSpPr>
            <p:cNvPr id="60427" name="Group 1060"/>
            <p:cNvGrpSpPr>
              <a:grpSpLocks/>
            </p:cNvGrpSpPr>
            <p:nvPr userDrawn="1"/>
          </p:nvGrpSpPr>
          <p:grpSpPr bwMode="auto">
            <a:xfrm>
              <a:off x="4128" y="3360"/>
              <a:ext cx="1351" cy="821"/>
              <a:chOff x="4128" y="3360"/>
              <a:chExt cx="1351" cy="821"/>
            </a:xfrm>
          </p:grpSpPr>
          <p:sp>
            <p:nvSpPr>
              <p:cNvPr id="864293" name="Freeform 1061"/>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864294" name="Freeform 1062"/>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864295" name="Freeform 1063"/>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864296" name="Freeform 1064"/>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eaLnBrk="0" hangingPunct="0">
                  <a:defRPr/>
                </a:pPr>
                <a:endParaRPr lang="en-US"/>
              </a:p>
            </p:txBody>
          </p:sp>
          <p:sp>
            <p:nvSpPr>
              <p:cNvPr id="864297" name="Freeform 1065"/>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eaLnBrk="0" hangingPunct="0">
                  <a:defRPr/>
                </a:pPr>
                <a:endParaRPr lang="en-US"/>
              </a:p>
            </p:txBody>
          </p:sp>
          <p:sp>
            <p:nvSpPr>
              <p:cNvPr id="864298" name="Freeform 1066"/>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eaLnBrk="0" hangingPunct="0">
                  <a:defRPr/>
                </a:pPr>
                <a:endParaRPr lang="en-US"/>
              </a:p>
            </p:txBody>
          </p:sp>
          <p:sp>
            <p:nvSpPr>
              <p:cNvPr id="864299" name="Freeform 1067"/>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eaLnBrk="0" hangingPunct="0">
                  <a:defRPr/>
                </a:pPr>
                <a:endParaRPr lang="en-US"/>
              </a:p>
            </p:txBody>
          </p:sp>
          <p:sp>
            <p:nvSpPr>
              <p:cNvPr id="864300" name="Freeform 1068"/>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eaLnBrk="0" hangingPunct="0">
                  <a:defRPr/>
                </a:pPr>
                <a:endParaRPr lang="en-US"/>
              </a:p>
            </p:txBody>
          </p:sp>
          <p:sp>
            <p:nvSpPr>
              <p:cNvPr id="864301" name="Freeform 1069"/>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eaLnBrk="0" hangingPunct="0">
                  <a:defRPr/>
                </a:pPr>
                <a:endParaRPr lang="en-US"/>
              </a:p>
            </p:txBody>
          </p:sp>
          <p:sp>
            <p:nvSpPr>
              <p:cNvPr id="864302" name="Freeform 1070"/>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864303" name="Freeform 1071"/>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eaLnBrk="0" hangingPunct="0">
                  <a:defRPr/>
                </a:pPr>
                <a:endParaRPr lang="en-US"/>
              </a:p>
            </p:txBody>
          </p:sp>
          <p:sp>
            <p:nvSpPr>
              <p:cNvPr id="864304" name="Oval 1072"/>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eaLnBrk="0" hangingPunct="0">
                  <a:defRPr/>
                </a:pPr>
                <a:endParaRPr lang="en-US"/>
              </a:p>
            </p:txBody>
          </p:sp>
          <p:sp>
            <p:nvSpPr>
              <p:cNvPr id="864305" name="Oval 1073"/>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864306" name="Oval 1074"/>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eaLnBrk="0" hangingPunct="0">
                  <a:defRPr/>
                </a:pPr>
                <a:endParaRPr lang="en-US"/>
              </a:p>
            </p:txBody>
          </p:sp>
          <p:sp>
            <p:nvSpPr>
              <p:cNvPr id="864307" name="Oval 1075"/>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eaLnBrk="0" hangingPunct="0">
                  <a:defRPr/>
                </a:pPr>
                <a:endParaRPr lang="en-US"/>
              </a:p>
            </p:txBody>
          </p:sp>
          <p:sp>
            <p:nvSpPr>
              <p:cNvPr id="864308" name="Oval 1076"/>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eaLnBrk="0" hangingPunct="0">
                  <a:defRPr/>
                </a:pPr>
                <a:endParaRPr lang="en-US"/>
              </a:p>
            </p:txBody>
          </p:sp>
          <p:sp>
            <p:nvSpPr>
              <p:cNvPr id="864309" name="Oval 1077"/>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eaLnBrk="0" hangingPunct="0">
                  <a:defRPr/>
                </a:pPr>
                <a:endParaRPr lang="en-US"/>
              </a:p>
            </p:txBody>
          </p:sp>
        </p:grpSp>
        <p:grpSp>
          <p:nvGrpSpPr>
            <p:cNvPr id="60428" name="Group 1078"/>
            <p:cNvGrpSpPr>
              <a:grpSpLocks/>
            </p:cNvGrpSpPr>
            <p:nvPr userDrawn="1"/>
          </p:nvGrpSpPr>
          <p:grpSpPr bwMode="auto">
            <a:xfrm>
              <a:off x="5280" y="3024"/>
              <a:ext cx="425" cy="258"/>
              <a:chOff x="5280" y="3024"/>
              <a:chExt cx="425" cy="258"/>
            </a:xfrm>
          </p:grpSpPr>
          <p:sp>
            <p:nvSpPr>
              <p:cNvPr id="864311" name="Freeform 1079"/>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US"/>
              </a:p>
            </p:txBody>
          </p:sp>
          <p:sp>
            <p:nvSpPr>
              <p:cNvPr id="864312" name="Freeform 1080"/>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US"/>
              </a:p>
            </p:txBody>
          </p:sp>
          <p:sp>
            <p:nvSpPr>
              <p:cNvPr id="864313" name="Freeform 1081"/>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US"/>
              </a:p>
            </p:txBody>
          </p:sp>
          <p:sp>
            <p:nvSpPr>
              <p:cNvPr id="864314" name="Freeform 1082"/>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US"/>
              </a:p>
            </p:txBody>
          </p:sp>
          <p:sp>
            <p:nvSpPr>
              <p:cNvPr id="864315" name="Freeform 1083"/>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eaLnBrk="0" hangingPunct="0">
                  <a:defRPr/>
                </a:pPr>
                <a:endParaRPr lang="en-US"/>
              </a:p>
            </p:txBody>
          </p:sp>
          <p:sp>
            <p:nvSpPr>
              <p:cNvPr id="864316" name="Freeform 1084"/>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eaLnBrk="0" hangingPunct="0">
                  <a:defRPr/>
                </a:pPr>
                <a:endParaRPr lang="en-US"/>
              </a:p>
            </p:txBody>
          </p:sp>
          <p:sp>
            <p:nvSpPr>
              <p:cNvPr id="864317" name="Freeform 1085"/>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US"/>
              </a:p>
            </p:txBody>
          </p:sp>
          <p:grpSp>
            <p:nvGrpSpPr>
              <p:cNvPr id="60436" name="Group 1086"/>
              <p:cNvGrpSpPr>
                <a:grpSpLocks/>
              </p:cNvGrpSpPr>
              <p:nvPr/>
            </p:nvGrpSpPr>
            <p:grpSpPr bwMode="auto">
              <a:xfrm>
                <a:off x="5381" y="3085"/>
                <a:ext cx="227" cy="132"/>
                <a:chOff x="5381" y="3085"/>
                <a:chExt cx="227" cy="132"/>
              </a:xfrm>
            </p:grpSpPr>
            <p:sp>
              <p:nvSpPr>
                <p:cNvPr id="864319" name="Oval 1087"/>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eaLnBrk="0" hangingPunct="0">
                    <a:defRPr/>
                  </a:pPr>
                  <a:endParaRPr lang="en-US"/>
                </a:p>
              </p:txBody>
            </p:sp>
            <p:sp>
              <p:nvSpPr>
                <p:cNvPr id="864320" name="Oval 1088"/>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eaLnBrk="0" hangingPunct="0">
                    <a:defRPr/>
                  </a:pPr>
                  <a:endParaRPr lang="en-US"/>
                </a:p>
              </p:txBody>
            </p:sp>
            <p:sp>
              <p:nvSpPr>
                <p:cNvPr id="864321" name="Oval 1089"/>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eaLnBrk="0" hangingPunct="0">
                    <a:defRPr/>
                  </a:pPr>
                  <a:endParaRPr lang="en-US"/>
                </a:p>
              </p:txBody>
            </p:sp>
            <p:sp>
              <p:nvSpPr>
                <p:cNvPr id="864322" name="Oval 1090"/>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eaLnBrk="0" hangingPunct="0">
                    <a:defRPr/>
                  </a:pPr>
                  <a:endParaRPr lang="en-US"/>
                </a:p>
              </p:txBody>
            </p:sp>
          </p:grpSp>
        </p:grpSp>
      </p:grpSp>
      <p:sp>
        <p:nvSpPr>
          <p:cNvPr id="864323" name="Rectangle 1091"/>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864324" name="Rectangle 1092"/>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64326" name="Rectangle 1094"/>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latin typeface="Arial" charset="0"/>
              </a:defRPr>
            </a:lvl1pPr>
          </a:lstStyle>
          <a:p>
            <a:pPr>
              <a:defRPr/>
            </a:pPr>
            <a:endParaRPr lang="en-US"/>
          </a:p>
        </p:txBody>
      </p:sp>
      <p:sp>
        <p:nvSpPr>
          <p:cNvPr id="864327" name="Rectangle 109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effectLst>
                  <a:outerShdw blurRad="38100" dist="38100" dir="2700000" algn="tl">
                    <a:srgbClr val="000000"/>
                  </a:outerShdw>
                </a:effectLst>
                <a:latin typeface="Arial" charset="0"/>
              </a:defRPr>
            </a:lvl1pPr>
          </a:lstStyle>
          <a:p>
            <a:pPr>
              <a:defRPr/>
            </a:pPr>
            <a:fld id="{860BB908-100A-4C10-9B09-89E1104DC25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30" r:id="rId1"/>
    <p:sldLayoutId id="2147483829" r:id="rId2"/>
    <p:sldLayoutId id="2147483828" r:id="rId3"/>
    <p:sldLayoutId id="2147483827" r:id="rId4"/>
    <p:sldLayoutId id="2147483826" r:id="rId5"/>
    <p:sldLayoutId id="2147483825" r:id="rId6"/>
    <p:sldLayoutId id="2147483824" r:id="rId7"/>
    <p:sldLayoutId id="2147483823" r:id="rId8"/>
    <p:sldLayoutId id="2147483822" r:id="rId9"/>
    <p:sldLayoutId id="2147483821" r:id="rId10"/>
    <p:sldLayoutId id="2147483820" r:id="rId11"/>
    <p:sldLayoutId id="2147483819" r:id="rId12"/>
    <p:sldLayoutId id="2147483818" r:id="rId13"/>
    <p:sldLayoutId id="2147483817" r:id="rId14"/>
    <p:sldLayoutId id="2147483816" r:id="rId15"/>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Microsoft_Excel_97-2003_Worksheet3.xls"/><Relationship Id="rId3" Type="http://schemas.openxmlformats.org/officeDocument/2006/relationships/oleObject" Target="../embeddings/Microsoft_Excel_97-2003_Worksheet1.xls"/><Relationship Id="rId7"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4.emf"/><Relationship Id="rId5" Type="http://schemas.openxmlformats.org/officeDocument/2006/relationships/oleObject" Target="../embeddings/Microsoft_Excel_97-2003_Worksheet2.xls"/><Relationship Id="rId4" Type="http://schemas.openxmlformats.org/officeDocument/2006/relationships/image" Target="../media/image23.emf"/><Relationship Id="rId9" Type="http://schemas.openxmlformats.org/officeDocument/2006/relationships/image" Target="../media/image25.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27.emf"/><Relationship Id="rId4" Type="http://schemas.openxmlformats.org/officeDocument/2006/relationships/oleObject" Target="../embeddings/Microsoft_Excel_97-2003_Worksheet4.xls"/></Relationships>
</file>

<file path=ppt/slides/_rels/slide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30.emf"/><Relationship Id="rId4" Type="http://schemas.openxmlformats.org/officeDocument/2006/relationships/oleObject" Target="../embeddings/Microsoft_Excel_97-2003_Worksheet5.xls"/></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42.emf"/><Relationship Id="rId4" Type="http://schemas.openxmlformats.org/officeDocument/2006/relationships/oleObject" Target="../embeddings/Microsoft_Excel_97-2003_Worksheet6.xls"/></Relationships>
</file>

<file path=ppt/slides/_rels/slide23.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png"/><Relationship Id="rId7" Type="http://schemas.openxmlformats.org/officeDocument/2006/relationships/image" Target="../media/image47.wmf"/><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46.jpeg"/><Relationship Id="rId5" Type="http://schemas.openxmlformats.org/officeDocument/2006/relationships/image" Target="../media/image45.wmf"/><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50.png"/><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 Id="rId5" Type="http://schemas.openxmlformats.org/officeDocument/2006/relationships/image" Target="../media/image63.jpeg"/><Relationship Id="rId4" Type="http://schemas.openxmlformats.org/officeDocument/2006/relationships/image" Target="../media/image62.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65.wmf"/></Relationships>
</file>

<file path=ppt/slides/_rels/slide3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2.emf"/><Relationship Id="rId5" Type="http://schemas.openxmlformats.org/officeDocument/2006/relationships/oleObject" Target="../embeddings/oleObject2.bin"/><Relationship Id="rId10" Type="http://schemas.openxmlformats.org/officeDocument/2006/relationships/image" Target="../media/image14.emf"/><Relationship Id="rId4" Type="http://schemas.openxmlformats.org/officeDocument/2006/relationships/image" Target="../media/image11.emf"/><Relationship Id="rId9"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FFFFFF">
            <a:alpha val="0"/>
          </a:srgbClr>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760476" y="2819400"/>
            <a:ext cx="7772400" cy="990600"/>
          </a:xfrm>
        </p:spPr>
        <p:txBody>
          <a:bodyPr>
            <a:normAutofit/>
          </a:bodyPr>
          <a:lstStyle/>
          <a:p>
            <a:r>
              <a:rPr lang="en-US" sz="4400" b="1" dirty="0" smtClean="0">
                <a:solidFill>
                  <a:schemeClr val="tx1"/>
                </a:solidFill>
                <a:effectLst/>
                <a:latin typeface="Calibri" pitchFamily="34" charset="0"/>
                <a:cs typeface="Calibri" pitchFamily="34" charset="0"/>
              </a:rPr>
              <a:t>Model Calibration &amp; Verification</a:t>
            </a:r>
            <a:endParaRPr lang="en-US" sz="4400" b="1" dirty="0">
              <a:solidFill>
                <a:schemeClr val="tx1"/>
              </a:solidFill>
              <a:effectLst/>
              <a:latin typeface="Calibri" pitchFamily="34" charset="0"/>
              <a:cs typeface="Calibri" pitchFamily="34" charset="0"/>
            </a:endParaRPr>
          </a:p>
        </p:txBody>
      </p:sp>
      <p:sp>
        <p:nvSpPr>
          <p:cNvPr id="7" name="Slide Number Placeholder 6"/>
          <p:cNvSpPr>
            <a:spLocks noGrp="1"/>
          </p:cNvSpPr>
          <p:nvPr>
            <p:ph type="sldNum" sz="quarter" idx="12"/>
          </p:nvPr>
        </p:nvSpPr>
        <p:spPr/>
        <p:txBody>
          <a:bodyPr/>
          <a:lstStyle/>
          <a:p>
            <a:fld id="{511C4E91-83A4-4316-A0C1-0AB59467B5B0}" type="slidenum">
              <a:rPr lang="en-US" smtClean="0"/>
              <a:pPr/>
              <a:t>1</a:t>
            </a:fld>
            <a:endParaRPr lang="en-US"/>
          </a:p>
        </p:txBody>
      </p:sp>
      <p:pic>
        <p:nvPicPr>
          <p:cNvPr id="5" name="Picture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0400" y="685800"/>
            <a:ext cx="308610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8"/>
          <p:cNvSpPr txBox="1">
            <a:spLocks noChangeArrowheads="1"/>
          </p:cNvSpPr>
          <p:nvPr/>
        </p:nvSpPr>
        <p:spPr bwMode="auto">
          <a:xfrm>
            <a:off x="723900" y="4725988"/>
            <a:ext cx="7696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2000" dirty="0">
                <a:latin typeface="Calibri" pitchFamily="34" charset="0"/>
                <a:ea typeface="Calibri" pitchFamily="34" charset="0"/>
                <a:cs typeface="Calibri" pitchFamily="34" charset="0"/>
              </a:rPr>
              <a:t>Using WinSLAMM v10 to Meet Urban Stormwater Management Goals</a:t>
            </a:r>
            <a:endParaRPr lang="en-US" altLang="en-US"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4"/>
          <p:cNvSpPr txBox="1">
            <a:spLocks noChangeArrowheads="1"/>
          </p:cNvSpPr>
          <p:nvPr/>
        </p:nvSpPr>
        <p:spPr bwMode="auto">
          <a:xfrm>
            <a:off x="4572000" y="4572000"/>
            <a:ext cx="4572000" cy="1570038"/>
          </a:xfrm>
          <a:prstGeom prst="rect">
            <a:avLst/>
          </a:prstGeom>
          <a:noFill/>
          <a:ln w="9525">
            <a:noFill/>
            <a:miter lim="800000"/>
            <a:headEnd/>
            <a:tailEnd/>
          </a:ln>
        </p:spPr>
        <p:txBody>
          <a:bodyPr>
            <a:spAutoFit/>
          </a:bodyPr>
          <a:lstStyle/>
          <a:p>
            <a:pPr eaLnBrk="0" hangingPunct="0"/>
            <a:r>
              <a:rPr lang="en-US" sz="3200" b="1">
                <a:latin typeface="Tahoma" pitchFamily="34" charset="0"/>
              </a:rPr>
              <a:t>End of Pipe Monitoring : Tertiary Sources</a:t>
            </a:r>
          </a:p>
        </p:txBody>
      </p:sp>
      <p:pic>
        <p:nvPicPr>
          <p:cNvPr id="28674" name="Picture 2" descr="C:\WINDOWS\Desktop\scans_b_3_2_01\scan2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TextBox 6"/>
          <p:cNvSpPr txBox="1"/>
          <p:nvPr/>
        </p:nvSpPr>
        <p:spPr>
          <a:xfrm>
            <a:off x="4038600" y="381000"/>
            <a:ext cx="5029200" cy="400050"/>
          </a:xfrm>
          <a:prstGeom prst="rect">
            <a:avLst/>
          </a:prstGeom>
          <a:solidFill>
            <a:srgbClr val="0070C0"/>
          </a:solidFill>
        </p:spPr>
        <p:txBody>
          <a:bodyPr>
            <a:spAutoFit/>
          </a:bodyPr>
          <a:lstStyle/>
          <a:p>
            <a:pPr eaLnBrk="0" hangingPunct="0">
              <a:defRPr/>
            </a:pPr>
            <a:r>
              <a:rPr lang="en-US" sz="2000" b="1" dirty="0">
                <a:solidFill>
                  <a:schemeClr val="bg1">
                    <a:lumMod val="20000"/>
                    <a:lumOff val="80000"/>
                  </a:schemeClr>
                </a:solidFill>
              </a:rPr>
              <a:t>Maintenance Yard Madison WI: 4 acres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2" descr="C:\WINDOWS\Desktop\wingra3\wingra5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990600" y="5562600"/>
            <a:ext cx="3124200" cy="708025"/>
          </a:xfrm>
          <a:prstGeom prst="rect">
            <a:avLst/>
          </a:prstGeom>
          <a:solidFill>
            <a:srgbClr val="0070C0"/>
          </a:solidFill>
        </p:spPr>
        <p:txBody>
          <a:bodyPr>
            <a:spAutoFit/>
          </a:bodyPr>
          <a:lstStyle/>
          <a:p>
            <a:pPr eaLnBrk="0" hangingPunct="0">
              <a:defRPr/>
            </a:pPr>
            <a:r>
              <a:rPr lang="en-US" sz="2000" b="1" dirty="0" err="1">
                <a:solidFill>
                  <a:schemeClr val="bg1">
                    <a:lumMod val="20000"/>
                    <a:lumOff val="80000"/>
                  </a:schemeClr>
                </a:solidFill>
              </a:rPr>
              <a:t>Syene</a:t>
            </a:r>
            <a:r>
              <a:rPr lang="en-US" sz="2000" b="1" dirty="0">
                <a:solidFill>
                  <a:schemeClr val="bg1">
                    <a:lumMod val="20000"/>
                    <a:lumOff val="80000"/>
                  </a:schemeClr>
                </a:solidFill>
              </a:rPr>
              <a:t> Industrial Park, Madison WI: 114 acres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277813"/>
            <a:ext cx="8229600" cy="1139825"/>
          </a:xfrm>
        </p:spPr>
        <p:txBody>
          <a:bodyPr/>
          <a:lstStyle/>
          <a:p>
            <a:pPr>
              <a:defRPr/>
            </a:pPr>
            <a:r>
              <a:rPr lang="en-US"/>
              <a:t>Measured versus Modeled Runoff, inches</a:t>
            </a:r>
          </a:p>
        </p:txBody>
      </p:sp>
      <p:graphicFrame>
        <p:nvGraphicFramePr>
          <p:cNvPr id="44097" name="Group 65"/>
          <p:cNvGraphicFramePr>
            <a:graphicFrameLocks noGrp="1"/>
          </p:cNvGraphicFramePr>
          <p:nvPr>
            <p:ph type="tbl" idx="1"/>
            <p:extLst>
              <p:ext uri="{D42A27DB-BD31-4B8C-83A1-F6EECF244321}">
                <p14:modId xmlns:p14="http://schemas.microsoft.com/office/powerpoint/2010/main" val="4275844680"/>
              </p:ext>
            </p:extLst>
          </p:nvPr>
        </p:nvGraphicFramePr>
        <p:xfrm>
          <a:off x="1143000" y="1600200"/>
          <a:ext cx="7010400" cy="4876799"/>
        </p:xfrm>
        <a:graphic>
          <a:graphicData uri="http://schemas.openxmlformats.org/drawingml/2006/table">
            <a:tbl>
              <a:tblPr/>
              <a:tblGrid>
                <a:gridCol w="1599936"/>
                <a:gridCol w="1295136"/>
                <a:gridCol w="1296459"/>
                <a:gridCol w="1295136"/>
                <a:gridCol w="1523733"/>
              </a:tblGrid>
              <a:tr h="84434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rPr>
                        <a:t>SITE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rPr>
                        <a:t>Number of Events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Measured Runoff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Modeled Runoff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Difference,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86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Harper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55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7.3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5.3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-27%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86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Monroe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8.8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407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Canterbury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55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5.4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407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Marquette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64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0% </a:t>
                      </a:r>
                      <a:r>
                        <a:rPr kumimoji="0" lang="en-US" sz="1600" b="0" i="0" u="none" strike="noStrike" cap="none" normalizeH="0" baseline="0" dirty="0" smtClean="0">
                          <a:ln>
                            <a:noFill/>
                          </a:ln>
                          <a:solidFill>
                            <a:schemeClr val="tx1"/>
                          </a:solidFill>
                          <a:effectLst/>
                          <a:latin typeface="Times New Roman" pitchFamily="18" charset="0"/>
                        </a:rPr>
                        <a:t>(19%)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86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Superior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19.8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2% </a:t>
                      </a:r>
                      <a:r>
                        <a:rPr kumimoji="0" lang="en-US" sz="1600" b="0" i="0" u="none" strike="noStrike" cap="none" normalizeH="0" baseline="0" dirty="0" smtClean="0">
                          <a:ln>
                            <a:noFill/>
                          </a:ln>
                          <a:solidFill>
                            <a:schemeClr val="tx1"/>
                          </a:solidFill>
                          <a:effectLst/>
                          <a:latin typeface="Times New Roman" pitchFamily="18" charset="0"/>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86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Times New Roman" pitchFamily="18" charset="0"/>
                        </a:rPr>
                        <a:t>Syene</a:t>
                      </a:r>
                      <a:endParaRPr kumimoji="0" lang="en-US" sz="2000" b="0"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108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29.5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28.7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-3% </a:t>
                      </a:r>
                      <a:r>
                        <a:rPr kumimoji="0" lang="en-US" sz="1600" b="0" i="0" u="none" strike="noStrike" cap="none" normalizeH="0" baseline="0" dirty="0" smtClean="0">
                          <a:ln>
                            <a:noFill/>
                          </a:ln>
                          <a:solidFill>
                            <a:schemeClr val="tx1"/>
                          </a:solidFill>
                          <a:effectLst/>
                          <a:latin typeface="Times New Roman" pitchFamily="18" charset="0"/>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86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Badger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14.9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14.3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22" name="Object 2"/>
          <p:cNvGraphicFramePr>
            <a:graphicFrameLocks noChangeAspect="1"/>
          </p:cNvGraphicFramePr>
          <p:nvPr>
            <p:extLst>
              <p:ext uri="{D42A27DB-BD31-4B8C-83A1-F6EECF244321}">
                <p14:modId xmlns:p14="http://schemas.microsoft.com/office/powerpoint/2010/main" val="3994486741"/>
              </p:ext>
            </p:extLst>
          </p:nvPr>
        </p:nvGraphicFramePr>
        <p:xfrm>
          <a:off x="-37531" y="381000"/>
          <a:ext cx="4571999" cy="3124200"/>
        </p:xfrm>
        <a:graphic>
          <a:graphicData uri="http://schemas.openxmlformats.org/presentationml/2006/ole">
            <mc:AlternateContent xmlns:mc="http://schemas.openxmlformats.org/markup-compatibility/2006">
              <mc:Choice xmlns:v="urn:schemas-microsoft-com:vml" Requires="v">
                <p:oleObj spid="_x0000_s56390" name="Chart" r:id="rId3" imgW="5454000" imgH="2995200" progId="Excel.Sheet.8">
                  <p:embed/>
                </p:oleObj>
              </mc:Choice>
              <mc:Fallback>
                <p:oleObj name="Chart" r:id="rId3" imgW="5454000" imgH="2995200" progId="Excel.Sheet.8">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31" y="381000"/>
                        <a:ext cx="4571999" cy="3124200"/>
                      </a:xfrm>
                      <a:prstGeom prst="rect">
                        <a:avLst/>
                      </a:prstGeom>
                      <a:noFill/>
                      <a:ln>
                        <a:noFill/>
                      </a:ln>
                      <a:effectLs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832280648"/>
              </p:ext>
            </p:extLst>
          </p:nvPr>
        </p:nvGraphicFramePr>
        <p:xfrm>
          <a:off x="4565177" y="381000"/>
          <a:ext cx="4571999" cy="3124200"/>
        </p:xfrm>
        <a:graphic>
          <a:graphicData uri="http://schemas.openxmlformats.org/presentationml/2006/ole">
            <mc:AlternateContent xmlns:mc="http://schemas.openxmlformats.org/markup-compatibility/2006">
              <mc:Choice xmlns:v="urn:schemas-microsoft-com:vml" Requires="v">
                <p:oleObj spid="_x0000_s56391" name="Chart" r:id="rId5" imgW="5454000" imgH="2995200" progId="Excel.Sheet.8">
                  <p:embed/>
                </p:oleObj>
              </mc:Choice>
              <mc:Fallback>
                <p:oleObj name="Chart" r:id="rId5" imgW="5454000" imgH="2995200" progId="Excel.Sheet.8">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65177" y="381000"/>
                        <a:ext cx="4571999" cy="3124200"/>
                      </a:xfrm>
                      <a:prstGeom prst="rect">
                        <a:avLst/>
                      </a:prstGeom>
                      <a:noFill/>
                      <a:ln>
                        <a:noFill/>
                      </a:ln>
                      <a:effectLst/>
                    </p:spPr>
                  </p:pic>
                </p:oleObj>
              </mc:Fallback>
            </mc:AlternateContent>
          </a:graphicData>
        </a:graphic>
      </p:graphicFrame>
      <p:pic>
        <p:nvPicPr>
          <p:cNvPr id="4" name="Picture 2" descr="C:\Users\Roger\Pictures\ControlCenter3\Scan\CCF04092010_00000.jpg"/>
          <p:cNvPicPr>
            <a:picLocks noChangeAspect="1" noChangeArrowheads="1"/>
          </p:cNvPicPr>
          <p:nvPr/>
        </p:nvPicPr>
        <p:blipFill>
          <a:blip r:embed="rId7" cstate="print"/>
          <a:srcRect/>
          <a:stretch>
            <a:fillRect/>
          </a:stretch>
        </p:blipFill>
        <p:spPr bwMode="auto">
          <a:xfrm>
            <a:off x="0" y="3810000"/>
            <a:ext cx="4572000" cy="3048000"/>
          </a:xfrm>
          <a:prstGeom prst="rect">
            <a:avLst/>
          </a:prstGeom>
          <a:noFill/>
          <a:ln w="9525">
            <a:noFill/>
            <a:miter lim="800000"/>
            <a:headEnd/>
            <a:tailEnd/>
          </a:ln>
        </p:spPr>
      </p:pic>
      <p:graphicFrame>
        <p:nvGraphicFramePr>
          <p:cNvPr id="3" name="Object 2"/>
          <p:cNvGraphicFramePr>
            <a:graphicFrameLocks noChangeAspect="1"/>
          </p:cNvGraphicFramePr>
          <p:nvPr>
            <p:extLst>
              <p:ext uri="{D42A27DB-BD31-4B8C-83A1-F6EECF244321}">
                <p14:modId xmlns:p14="http://schemas.microsoft.com/office/powerpoint/2010/main" val="2935025556"/>
              </p:ext>
            </p:extLst>
          </p:nvPr>
        </p:nvGraphicFramePr>
        <p:xfrm>
          <a:off x="4648200" y="3505200"/>
          <a:ext cx="4610100" cy="3278187"/>
        </p:xfrm>
        <a:graphic>
          <a:graphicData uri="http://schemas.openxmlformats.org/presentationml/2006/ole">
            <mc:AlternateContent xmlns:mc="http://schemas.openxmlformats.org/markup-compatibility/2006">
              <mc:Choice xmlns:v="urn:schemas-microsoft-com:vml" Requires="v">
                <p:oleObj spid="_x0000_s56392" name="Chart" r:id="rId8" imgW="4550400" imgH="3239640" progId="Excel.Sheet.8">
                  <p:embed/>
                </p:oleObj>
              </mc:Choice>
              <mc:Fallback>
                <p:oleObj name="Chart" r:id="rId8" imgW="4550400" imgH="3239640" progId="Excel.Sheet.8">
                  <p:embed/>
                  <p:pic>
                    <p:nvPicPr>
                      <p:cNvPr id="0" name="Object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200" y="3505200"/>
                        <a:ext cx="4610100" cy="3278187"/>
                      </a:xfrm>
                      <a:prstGeom prst="rect">
                        <a:avLst/>
                      </a:prstGeom>
                      <a:noFill/>
                      <a:ln>
                        <a:noFill/>
                      </a:ln>
                      <a:effec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a:defRPr/>
            </a:pPr>
            <a:r>
              <a:rPr lang="en-US"/>
              <a:t>Type of Pollutants </a:t>
            </a:r>
          </a:p>
        </p:txBody>
      </p:sp>
      <p:sp>
        <p:nvSpPr>
          <p:cNvPr id="84995" name="Rectangle 3"/>
          <p:cNvSpPr>
            <a:spLocks noGrp="1" noChangeArrowheads="1"/>
          </p:cNvSpPr>
          <p:nvPr>
            <p:ph type="body" sz="half" idx="1"/>
          </p:nvPr>
        </p:nvSpPr>
        <p:spPr>
          <a:xfrm>
            <a:off x="457200" y="1600200"/>
            <a:ext cx="4038600" cy="4525963"/>
          </a:xfrm>
        </p:spPr>
        <p:txBody>
          <a:bodyPr/>
          <a:lstStyle/>
          <a:p>
            <a:pPr>
              <a:defRPr/>
            </a:pPr>
            <a:r>
              <a:rPr lang="en-US"/>
              <a:t>Suspended Solids</a:t>
            </a:r>
          </a:p>
          <a:p>
            <a:pPr>
              <a:defRPr/>
            </a:pPr>
            <a:r>
              <a:rPr lang="en-US"/>
              <a:t>Total Solids</a:t>
            </a:r>
          </a:p>
          <a:p>
            <a:pPr>
              <a:defRPr/>
            </a:pPr>
            <a:r>
              <a:rPr lang="en-US"/>
              <a:t>Total Phosphorus</a:t>
            </a:r>
          </a:p>
          <a:p>
            <a:pPr>
              <a:defRPr/>
            </a:pPr>
            <a:r>
              <a:rPr lang="en-US"/>
              <a:t>Total Lead</a:t>
            </a:r>
          </a:p>
          <a:p>
            <a:pPr>
              <a:defRPr/>
            </a:pPr>
            <a:r>
              <a:rPr lang="en-US"/>
              <a:t>Total Zinc</a:t>
            </a:r>
          </a:p>
          <a:p>
            <a:pPr>
              <a:defRPr/>
            </a:pPr>
            <a:r>
              <a:rPr lang="en-US"/>
              <a:t>Total Copper</a:t>
            </a:r>
          </a:p>
          <a:p>
            <a:pPr>
              <a:buFontTx/>
              <a:buNone/>
              <a:defRPr/>
            </a:pPr>
            <a:endParaRPr lang="en-US"/>
          </a:p>
        </p:txBody>
      </p:sp>
      <p:sp>
        <p:nvSpPr>
          <p:cNvPr id="84996" name="Rectangle 4"/>
          <p:cNvSpPr>
            <a:spLocks noGrp="1" noChangeArrowheads="1"/>
          </p:cNvSpPr>
          <p:nvPr>
            <p:ph type="body" sz="half" idx="2"/>
          </p:nvPr>
        </p:nvSpPr>
        <p:spPr>
          <a:xfrm>
            <a:off x="4648200" y="1600200"/>
            <a:ext cx="4038600" cy="4525963"/>
          </a:xfrm>
        </p:spPr>
        <p:txBody>
          <a:bodyPr/>
          <a:lstStyle/>
          <a:p>
            <a:pPr>
              <a:defRPr/>
            </a:pPr>
            <a:r>
              <a:rPr lang="en-US" dirty="0"/>
              <a:t>Dissolved Phosphorus</a:t>
            </a:r>
          </a:p>
          <a:p>
            <a:pPr>
              <a:defRPr/>
            </a:pPr>
            <a:r>
              <a:rPr lang="en-US" dirty="0"/>
              <a:t>Dissolved Lead</a:t>
            </a:r>
          </a:p>
          <a:p>
            <a:pPr>
              <a:defRPr/>
            </a:pPr>
            <a:r>
              <a:rPr lang="en-US" dirty="0"/>
              <a:t>Dissolved Zinc</a:t>
            </a:r>
          </a:p>
          <a:p>
            <a:pPr>
              <a:defRPr/>
            </a:pPr>
            <a:r>
              <a:rPr lang="en-US" dirty="0"/>
              <a:t>Dissolved </a:t>
            </a:r>
            <a:r>
              <a:rPr lang="en-US" dirty="0" smtClean="0"/>
              <a:t>Copper</a:t>
            </a:r>
          </a:p>
          <a:p>
            <a:pPr>
              <a:defRPr/>
            </a:pPr>
            <a:r>
              <a:rPr lang="en-US" dirty="0" smtClean="0"/>
              <a:t>Bacteria</a:t>
            </a:r>
          </a:p>
          <a:p>
            <a:pPr>
              <a:defRPr/>
            </a:pPr>
            <a:r>
              <a:rPr lang="en-US" dirty="0" smtClean="0"/>
              <a:t>Organic Toxicants</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3"/>
          <p:cNvGraphicFramePr>
            <a:graphicFrameLocks noChangeAspect="1"/>
          </p:cNvGraphicFramePr>
          <p:nvPr/>
        </p:nvGraphicFramePr>
        <p:xfrm>
          <a:off x="1600200" y="2047875"/>
          <a:ext cx="5943600" cy="4625975"/>
        </p:xfrm>
        <a:graphic>
          <a:graphicData uri="http://schemas.openxmlformats.org/presentationml/2006/ole">
            <mc:AlternateContent xmlns:mc="http://schemas.openxmlformats.org/markup-compatibility/2006">
              <mc:Choice xmlns:v="urn:schemas-microsoft-com:vml" Requires="v">
                <p:oleObj spid="_x0000_s3098" name="Chart" r:id="rId4" imgW="4185000" imgH="3054240" progId="Excel.Sheet.8">
                  <p:embed/>
                </p:oleObj>
              </mc:Choice>
              <mc:Fallback>
                <p:oleObj name="Chart" r:id="rId4" imgW="4185000" imgH="3054240" progId="Excel.Sheet.8">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2047875"/>
                        <a:ext cx="5943600" cy="462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10692" name="Rectangle 4"/>
          <p:cNvSpPr>
            <a:spLocks noChangeArrowheads="1"/>
          </p:cNvSpPr>
          <p:nvPr/>
        </p:nvSpPr>
        <p:spPr bwMode="auto">
          <a:xfrm>
            <a:off x="685800" y="0"/>
            <a:ext cx="7772400" cy="762000"/>
          </a:xfrm>
          <a:prstGeom prst="rect">
            <a:avLst/>
          </a:prstGeom>
          <a:noFill/>
          <a:ln w="9525">
            <a:noFill/>
            <a:miter lim="800000"/>
            <a:headEnd/>
            <a:tailEnd/>
          </a:ln>
          <a:effectLst/>
        </p:spPr>
        <p:txBody>
          <a:bodyPr anchor="ctr" anchorCtr="1"/>
          <a:lstStyle/>
          <a:p>
            <a:pPr algn="ctr">
              <a:defRPr/>
            </a:pPr>
            <a:r>
              <a:rPr lang="en-US" sz="4400">
                <a:solidFill>
                  <a:schemeClr val="tx2"/>
                </a:solidFill>
                <a:effectLst>
                  <a:outerShdw blurRad="38100" dist="38100" dir="2700000" algn="tl">
                    <a:srgbClr val="000000"/>
                  </a:outerShdw>
                </a:effectLst>
              </a:rPr>
              <a:t>Basic Program Operation</a:t>
            </a:r>
          </a:p>
        </p:txBody>
      </p:sp>
      <p:sp>
        <p:nvSpPr>
          <p:cNvPr id="3076" name="Text Box 6"/>
          <p:cNvSpPr txBox="1">
            <a:spLocks noChangeArrowheads="1"/>
          </p:cNvSpPr>
          <p:nvPr/>
        </p:nvSpPr>
        <p:spPr bwMode="auto">
          <a:xfrm>
            <a:off x="266700" y="838200"/>
            <a:ext cx="8610600" cy="1323975"/>
          </a:xfrm>
          <a:prstGeom prst="rect">
            <a:avLst/>
          </a:prstGeom>
          <a:noFill/>
          <a:ln w="38100">
            <a:noFill/>
            <a:miter lim="800000"/>
            <a:headEnd/>
            <a:tailEnd/>
          </a:ln>
        </p:spPr>
        <p:txBody>
          <a:bodyPr>
            <a:spAutoFit/>
          </a:bodyPr>
          <a:lstStyle/>
          <a:p>
            <a:pPr algn="ctr">
              <a:spcBef>
                <a:spcPct val="50000"/>
              </a:spcBef>
            </a:pPr>
            <a:r>
              <a:rPr lang="en-US" sz="4000">
                <a:latin typeface="Tahoma" pitchFamily="34" charset="0"/>
              </a:rPr>
              <a:t>Particulate Solids Loading – Street Dirt Accumulation</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2" descr="C:\Photographs\Stormwater sources\source and outfall testing\jpg source testing scans\Toronto washoff tests.jpg"/>
          <p:cNvPicPr>
            <a:picLocks noChangeAspect="1" noChangeArrowheads="1"/>
          </p:cNvPicPr>
          <p:nvPr/>
        </p:nvPicPr>
        <p:blipFill>
          <a:blip r:embed="rId2" cstate="print"/>
          <a:srcRect/>
          <a:stretch>
            <a:fillRect/>
          </a:stretch>
        </p:blipFill>
        <p:spPr bwMode="auto">
          <a:xfrm>
            <a:off x="0" y="14288"/>
            <a:ext cx="9144000" cy="6827837"/>
          </a:xfrm>
          <a:prstGeom prst="rect">
            <a:avLst/>
          </a:prstGeom>
          <a:noFill/>
          <a:ln w="9525">
            <a:noFill/>
            <a:miter lim="800000"/>
            <a:headEnd/>
            <a:tailEnd/>
          </a:ln>
        </p:spPr>
      </p:pic>
      <p:sp>
        <p:nvSpPr>
          <p:cNvPr id="67586" name="Text Box 3"/>
          <p:cNvSpPr txBox="1">
            <a:spLocks noChangeArrowheads="1"/>
          </p:cNvSpPr>
          <p:nvPr/>
        </p:nvSpPr>
        <p:spPr bwMode="auto">
          <a:xfrm>
            <a:off x="0" y="0"/>
            <a:ext cx="5867400" cy="1077913"/>
          </a:xfrm>
          <a:prstGeom prst="rect">
            <a:avLst/>
          </a:prstGeom>
          <a:noFill/>
          <a:ln w="9525">
            <a:noFill/>
            <a:miter lim="800000"/>
            <a:headEnd/>
            <a:tailEnd/>
          </a:ln>
        </p:spPr>
        <p:txBody>
          <a:bodyPr>
            <a:spAutoFit/>
          </a:bodyPr>
          <a:lstStyle/>
          <a:p>
            <a:pPr eaLnBrk="0" hangingPunct="0"/>
            <a:r>
              <a:rPr lang="en-US" sz="3200" b="1">
                <a:solidFill>
                  <a:schemeClr val="bg2"/>
                </a:solidFill>
              </a:rPr>
              <a:t>Street dirt washoff and runoff test plot, Toronto</a:t>
            </a:r>
          </a:p>
        </p:txBody>
      </p:sp>
      <p:sp>
        <p:nvSpPr>
          <p:cNvPr id="67587" name="Text Box 4"/>
          <p:cNvSpPr txBox="1">
            <a:spLocks noChangeArrowheads="1"/>
          </p:cNvSpPr>
          <p:nvPr/>
        </p:nvSpPr>
        <p:spPr bwMode="auto">
          <a:xfrm>
            <a:off x="6689725" y="6365875"/>
            <a:ext cx="1095375" cy="369888"/>
          </a:xfrm>
          <a:prstGeom prst="rect">
            <a:avLst/>
          </a:prstGeom>
          <a:noFill/>
          <a:ln w="9525">
            <a:noFill/>
            <a:miter lim="800000"/>
            <a:headEnd/>
            <a:tailEnd/>
          </a:ln>
        </p:spPr>
        <p:txBody>
          <a:bodyPr wrap="none">
            <a:spAutoFit/>
          </a:bodyPr>
          <a:lstStyle/>
          <a:p>
            <a:pPr eaLnBrk="0" hangingPunct="0"/>
            <a:r>
              <a:rPr lang="en-US"/>
              <a:t>Pitt 1987</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2"/>
          <p:cNvSpPr>
            <a:spLocks noGrp="1" noChangeArrowheads="1"/>
          </p:cNvSpPr>
          <p:nvPr>
            <p:ph type="title"/>
          </p:nvPr>
        </p:nvSpPr>
        <p:spPr>
          <a:xfrm>
            <a:off x="203200" y="0"/>
            <a:ext cx="8737600" cy="1066800"/>
          </a:xfrm>
        </p:spPr>
        <p:txBody>
          <a:bodyPr/>
          <a:lstStyle/>
          <a:p>
            <a:pPr>
              <a:defRPr/>
            </a:pPr>
            <a:r>
              <a:rPr lang="en-US" sz="3200" b="1"/>
              <a:t>Suspended Solids Concentrations during Washoff Tests</a:t>
            </a:r>
          </a:p>
        </p:txBody>
      </p:sp>
      <p:sp>
        <p:nvSpPr>
          <p:cNvPr id="68610" name="Rectangle 3"/>
          <p:cNvSpPr>
            <a:spLocks noChangeArrowheads="1"/>
          </p:cNvSpPr>
          <p:nvPr/>
        </p:nvSpPr>
        <p:spPr bwMode="auto">
          <a:xfrm>
            <a:off x="2354263" y="1795463"/>
            <a:ext cx="9144000" cy="369887"/>
          </a:xfrm>
          <a:prstGeom prst="rect">
            <a:avLst/>
          </a:prstGeom>
          <a:noFill/>
          <a:ln w="9525">
            <a:noFill/>
            <a:miter lim="800000"/>
            <a:headEnd/>
            <a:tailEnd/>
          </a:ln>
        </p:spPr>
        <p:txBody>
          <a:bodyPr>
            <a:spAutoFit/>
          </a:bodyPr>
          <a:lstStyle/>
          <a:p>
            <a:pPr eaLnBrk="0" hangingPunct="0"/>
            <a:endParaRPr lang="en-US"/>
          </a:p>
        </p:txBody>
      </p:sp>
      <p:pic>
        <p:nvPicPr>
          <p:cNvPr id="68611" name="Picture 4" descr="suspended solids conc vs rain depth"/>
          <p:cNvPicPr>
            <a:picLocks noChangeAspect="1" noChangeArrowheads="1"/>
          </p:cNvPicPr>
          <p:nvPr/>
        </p:nvPicPr>
        <p:blipFill>
          <a:blip r:embed="rId2" cstate="print"/>
          <a:srcRect/>
          <a:stretch>
            <a:fillRect/>
          </a:stretch>
        </p:blipFill>
        <p:spPr bwMode="auto">
          <a:xfrm>
            <a:off x="1150938" y="990600"/>
            <a:ext cx="7180262" cy="5287963"/>
          </a:xfrm>
          <a:prstGeom prst="rect">
            <a:avLst/>
          </a:prstGeom>
          <a:noFill/>
          <a:ln w="9525">
            <a:noFill/>
            <a:miter lim="800000"/>
            <a:headEnd/>
            <a:tailEnd/>
          </a:ln>
        </p:spPr>
      </p:pic>
      <p:sp>
        <p:nvSpPr>
          <p:cNvPr id="68612" name="Text Box 5"/>
          <p:cNvSpPr txBox="1">
            <a:spLocks noChangeArrowheads="1"/>
          </p:cNvSpPr>
          <p:nvPr/>
        </p:nvSpPr>
        <p:spPr bwMode="auto">
          <a:xfrm flipH="1">
            <a:off x="6773863" y="6461125"/>
            <a:ext cx="1917700" cy="400050"/>
          </a:xfrm>
          <a:prstGeom prst="rect">
            <a:avLst/>
          </a:prstGeom>
          <a:noFill/>
          <a:ln w="9525">
            <a:noFill/>
            <a:miter lim="800000"/>
            <a:headEnd/>
            <a:tailEnd/>
          </a:ln>
        </p:spPr>
        <p:txBody>
          <a:bodyPr>
            <a:spAutoFit/>
          </a:bodyPr>
          <a:lstStyle/>
          <a:p>
            <a:pPr eaLnBrk="0" hangingPunct="0"/>
            <a:r>
              <a:rPr lang="en-US" sz="2000"/>
              <a:t>Pitt 1987</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7"/>
          <p:cNvGraphicFramePr>
            <a:graphicFrameLocks noChangeAspect="1"/>
          </p:cNvGraphicFramePr>
          <p:nvPr/>
        </p:nvGraphicFramePr>
        <p:xfrm>
          <a:off x="762000" y="1600200"/>
          <a:ext cx="7848600" cy="5110163"/>
        </p:xfrm>
        <a:graphic>
          <a:graphicData uri="http://schemas.openxmlformats.org/presentationml/2006/ole">
            <mc:AlternateContent xmlns:mc="http://schemas.openxmlformats.org/markup-compatibility/2006">
              <mc:Choice xmlns:v="urn:schemas-microsoft-com:vml" Requires="v">
                <p:oleObj spid="_x0000_s4122" name="Chart" r:id="rId4" imgW="5571000" imgH="3400200" progId="Excel.Sheet.8">
                  <p:embed/>
                </p:oleObj>
              </mc:Choice>
              <mc:Fallback>
                <p:oleObj name="Chart" r:id="rId4" imgW="5571000" imgH="3400200" progId="Excel.Sheet.8">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600200"/>
                        <a:ext cx="7848600" cy="511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2803" name="Rectangle 3"/>
          <p:cNvSpPr>
            <a:spLocks noChangeArrowheads="1"/>
          </p:cNvSpPr>
          <p:nvPr/>
        </p:nvSpPr>
        <p:spPr bwMode="auto">
          <a:xfrm>
            <a:off x="685800" y="228600"/>
            <a:ext cx="7772400" cy="1295400"/>
          </a:xfrm>
          <a:prstGeom prst="rect">
            <a:avLst/>
          </a:prstGeom>
          <a:noFill/>
          <a:ln w="9525">
            <a:noFill/>
            <a:miter lim="800000"/>
            <a:headEnd/>
            <a:tailEnd/>
          </a:ln>
          <a:effectLst/>
        </p:spPr>
        <p:txBody>
          <a:bodyPr anchor="b"/>
          <a:lstStyle/>
          <a:p>
            <a:pPr algn="ctr">
              <a:defRPr/>
            </a:pPr>
            <a:r>
              <a:rPr lang="en-US" sz="4400" dirty="0">
                <a:solidFill>
                  <a:schemeClr val="tx2"/>
                </a:solidFill>
                <a:effectLst>
                  <a:outerShdw blurRad="38100" dist="38100" dir="2700000" algn="tl">
                    <a:srgbClr val="000000"/>
                  </a:outerShdw>
                </a:effectLst>
              </a:rPr>
              <a:t> Street Dirt Changes Over Time</a:t>
            </a:r>
          </a:p>
        </p:txBody>
      </p:sp>
      <p:sp>
        <p:nvSpPr>
          <p:cNvPr id="4100" name="Line 10"/>
          <p:cNvSpPr>
            <a:spLocks noChangeShapeType="1"/>
          </p:cNvSpPr>
          <p:nvPr/>
        </p:nvSpPr>
        <p:spPr bwMode="auto">
          <a:xfrm>
            <a:off x="3756025" y="2590800"/>
            <a:ext cx="0" cy="2971800"/>
          </a:xfrm>
          <a:prstGeom prst="line">
            <a:avLst/>
          </a:prstGeom>
          <a:noFill/>
          <a:ln w="19050">
            <a:solidFill>
              <a:srgbClr val="FF0000"/>
            </a:solidFill>
            <a:round/>
            <a:headEnd/>
            <a:tailEnd/>
          </a:ln>
        </p:spPr>
        <p:txBody>
          <a:bodyPr>
            <a:spAutoFit/>
          </a:bodyPr>
          <a:lstStyle/>
          <a:p>
            <a:endParaRPr lang="en-US"/>
          </a:p>
        </p:txBody>
      </p:sp>
      <p:sp>
        <p:nvSpPr>
          <p:cNvPr id="4101" name="Line 11"/>
          <p:cNvSpPr>
            <a:spLocks noChangeShapeType="1"/>
          </p:cNvSpPr>
          <p:nvPr/>
        </p:nvSpPr>
        <p:spPr bwMode="auto">
          <a:xfrm>
            <a:off x="4826000" y="2590800"/>
            <a:ext cx="0" cy="2971800"/>
          </a:xfrm>
          <a:prstGeom prst="line">
            <a:avLst/>
          </a:prstGeom>
          <a:noFill/>
          <a:ln w="19050">
            <a:solidFill>
              <a:srgbClr val="FF0000"/>
            </a:solidFill>
            <a:round/>
            <a:headEnd/>
            <a:tailEnd/>
          </a:ln>
        </p:spPr>
        <p:txBody>
          <a:bodyPr>
            <a:spAutoFit/>
          </a:bodyPr>
          <a:lstStyle/>
          <a:p>
            <a:endParaRPr lang="en-US"/>
          </a:p>
        </p:txBody>
      </p:sp>
      <p:sp>
        <p:nvSpPr>
          <p:cNvPr id="4102" name="Line 12"/>
          <p:cNvSpPr>
            <a:spLocks noChangeShapeType="1"/>
          </p:cNvSpPr>
          <p:nvPr/>
        </p:nvSpPr>
        <p:spPr bwMode="auto">
          <a:xfrm>
            <a:off x="8077200" y="2590800"/>
            <a:ext cx="0" cy="2971800"/>
          </a:xfrm>
          <a:prstGeom prst="line">
            <a:avLst/>
          </a:prstGeom>
          <a:noFill/>
          <a:ln w="19050">
            <a:solidFill>
              <a:srgbClr val="FF0000"/>
            </a:solidFill>
            <a:round/>
            <a:headEnd/>
            <a:tailEnd/>
          </a:ln>
        </p:spPr>
        <p:txBody>
          <a:bodyPr>
            <a:spAutoFit/>
          </a:bodyPr>
          <a:lstStyle/>
          <a:p>
            <a:endParaRPr lang="en-US"/>
          </a:p>
        </p:txBody>
      </p:sp>
      <p:sp>
        <p:nvSpPr>
          <p:cNvPr id="4103" name="Line 13"/>
          <p:cNvSpPr>
            <a:spLocks noChangeShapeType="1"/>
          </p:cNvSpPr>
          <p:nvPr/>
        </p:nvSpPr>
        <p:spPr bwMode="auto">
          <a:xfrm>
            <a:off x="6973888" y="2590800"/>
            <a:ext cx="0" cy="2971800"/>
          </a:xfrm>
          <a:prstGeom prst="line">
            <a:avLst/>
          </a:prstGeom>
          <a:noFill/>
          <a:ln w="19050">
            <a:solidFill>
              <a:srgbClr val="FF0000"/>
            </a:solidFill>
            <a:round/>
            <a:headEnd/>
            <a:tailEnd/>
          </a:ln>
        </p:spPr>
        <p:txBody>
          <a:bodyPr>
            <a:spAutoFit/>
          </a:bodyPr>
          <a:lstStyle/>
          <a:p>
            <a:endParaRPr lang="en-US"/>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0" y="306388"/>
            <a:ext cx="9144000" cy="760412"/>
          </a:xfrm>
        </p:spPr>
        <p:txBody>
          <a:bodyPr/>
          <a:lstStyle/>
          <a:p>
            <a:pPr algn="l" eaLnBrk="1" hangingPunct="1"/>
            <a:r>
              <a:rPr lang="en-US" altLang="en-US" sz="4000" b="1" smtClean="0"/>
              <a:t>We will cover . . .</a:t>
            </a:r>
          </a:p>
        </p:txBody>
      </p:sp>
      <p:pic>
        <p:nvPicPr>
          <p:cNvPr id="63492" name="Picture 5" descr="TURF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600200"/>
            <a:ext cx="3429000" cy="257175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BFD47791-8010-4377-A98D-07B8C6902EBC}" type="slidenum">
              <a:rPr lang="en-US" smtClean="0"/>
              <a:pPr>
                <a:defRPr/>
              </a:pPr>
              <a:t>19</a:t>
            </a:fld>
            <a:endParaRPr lang="en-US"/>
          </a:p>
        </p:txBody>
      </p:sp>
      <p:sp>
        <p:nvSpPr>
          <p:cNvPr id="7" name="Rectangle 3"/>
          <p:cNvSpPr txBox="1">
            <a:spLocks noChangeArrowheads="1"/>
          </p:cNvSpPr>
          <p:nvPr/>
        </p:nvSpPr>
        <p:spPr bwMode="auto">
          <a:xfrm>
            <a:off x="381000" y="1066800"/>
            <a:ext cx="4419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eaLnBrk="1" hangingPunct="1"/>
            <a:r>
              <a:rPr lang="en-US" altLang="en-US" dirty="0"/>
              <a:t>WinSLAMM Purpose,  History and Unique Features</a:t>
            </a:r>
          </a:p>
          <a:p>
            <a:pPr eaLnBrk="1" hangingPunct="1"/>
            <a:r>
              <a:rPr lang="en-US" altLang="en-US" dirty="0" smtClean="0"/>
              <a:t>Model </a:t>
            </a:r>
            <a:r>
              <a:rPr lang="en-US" altLang="en-US" dirty="0"/>
              <a:t>Applications </a:t>
            </a:r>
          </a:p>
          <a:p>
            <a:pPr eaLnBrk="1" hangingPunct="1"/>
            <a:r>
              <a:rPr lang="en-US" altLang="en-US" dirty="0"/>
              <a:t>Small Storm Hydrology</a:t>
            </a:r>
          </a:p>
          <a:p>
            <a:pPr eaLnBrk="1" hangingPunct="1"/>
            <a:r>
              <a:rPr lang="en-US" altLang="en-US" dirty="0" smtClean="0"/>
              <a:t>Basic Program Structure and Operation</a:t>
            </a:r>
          </a:p>
          <a:p>
            <a:pPr eaLnBrk="1" hangingPunct="1">
              <a:lnSpc>
                <a:spcPct val="90000"/>
              </a:lnSpc>
            </a:pPr>
            <a:r>
              <a:rPr lang="en-US" altLang="en-US" dirty="0">
                <a:solidFill>
                  <a:srgbClr val="FF0000"/>
                </a:solidFill>
              </a:rPr>
              <a:t>Treatment Practices</a:t>
            </a:r>
          </a:p>
          <a:p>
            <a:pPr eaLnBrk="1" hangingPunct="1">
              <a:lnSpc>
                <a:spcPct val="90000"/>
              </a:lnSpc>
            </a:pPr>
            <a:r>
              <a:rPr lang="en-US" altLang="en-US" dirty="0" smtClean="0"/>
              <a:t>Model </a:t>
            </a:r>
            <a:r>
              <a:rPr lang="en-US" altLang="en-US" dirty="0" err="1" smtClean="0"/>
              <a:t>Input/Output</a:t>
            </a:r>
            <a:endParaRPr lang="en-US" altLang="en-US" dirty="0" smtClean="0"/>
          </a:p>
          <a:p>
            <a:pPr eaLnBrk="1" hangingPunct="1"/>
            <a:endParaRPr lang="en-US" altLang="en-US" dirty="0" smtClean="0"/>
          </a:p>
        </p:txBody>
      </p:sp>
    </p:spTree>
    <p:extLst>
      <p:ext uri="{BB962C8B-B14F-4D97-AF65-F5344CB8AC3E}">
        <p14:creationId xmlns:p14="http://schemas.microsoft.com/office/powerpoint/2010/main" val="297142042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wingra60"/>
          <p:cNvPicPr>
            <a:picLocks noChangeAspect="1" noChangeArrowheads="1"/>
          </p:cNvPicPr>
          <p:nvPr/>
        </p:nvPicPr>
        <p:blipFill>
          <a:blip r:embed="rId2" cstate="print">
            <a:lum bright="30000" contrast="24000"/>
          </a:blip>
          <a:srcRect/>
          <a:stretch>
            <a:fillRect/>
          </a:stretch>
        </p:blipFill>
        <p:spPr bwMode="auto">
          <a:xfrm>
            <a:off x="0" y="0"/>
            <a:ext cx="3429000" cy="4006850"/>
          </a:xfrm>
          <a:prstGeom prst="rect">
            <a:avLst/>
          </a:prstGeom>
          <a:noFill/>
          <a:ln w="9525">
            <a:noFill/>
            <a:miter lim="800000"/>
            <a:headEnd/>
            <a:tailEnd/>
          </a:ln>
        </p:spPr>
      </p:pic>
      <p:pic>
        <p:nvPicPr>
          <p:cNvPr id="21506" name="Picture 3" descr="wingra58a"/>
          <p:cNvPicPr>
            <a:picLocks noChangeAspect="1" noChangeArrowheads="1"/>
          </p:cNvPicPr>
          <p:nvPr/>
        </p:nvPicPr>
        <p:blipFill>
          <a:blip r:embed="rId3" cstate="print"/>
          <a:srcRect/>
          <a:stretch>
            <a:fillRect/>
          </a:stretch>
        </p:blipFill>
        <p:spPr bwMode="auto">
          <a:xfrm>
            <a:off x="3581400" y="2686050"/>
            <a:ext cx="5562600" cy="4171950"/>
          </a:xfrm>
          <a:prstGeom prst="rect">
            <a:avLst/>
          </a:prstGeom>
          <a:noFill/>
          <a:ln w="9525">
            <a:noFill/>
            <a:miter lim="800000"/>
            <a:headEnd/>
            <a:tailEnd/>
          </a:ln>
        </p:spPr>
      </p:pic>
      <p:sp>
        <p:nvSpPr>
          <p:cNvPr id="21507" name="Text Box 4"/>
          <p:cNvSpPr txBox="1">
            <a:spLocks noChangeArrowheads="1"/>
          </p:cNvSpPr>
          <p:nvPr/>
        </p:nvSpPr>
        <p:spPr bwMode="auto">
          <a:xfrm>
            <a:off x="0" y="4179888"/>
            <a:ext cx="3276600" cy="2678112"/>
          </a:xfrm>
          <a:prstGeom prst="rect">
            <a:avLst/>
          </a:prstGeom>
          <a:noFill/>
          <a:ln w="9525">
            <a:noFill/>
            <a:miter lim="800000"/>
            <a:headEnd/>
            <a:tailEnd/>
          </a:ln>
        </p:spPr>
        <p:txBody>
          <a:bodyPr>
            <a:spAutoFit/>
          </a:bodyPr>
          <a:lstStyle/>
          <a:p>
            <a:pPr eaLnBrk="0" hangingPunct="0">
              <a:spcBef>
                <a:spcPct val="50000"/>
              </a:spcBef>
            </a:pPr>
            <a:r>
              <a:rPr lang="en-US" sz="2800" b="1">
                <a:latin typeface="Tahoma" pitchFamily="34" charset="0"/>
              </a:rPr>
              <a:t>Lawn Sheet Flow Sampler: Tipping Bucket for Flow and Cone Splitter for Water Sample</a:t>
            </a:r>
          </a:p>
        </p:txBody>
      </p:sp>
      <p:sp>
        <p:nvSpPr>
          <p:cNvPr id="21508" name="Rectangle 4"/>
          <p:cNvSpPr>
            <a:spLocks noChangeArrowheads="1"/>
          </p:cNvSpPr>
          <p:nvPr/>
        </p:nvSpPr>
        <p:spPr bwMode="auto">
          <a:xfrm>
            <a:off x="3429000" y="152400"/>
            <a:ext cx="5715000" cy="2062163"/>
          </a:xfrm>
          <a:prstGeom prst="rect">
            <a:avLst/>
          </a:prstGeom>
          <a:noFill/>
          <a:ln w="9525">
            <a:noFill/>
            <a:miter lim="800000"/>
            <a:headEnd/>
            <a:tailEnd/>
          </a:ln>
        </p:spPr>
        <p:txBody>
          <a:bodyPr>
            <a:spAutoFit/>
          </a:bodyPr>
          <a:lstStyle/>
          <a:p>
            <a:pPr eaLnBrk="0" hangingPunct="0"/>
            <a:r>
              <a:rPr lang="en-US" sz="2800" b="1"/>
              <a:t>Model Strength – Based on Extensive Field Monitoring Data:</a:t>
            </a:r>
          </a:p>
          <a:p>
            <a:pPr eaLnBrk="0" hangingPunct="0">
              <a:buFont typeface="Wingdings" pitchFamily="2" charset="2"/>
              <a:buChar char="Ø"/>
            </a:pPr>
            <a:r>
              <a:rPr lang="en-US" sz="2400" b="1">
                <a:solidFill>
                  <a:srgbClr val="0070C0"/>
                </a:solidFill>
              </a:rPr>
              <a:t>Source Areas – Roofs, Streets, etc.</a:t>
            </a:r>
          </a:p>
          <a:p>
            <a:pPr eaLnBrk="0" hangingPunct="0">
              <a:buFont typeface="Wingdings" pitchFamily="2" charset="2"/>
              <a:buChar char="Ø"/>
            </a:pPr>
            <a:r>
              <a:rPr lang="en-US" sz="2400" b="1">
                <a:solidFill>
                  <a:srgbClr val="0070C0"/>
                </a:solidFill>
              </a:rPr>
              <a:t>End of Pipe – Many Land uses</a:t>
            </a:r>
          </a:p>
          <a:p>
            <a:pPr eaLnBrk="0" hangingPunct="0">
              <a:buFont typeface="Wingdings" pitchFamily="2" charset="2"/>
              <a:buChar char="Ø"/>
            </a:pPr>
            <a:r>
              <a:rPr lang="en-US" sz="2400" b="1">
                <a:solidFill>
                  <a:srgbClr val="0070C0"/>
                </a:solidFill>
              </a:rPr>
              <a:t>Stormwater Control Practices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685800" y="0"/>
            <a:ext cx="777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endParaRPr lang="en-US" altLang="en-US" sz="4400" b="1"/>
          </a:p>
        </p:txBody>
      </p:sp>
      <p:sp>
        <p:nvSpPr>
          <p:cNvPr id="79875" name="Rectangle 4"/>
          <p:cNvSpPr>
            <a:spLocks noGrp="1" noChangeArrowheads="1"/>
          </p:cNvSpPr>
          <p:nvPr>
            <p:ph type="body" sz="half" idx="1"/>
          </p:nvPr>
        </p:nvSpPr>
        <p:spPr>
          <a:xfrm>
            <a:off x="457200" y="2370138"/>
            <a:ext cx="4038600" cy="3459162"/>
          </a:xfrm>
        </p:spPr>
        <p:txBody>
          <a:bodyPr/>
          <a:lstStyle/>
          <a:p>
            <a:pPr eaLnBrk="1" hangingPunct="1"/>
            <a:r>
              <a:rPr lang="en-US" altLang="en-US" sz="2400" smtClean="0"/>
              <a:t>Wet Detention Ponds</a:t>
            </a:r>
          </a:p>
          <a:p>
            <a:pPr eaLnBrk="1" hangingPunct="1"/>
            <a:r>
              <a:rPr lang="en-US" altLang="en-US" sz="2400" smtClean="0"/>
              <a:t>Porous Pavement</a:t>
            </a:r>
          </a:p>
          <a:p>
            <a:pPr eaLnBrk="1" hangingPunct="1"/>
            <a:r>
              <a:rPr lang="en-US" altLang="en-US" sz="2400" smtClean="0"/>
              <a:t>Street Cleaning</a:t>
            </a:r>
          </a:p>
          <a:p>
            <a:pPr eaLnBrk="1" hangingPunct="1"/>
            <a:r>
              <a:rPr lang="en-US" altLang="en-US" sz="2400" smtClean="0"/>
              <a:t>Catchbasin Cleaning</a:t>
            </a:r>
          </a:p>
          <a:p>
            <a:pPr eaLnBrk="1" hangingPunct="1"/>
            <a:r>
              <a:rPr lang="en-US" altLang="en-US" sz="2400" smtClean="0"/>
              <a:t>Grass Swales and Grass Filters</a:t>
            </a:r>
          </a:p>
          <a:p>
            <a:pPr eaLnBrk="1" hangingPunct="1"/>
            <a:endParaRPr lang="en-US" altLang="en-US" sz="2400" smtClean="0"/>
          </a:p>
          <a:p>
            <a:pPr eaLnBrk="1" hangingPunct="1"/>
            <a:endParaRPr lang="en-US" altLang="en-US" smtClean="0"/>
          </a:p>
          <a:p>
            <a:pPr eaLnBrk="1" hangingPunct="1"/>
            <a:endParaRPr lang="en-US" altLang="en-US" smtClean="0"/>
          </a:p>
        </p:txBody>
      </p:sp>
      <p:sp>
        <p:nvSpPr>
          <p:cNvPr id="79876" name="Rectangle 5"/>
          <p:cNvSpPr>
            <a:spLocks noGrp="1" noChangeArrowheads="1"/>
          </p:cNvSpPr>
          <p:nvPr>
            <p:ph type="body" sz="half" idx="2"/>
          </p:nvPr>
        </p:nvSpPr>
        <p:spPr>
          <a:xfrm>
            <a:off x="5105400" y="2260600"/>
            <a:ext cx="3778250" cy="3008313"/>
          </a:xfrm>
        </p:spPr>
        <p:txBody>
          <a:bodyPr/>
          <a:lstStyle/>
          <a:p>
            <a:pPr eaLnBrk="1" hangingPunct="1"/>
            <a:r>
              <a:rPr lang="en-US" altLang="en-US" sz="2400" smtClean="0"/>
              <a:t>Biofiltration/bioretention</a:t>
            </a:r>
          </a:p>
          <a:p>
            <a:pPr eaLnBrk="1" hangingPunct="1"/>
            <a:r>
              <a:rPr lang="en-US" altLang="en-US" sz="2400" smtClean="0"/>
              <a:t>Green Roofs</a:t>
            </a:r>
          </a:p>
          <a:p>
            <a:pPr eaLnBrk="1" hangingPunct="1"/>
            <a:r>
              <a:rPr lang="en-US" altLang="en-US" sz="2400" smtClean="0"/>
              <a:t>Proprietary Controls (media filters and hydrodynamic devices)</a:t>
            </a:r>
          </a:p>
          <a:p>
            <a:pPr eaLnBrk="1" hangingPunct="1"/>
            <a:r>
              <a:rPr lang="en-US" altLang="en-US" sz="2400" smtClean="0"/>
              <a:t>Beneficial Uses</a:t>
            </a:r>
          </a:p>
        </p:txBody>
      </p:sp>
      <p:pic>
        <p:nvPicPr>
          <p:cNvPr id="79877" name="Picture 6" descr="infiltrating swale Lake Oswego 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0350" y="504825"/>
            <a:ext cx="11557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7" descr="Lake Oswego, OR, pond at apt below shopping cen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6063" y="4972050"/>
            <a:ext cx="23018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9" name="Picture 8" descr="paver block access rd Pac Sci Center Se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784225"/>
            <a:ext cx="213360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0" name="Picture 9" descr="street clean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2400" y="5105400"/>
            <a:ext cx="2554288"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1" name="Picture 10" descr="rain garden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7475" y="4972050"/>
            <a:ext cx="12954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2" name="Picture 11" descr="Vactor catchbasin cleani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6225" y="5334000"/>
            <a:ext cx="23844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3" name="Title 1"/>
          <p:cNvSpPr>
            <a:spLocks noGrp="1"/>
          </p:cNvSpPr>
          <p:nvPr>
            <p:ph type="title"/>
          </p:nvPr>
        </p:nvSpPr>
        <p:spPr>
          <a:xfrm>
            <a:off x="287338" y="415925"/>
            <a:ext cx="8458200" cy="1417638"/>
          </a:xfrm>
        </p:spPr>
        <p:txBody>
          <a:bodyPr/>
          <a:lstStyle/>
          <a:p>
            <a:pPr eaLnBrk="1" hangingPunct="1"/>
            <a:r>
              <a:rPr lang="en-US" altLang="en-US" sz="3600" b="1" smtClean="0"/>
              <a:t>Basic Program Structure</a:t>
            </a:r>
            <a:br>
              <a:rPr lang="en-US" altLang="en-US" sz="3600" b="1" smtClean="0"/>
            </a:br>
            <a:r>
              <a:rPr lang="en-US" altLang="en-US" sz="3600" b="1" smtClean="0"/>
              <a:t>Control Devices</a:t>
            </a:r>
            <a:r>
              <a:rPr lang="en-US" altLang="en-US" b="1" smtClean="0"/>
              <a:t/>
            </a:r>
            <a:br>
              <a:rPr lang="en-US" altLang="en-US" b="1" smtClean="0"/>
            </a:br>
            <a:endParaRPr lang="en-US" altLang="en-US" smtClean="0"/>
          </a:p>
        </p:txBody>
      </p:sp>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F73BCEA4-E129-4B4C-8193-C2F6E490C57C}" type="slidenum">
              <a:rPr lang="en-US" smtClean="0"/>
              <a:pPr>
                <a:defRPr/>
              </a:pPr>
              <a:t>20</a:t>
            </a:fld>
            <a:endParaRPr lang="en-US"/>
          </a:p>
        </p:txBody>
      </p:sp>
    </p:spTree>
    <p:extLst>
      <p:ext uri="{BB962C8B-B14F-4D97-AF65-F5344CB8AC3E}">
        <p14:creationId xmlns:p14="http://schemas.microsoft.com/office/powerpoint/2010/main" val="312597262"/>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basins_with_ort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2125" y="76200"/>
            <a:ext cx="6705600" cy="668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5" name="Picture 3" descr="crosswi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0" y="5172075"/>
            <a:ext cx="22860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6" name="Picture 4" descr="pelica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0"/>
            <a:ext cx="28194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7" name="Picture 5" descr="P000267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19300" y="4667250"/>
            <a:ext cx="304800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8" name="TextBox 1"/>
          <p:cNvSpPr txBox="1">
            <a:spLocks noChangeArrowheads="1"/>
          </p:cNvSpPr>
          <p:nvPr/>
        </p:nvSpPr>
        <p:spPr bwMode="auto">
          <a:xfrm>
            <a:off x="0" y="0"/>
            <a:ext cx="17526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2000" b="1">
                <a:solidFill>
                  <a:schemeClr val="bg1"/>
                </a:solidFill>
              </a:rPr>
              <a:t>Full-scale street cleaning tests using conventional and high-energy street cleaners (street dirt loading and washoff monitoring and outfall water quality monitoring)</a:t>
            </a:r>
          </a:p>
        </p:txBody>
      </p:sp>
      <p:sp>
        <p:nvSpPr>
          <p:cNvPr id="3" name="Slide Number Placeholder 2"/>
          <p:cNvSpPr>
            <a:spLocks noGrp="1"/>
          </p:cNvSpPr>
          <p:nvPr>
            <p:ph type="sldNum" sz="quarter" idx="4294967295"/>
          </p:nvPr>
        </p:nvSpPr>
        <p:spPr>
          <a:xfrm>
            <a:off x="6553200" y="6356350"/>
            <a:ext cx="2133600" cy="365125"/>
          </a:xfrm>
          <a:prstGeom prst="rect">
            <a:avLst/>
          </a:prstGeom>
        </p:spPr>
        <p:txBody>
          <a:bodyPr/>
          <a:lstStyle/>
          <a:p>
            <a:pPr>
              <a:defRPr/>
            </a:pPr>
            <a:fld id="{F546A78B-ADB9-47C4-9376-4C1B4B2D5668}" type="slidenum">
              <a:rPr lang="en-US" smtClean="0"/>
              <a:pPr>
                <a:defRPr/>
              </a:pPr>
              <a:t>21</a:t>
            </a:fld>
            <a:endParaRPr lang="en-US"/>
          </a:p>
        </p:txBody>
      </p:sp>
    </p:spTree>
    <p:extLst>
      <p:ext uri="{BB962C8B-B14F-4D97-AF65-F5344CB8AC3E}">
        <p14:creationId xmlns:p14="http://schemas.microsoft.com/office/powerpoint/2010/main" val="26992751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538" name="Object 61"/>
          <p:cNvGraphicFramePr>
            <a:graphicFrameLocks noChangeAspect="1"/>
          </p:cNvGraphicFramePr>
          <p:nvPr/>
        </p:nvGraphicFramePr>
        <p:xfrm>
          <a:off x="4763" y="228600"/>
          <a:ext cx="8702675" cy="6477000"/>
        </p:xfrm>
        <a:graphic>
          <a:graphicData uri="http://schemas.openxmlformats.org/presentationml/2006/ole">
            <mc:AlternateContent xmlns:mc="http://schemas.openxmlformats.org/markup-compatibility/2006">
              <mc:Choice xmlns:v="urn:schemas-microsoft-com:vml" Requires="v">
                <p:oleObj spid="_x0000_s59411" name="Chart" r:id="rId4" imgW="9134386" imgH="4705362" progId="Excel.Sheet.8">
                  <p:embed/>
                </p:oleObj>
              </mc:Choice>
              <mc:Fallback>
                <p:oleObj name="Chart" r:id="rId4" imgW="9134386" imgH="4705362"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r="12514"/>
                      <a:stretch>
                        <a:fillRect/>
                      </a:stretch>
                    </p:blipFill>
                    <p:spPr bwMode="auto">
                      <a:xfrm>
                        <a:off x="4763" y="228600"/>
                        <a:ext cx="8702675"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9119DB2D-C0B4-458E-9477-13D3751B2E52}" type="slidenum">
              <a:rPr lang="en-US" smtClean="0"/>
              <a:pPr>
                <a:defRPr/>
              </a:pPr>
              <a:t>22</a:t>
            </a:fld>
            <a:endParaRPr lang="en-US"/>
          </a:p>
        </p:txBody>
      </p:sp>
    </p:spTree>
    <p:extLst>
      <p:ext uri="{BB962C8B-B14F-4D97-AF65-F5344CB8AC3E}">
        <p14:creationId xmlns:p14="http://schemas.microsoft.com/office/powerpoint/2010/main" val="35974652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4"/>
          <p:cNvSpPr txBox="1">
            <a:spLocks noChangeArrowheads="1"/>
          </p:cNvSpPr>
          <p:nvPr/>
        </p:nvSpPr>
        <p:spPr bwMode="auto">
          <a:xfrm>
            <a:off x="381000" y="1109663"/>
            <a:ext cx="8458200" cy="230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FontTx/>
              <a:buBlip>
                <a:blip r:embed="rId3"/>
              </a:buBlip>
            </a:pPr>
            <a:r>
              <a:rPr lang="en-US" altLang="en-US">
                <a:latin typeface="Arial" charset="0"/>
              </a:rPr>
              <a:t>Three flow rates: 10, 5, and 2.5 LPS (160, 80, and 40 GPM)</a:t>
            </a:r>
          </a:p>
          <a:p>
            <a:pPr eaLnBrk="1" hangingPunct="1">
              <a:buFontTx/>
              <a:buBlip>
                <a:blip r:embed="rId3"/>
              </a:buBlip>
            </a:pPr>
            <a:r>
              <a:rPr lang="en-US" altLang="en-US">
                <a:latin typeface="Arial" charset="0"/>
              </a:rPr>
              <a:t> Velocity measurements (Vx, Vy, and Vz) </a:t>
            </a:r>
          </a:p>
          <a:p>
            <a:pPr eaLnBrk="1" hangingPunct="1">
              <a:buFontTx/>
              <a:buBlip>
                <a:blip r:embed="rId3"/>
              </a:buBlip>
            </a:pPr>
            <a:r>
              <a:rPr lang="en-US" altLang="en-US">
                <a:latin typeface="Arial" charset="0"/>
              </a:rPr>
              <a:t>Five overlying water depths above the sediment: 16, 36, 56, 76, and 96 cm</a:t>
            </a:r>
          </a:p>
          <a:p>
            <a:pPr eaLnBrk="1" hangingPunct="1">
              <a:buFontTx/>
              <a:buBlip>
                <a:blip r:embed="rId3"/>
              </a:buBlip>
            </a:pPr>
            <a:endParaRPr lang="en-US" altLang="en-US">
              <a:solidFill>
                <a:srgbClr val="FFFF00"/>
              </a:solidFill>
            </a:endParaRPr>
          </a:p>
        </p:txBody>
      </p:sp>
      <p:grpSp>
        <p:nvGrpSpPr>
          <p:cNvPr id="66563" name="Group 6"/>
          <p:cNvGrpSpPr>
            <a:grpSpLocks/>
          </p:cNvGrpSpPr>
          <p:nvPr/>
        </p:nvGrpSpPr>
        <p:grpSpPr bwMode="auto">
          <a:xfrm>
            <a:off x="3352800" y="2971800"/>
            <a:ext cx="3733800" cy="3200400"/>
            <a:chOff x="152400" y="2590800"/>
            <a:chExt cx="3275215" cy="2819400"/>
          </a:xfrm>
        </p:grpSpPr>
        <p:pic>
          <p:nvPicPr>
            <p:cNvPr id="66571" name="Picture 4" descr="DSC0416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61802" y="2181398"/>
              <a:ext cx="2456411" cy="327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667000"/>
              <a:ext cx="28194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6564" name="Text Box 4"/>
          <p:cNvSpPr txBox="1">
            <a:spLocks noChangeArrowheads="1"/>
          </p:cNvSpPr>
          <p:nvPr/>
        </p:nvSpPr>
        <p:spPr bwMode="auto">
          <a:xfrm>
            <a:off x="457200" y="5791200"/>
            <a:ext cx="8458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FontTx/>
              <a:buBlip>
                <a:blip r:embed="rId3"/>
              </a:buBlip>
            </a:pPr>
            <a:r>
              <a:rPr lang="en-US" altLang="en-US">
                <a:latin typeface="Arial" charset="0"/>
              </a:rPr>
              <a:t>155 total points per test</a:t>
            </a:r>
          </a:p>
          <a:p>
            <a:pPr eaLnBrk="1" hangingPunct="1">
              <a:buFontTx/>
              <a:buBlip>
                <a:blip r:embed="rId3"/>
              </a:buBlip>
            </a:pPr>
            <a:r>
              <a:rPr lang="en-US" altLang="en-US">
                <a:latin typeface="Arial" charset="0"/>
              </a:rPr>
              <a:t>30 velocity measurements at each point</a:t>
            </a:r>
          </a:p>
        </p:txBody>
      </p:sp>
      <p:grpSp>
        <p:nvGrpSpPr>
          <p:cNvPr id="66565" name="Group 12"/>
          <p:cNvGrpSpPr>
            <a:grpSpLocks/>
          </p:cNvGrpSpPr>
          <p:nvPr/>
        </p:nvGrpSpPr>
        <p:grpSpPr bwMode="auto">
          <a:xfrm>
            <a:off x="381000" y="2971800"/>
            <a:ext cx="3556000" cy="2667000"/>
            <a:chOff x="381000" y="2514600"/>
            <a:chExt cx="3556000" cy="2667000"/>
          </a:xfrm>
        </p:grpSpPr>
        <p:pic>
          <p:nvPicPr>
            <p:cNvPr id="66569" name="Picture 7" descr="DSC04186.JPG"/>
            <p:cNvPicPr>
              <a:picLocks noChangeAspect="1"/>
            </p:cNvPicPr>
            <p:nvPr/>
          </p:nvPicPr>
          <p:blipFill>
            <a:blip r:embed="rId6">
              <a:lum bright="20000" contrast="30000"/>
              <a:extLst>
                <a:ext uri="{28A0092B-C50C-407E-A947-70E740481C1C}">
                  <a14:useLocalDpi xmlns:a14="http://schemas.microsoft.com/office/drawing/2010/main" val="0"/>
                </a:ext>
              </a:extLst>
            </a:blip>
            <a:srcRect/>
            <a:stretch>
              <a:fillRect/>
            </a:stretch>
          </p:blipFill>
          <p:spPr bwMode="auto">
            <a:xfrm>
              <a:off x="381000" y="2514600"/>
              <a:ext cx="3556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200" y="3124200"/>
              <a:ext cx="1295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6566" name="TextBox 9"/>
          <p:cNvSpPr txBox="1">
            <a:spLocks noChangeArrowheads="1"/>
          </p:cNvSpPr>
          <p:nvPr/>
        </p:nvSpPr>
        <p:spPr bwMode="auto">
          <a:xfrm>
            <a:off x="304800" y="76200"/>
            <a:ext cx="88392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3200" b="1">
                <a:latin typeface="Arial" charset="0"/>
              </a:rPr>
              <a:t>Scour of Captured Sediment in </a:t>
            </a:r>
          </a:p>
          <a:p>
            <a:pPr algn="ctr" eaLnBrk="1" hangingPunct="1"/>
            <a:r>
              <a:rPr lang="en-US" altLang="en-US" sz="3200" b="1">
                <a:latin typeface="Arial" charset="0"/>
              </a:rPr>
              <a:t>Storm Drain Catchbasin Inlets</a:t>
            </a:r>
          </a:p>
        </p:txBody>
      </p:sp>
      <p:pic>
        <p:nvPicPr>
          <p:cNvPr id="66567" name="Picture 8" descr="tes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96000" y="3810000"/>
            <a:ext cx="3048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pPr>
              <a:defRPr/>
            </a:pPr>
            <a:fld id="{7CABA274-4BB8-4222-A44E-79852D599D0A}" type="slidenum">
              <a:rPr lang="en-US" smtClean="0"/>
              <a:pPr>
                <a:defRPr/>
              </a:pPr>
              <a:t>23</a:t>
            </a:fld>
            <a:endParaRPr lang="en-US"/>
          </a:p>
        </p:txBody>
      </p:sp>
    </p:spTree>
    <p:extLst>
      <p:ext uri="{BB962C8B-B14F-4D97-AF65-F5344CB8AC3E}">
        <p14:creationId xmlns:p14="http://schemas.microsoft.com/office/powerpoint/2010/main" val="16940358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152400" y="0"/>
            <a:ext cx="8991600" cy="685800"/>
          </a:xfrm>
        </p:spPr>
        <p:txBody>
          <a:bodyPr/>
          <a:lstStyle/>
          <a:p>
            <a:pPr eaLnBrk="1" hangingPunct="1"/>
            <a:r>
              <a:rPr lang="en-US" altLang="en-US" sz="2800" b="1" smtClean="0">
                <a:latin typeface="Arial" charset="0"/>
                <a:cs typeface="Arial" charset="0"/>
              </a:rPr>
              <a:t>CFD Modeling to Calculate Scour/Design Variations</a:t>
            </a:r>
            <a:r>
              <a:rPr lang="en-US" altLang="en-US" sz="4000" smtClean="0">
                <a:latin typeface="Arial" charset="0"/>
                <a:cs typeface="Arial" charset="0"/>
              </a:rPr>
              <a:t> </a:t>
            </a:r>
          </a:p>
        </p:txBody>
      </p:sp>
      <p:sp>
        <p:nvSpPr>
          <p:cNvPr id="67587" name="Rectangle 3"/>
          <p:cNvSpPr>
            <a:spLocks noChangeArrowheads="1"/>
          </p:cNvSpPr>
          <p:nvPr/>
        </p:nvSpPr>
        <p:spPr bwMode="auto">
          <a:xfrm>
            <a:off x="190500" y="444500"/>
            <a:ext cx="8763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FontTx/>
              <a:buBlip>
                <a:blip r:embed="rId3"/>
              </a:buBlip>
            </a:pPr>
            <a:r>
              <a:rPr lang="en-US" altLang="en-US" dirty="0">
                <a:latin typeface="Arial" charset="0"/>
              </a:rPr>
              <a:t>Used CFD (Fluent 6.2 and Flow 3D) to determine scour from stormwater controls; results being used to expand WinSLAMM analyses after verification with full-scale physical model</a:t>
            </a:r>
          </a:p>
          <a:p>
            <a:pPr eaLnBrk="1" hangingPunct="1"/>
            <a:r>
              <a:rPr lang="en-US" altLang="en-US" dirty="0">
                <a:latin typeface="Arial" charset="0"/>
              </a:rPr>
              <a:t> </a:t>
            </a:r>
            <a:endParaRPr lang="en-US" altLang="en-US" dirty="0" smtClean="0">
              <a:latin typeface="Arial" charset="0"/>
            </a:endParaRPr>
          </a:p>
          <a:p>
            <a:pPr eaLnBrk="1" hangingPunct="1">
              <a:buFontTx/>
              <a:buBlip>
                <a:blip r:embed="rId3"/>
              </a:buBlip>
            </a:pPr>
            <a:r>
              <a:rPr lang="en-US" altLang="en-US" dirty="0" smtClean="0">
                <a:latin typeface="Arial" charset="0"/>
              </a:rPr>
              <a:t>This is an example of the effects of the way that water enters a sump on the depth of the water jet and resulting scour</a:t>
            </a:r>
            <a:endParaRPr lang="en-US" altLang="en-US" dirty="0">
              <a:latin typeface="Arial" charset="0"/>
            </a:endParaRPr>
          </a:p>
        </p:txBody>
      </p:sp>
      <p:pic>
        <p:nvPicPr>
          <p:cNvPr id="6758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384550"/>
            <a:ext cx="4495800"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336925"/>
            <a:ext cx="4572000" cy="352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D939D2E1-3947-4811-8534-440D8738E5C2}" type="slidenum">
              <a:rPr lang="en-US" smtClean="0"/>
              <a:pPr>
                <a:defRPr/>
              </a:pPr>
              <a:t>24</a:t>
            </a:fld>
            <a:endParaRPr lang="en-US"/>
          </a:p>
        </p:txBody>
      </p:sp>
      <p:sp>
        <p:nvSpPr>
          <p:cNvPr id="3" name="Rectangle 2"/>
          <p:cNvSpPr/>
          <p:nvPr/>
        </p:nvSpPr>
        <p:spPr>
          <a:xfrm>
            <a:off x="4953000" y="2647950"/>
            <a:ext cx="3657600" cy="685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Uncalibrated</a:t>
            </a:r>
            <a:r>
              <a:rPr lang="en-US" dirty="0" smtClean="0">
                <a:solidFill>
                  <a:schemeClr val="tx1"/>
                </a:solidFill>
              </a:rPr>
              <a:t> CFD Model without Air Entrainment</a:t>
            </a:r>
            <a:endParaRPr lang="en-US" dirty="0">
              <a:solidFill>
                <a:schemeClr val="tx1"/>
              </a:solidFill>
            </a:endParaRPr>
          </a:p>
        </p:txBody>
      </p:sp>
      <p:sp>
        <p:nvSpPr>
          <p:cNvPr id="8" name="Rectangle 7"/>
          <p:cNvSpPr/>
          <p:nvPr/>
        </p:nvSpPr>
        <p:spPr>
          <a:xfrm>
            <a:off x="428625" y="2663825"/>
            <a:ext cx="3657600" cy="685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a:t>
            </a:r>
            <a:r>
              <a:rPr lang="en-US" dirty="0" smtClean="0">
                <a:solidFill>
                  <a:schemeClr val="tx1"/>
                </a:solidFill>
              </a:rPr>
              <a:t>alibrated CFD Model with Air Entrainment</a:t>
            </a:r>
            <a:endParaRPr lang="en-US" dirty="0">
              <a:solidFill>
                <a:schemeClr val="tx1"/>
              </a:solidFill>
            </a:endParaRPr>
          </a:p>
        </p:txBody>
      </p:sp>
    </p:spTree>
    <p:extLst>
      <p:ext uri="{BB962C8B-B14F-4D97-AF65-F5344CB8AC3E}">
        <p14:creationId xmlns:p14="http://schemas.microsoft.com/office/powerpoint/2010/main" val="8110244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C:\current files\pubs and projects\upflow full scale in Tuscaloosa\BamaBell site\site pics\IMGP11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5" name="Picture 3" descr="C:\current files\pubs and projects\upflow full scale in Tuscaloosa\BamaBell site\site pics\IMGP070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0"/>
            <a:ext cx="464820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6" name="Picture 4" descr="C:\current files\pubs and projects\upflow full scale in Tuscaloosa\BamaBell site\installation\IMGP058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7" name="Picture 6" descr="C:\current files\pubs and projects\upflow full scale in Tuscaloosa\BamaBell site\site pics\IMGP119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34290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8" name="TextBox 5"/>
          <p:cNvSpPr txBox="1">
            <a:spLocks noChangeArrowheads="1"/>
          </p:cNvSpPr>
          <p:nvPr/>
        </p:nvSpPr>
        <p:spPr bwMode="auto">
          <a:xfrm>
            <a:off x="0" y="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3200" b="1">
                <a:solidFill>
                  <a:srgbClr val="FFFFFF"/>
                </a:solidFill>
                <a:latin typeface="Arial" charset="0"/>
              </a:rPr>
              <a:t>Monitored Full-Scale Setup in Tuscaloosa, AL</a:t>
            </a:r>
          </a:p>
        </p:txBody>
      </p:sp>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F85C1E29-18E4-4B1A-8770-E94E4ADFFC0D}" type="slidenum">
              <a:rPr lang="en-US" smtClean="0"/>
              <a:pPr>
                <a:defRPr/>
              </a:pPr>
              <a:t>25</a:t>
            </a:fld>
            <a:endParaRPr lang="en-US"/>
          </a:p>
        </p:txBody>
      </p:sp>
    </p:spTree>
    <p:extLst>
      <p:ext uri="{BB962C8B-B14F-4D97-AF65-F5344CB8AC3E}">
        <p14:creationId xmlns:p14="http://schemas.microsoft.com/office/powerpoint/2010/main" val="162037453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NAQD_MAP edited Dec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1103727"/>
            <a:ext cx="9012238"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1"/>
          <p:cNvSpPr/>
          <p:nvPr/>
        </p:nvSpPr>
        <p:spPr>
          <a:xfrm>
            <a:off x="4419600" y="1219200"/>
            <a:ext cx="2133600" cy="2057400"/>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Oval 2"/>
          <p:cNvSpPr/>
          <p:nvPr/>
        </p:nvSpPr>
        <p:spPr>
          <a:xfrm>
            <a:off x="6248400" y="1981200"/>
            <a:ext cx="2057400" cy="2057400"/>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Oval 3"/>
          <p:cNvSpPr/>
          <p:nvPr/>
        </p:nvSpPr>
        <p:spPr>
          <a:xfrm>
            <a:off x="4419600" y="3086100"/>
            <a:ext cx="2514600" cy="2400300"/>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Oval 4"/>
          <p:cNvSpPr/>
          <p:nvPr/>
        </p:nvSpPr>
        <p:spPr>
          <a:xfrm>
            <a:off x="152400" y="1066800"/>
            <a:ext cx="1828800" cy="1828800"/>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Oval 5"/>
          <p:cNvSpPr/>
          <p:nvPr/>
        </p:nvSpPr>
        <p:spPr>
          <a:xfrm>
            <a:off x="609600" y="2462213"/>
            <a:ext cx="2057400" cy="1981200"/>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6"/>
          <p:cNvSpPr/>
          <p:nvPr/>
        </p:nvSpPr>
        <p:spPr>
          <a:xfrm>
            <a:off x="2514600" y="2247900"/>
            <a:ext cx="2438400" cy="2400300"/>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0665" name="TextBox 7"/>
          <p:cNvSpPr txBox="1">
            <a:spLocks noChangeArrowheads="1"/>
          </p:cNvSpPr>
          <p:nvPr/>
        </p:nvSpPr>
        <p:spPr bwMode="auto">
          <a:xfrm>
            <a:off x="4953000" y="1611313"/>
            <a:ext cx="12938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b="1"/>
              <a:t>Great Lakes</a:t>
            </a:r>
          </a:p>
        </p:txBody>
      </p:sp>
      <p:sp>
        <p:nvSpPr>
          <p:cNvPr id="70666" name="TextBox 8"/>
          <p:cNvSpPr txBox="1">
            <a:spLocks noChangeArrowheads="1"/>
          </p:cNvSpPr>
          <p:nvPr/>
        </p:nvSpPr>
        <p:spPr bwMode="auto">
          <a:xfrm>
            <a:off x="7391400" y="2825750"/>
            <a:ext cx="838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b="1"/>
              <a:t>East Coast</a:t>
            </a:r>
          </a:p>
        </p:txBody>
      </p:sp>
      <p:sp>
        <p:nvSpPr>
          <p:cNvPr id="70667" name="TextBox 9"/>
          <p:cNvSpPr txBox="1">
            <a:spLocks noChangeArrowheads="1"/>
          </p:cNvSpPr>
          <p:nvPr/>
        </p:nvSpPr>
        <p:spPr bwMode="auto">
          <a:xfrm>
            <a:off x="4953000" y="4686300"/>
            <a:ext cx="1189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b="1"/>
              <a:t>South East</a:t>
            </a:r>
          </a:p>
        </p:txBody>
      </p:sp>
      <p:sp>
        <p:nvSpPr>
          <p:cNvPr id="70668" name="TextBox 10"/>
          <p:cNvSpPr txBox="1">
            <a:spLocks noChangeArrowheads="1"/>
          </p:cNvSpPr>
          <p:nvPr/>
        </p:nvSpPr>
        <p:spPr bwMode="auto">
          <a:xfrm>
            <a:off x="3200400" y="3200400"/>
            <a:ext cx="86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b="1"/>
              <a:t>Central</a:t>
            </a:r>
          </a:p>
        </p:txBody>
      </p:sp>
      <p:sp>
        <p:nvSpPr>
          <p:cNvPr id="70669" name="TextBox 11"/>
          <p:cNvSpPr txBox="1">
            <a:spLocks noChangeArrowheads="1"/>
          </p:cNvSpPr>
          <p:nvPr/>
        </p:nvSpPr>
        <p:spPr bwMode="auto">
          <a:xfrm>
            <a:off x="-11113" y="1473200"/>
            <a:ext cx="914401"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b="1"/>
              <a:t>North West</a:t>
            </a:r>
          </a:p>
        </p:txBody>
      </p:sp>
      <p:sp>
        <p:nvSpPr>
          <p:cNvPr id="70670" name="TextBox 12"/>
          <p:cNvSpPr txBox="1">
            <a:spLocks noChangeArrowheads="1"/>
          </p:cNvSpPr>
          <p:nvPr/>
        </p:nvSpPr>
        <p:spPr bwMode="auto">
          <a:xfrm>
            <a:off x="1470025" y="2917825"/>
            <a:ext cx="1022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b="1"/>
              <a:t>South West</a:t>
            </a:r>
          </a:p>
        </p:txBody>
      </p:sp>
      <p:sp>
        <p:nvSpPr>
          <p:cNvPr id="70671" name="TextBox 14"/>
          <p:cNvSpPr txBox="1">
            <a:spLocks noChangeArrowheads="1"/>
          </p:cNvSpPr>
          <p:nvPr/>
        </p:nvSpPr>
        <p:spPr bwMode="auto">
          <a:xfrm>
            <a:off x="-46038" y="-12700"/>
            <a:ext cx="9144001"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3600" b="1"/>
              <a:t>National Stormwater Quality Database</a:t>
            </a:r>
          </a:p>
        </p:txBody>
      </p:sp>
      <p:sp>
        <p:nvSpPr>
          <p:cNvPr id="14" name="Slide Number Placeholder 13"/>
          <p:cNvSpPr>
            <a:spLocks noGrp="1"/>
          </p:cNvSpPr>
          <p:nvPr>
            <p:ph type="sldNum" sz="quarter" idx="4294967295"/>
          </p:nvPr>
        </p:nvSpPr>
        <p:spPr>
          <a:xfrm>
            <a:off x="6553200" y="6356350"/>
            <a:ext cx="2133600" cy="365125"/>
          </a:xfrm>
          <a:prstGeom prst="rect">
            <a:avLst/>
          </a:prstGeom>
        </p:spPr>
        <p:txBody>
          <a:bodyPr/>
          <a:lstStyle/>
          <a:p>
            <a:pPr>
              <a:defRPr/>
            </a:pPr>
            <a:fld id="{A1E5BAD1-A57F-4349-9A01-CF8730F7A7B1}" type="slidenum">
              <a:rPr lang="en-US" smtClean="0"/>
              <a:pPr>
                <a:defRPr/>
              </a:pPr>
              <a:t>26</a:t>
            </a:fld>
            <a:endParaRPr lang="en-US"/>
          </a:p>
        </p:txBody>
      </p:sp>
    </p:spTree>
    <p:extLst>
      <p:ext uri="{BB962C8B-B14F-4D97-AF65-F5344CB8AC3E}">
        <p14:creationId xmlns:p14="http://schemas.microsoft.com/office/powerpoint/2010/main" val="41443068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531048748"/>
              </p:ext>
            </p:extLst>
          </p:nvPr>
        </p:nvGraphicFramePr>
        <p:xfrm>
          <a:off x="-11514" y="1600200"/>
          <a:ext cx="9077326" cy="4223030"/>
        </p:xfrm>
        <a:graphic>
          <a:graphicData uri="http://schemas.openxmlformats.org/drawingml/2006/table">
            <a:tbl>
              <a:tblPr firstRow="1" firstCol="1" bandRow="1">
                <a:tableStyleId>{5C22544A-7EE6-4342-B048-85BDC9FD1C3A}</a:tableStyleId>
              </a:tblPr>
              <a:tblGrid>
                <a:gridCol w="1828801"/>
                <a:gridCol w="1143000"/>
                <a:gridCol w="838200"/>
                <a:gridCol w="914400"/>
                <a:gridCol w="990600"/>
                <a:gridCol w="990600"/>
                <a:gridCol w="1295400"/>
                <a:gridCol w="1076325"/>
              </a:tblGrid>
              <a:tr h="870230">
                <a:tc>
                  <a:txBody>
                    <a:bodyPr/>
                    <a:lstStyle/>
                    <a:p>
                      <a:pPr marL="0" marR="0">
                        <a:spcBef>
                          <a:spcPts val="0"/>
                        </a:spcBef>
                        <a:spcAft>
                          <a:spcPts val="0"/>
                        </a:spcAft>
                      </a:pPr>
                      <a:r>
                        <a:rPr lang="en-US" sz="2000" dirty="0">
                          <a:solidFill>
                            <a:schemeClr val="tx1"/>
                          </a:solidFill>
                          <a:effectLst/>
                        </a:rPr>
                        <a:t> </a:t>
                      </a:r>
                      <a:endParaRPr lang="en-US" sz="2000" dirty="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1800" dirty="0" err="1" smtClean="0">
                          <a:solidFill>
                            <a:schemeClr val="tx1"/>
                          </a:solidFill>
                          <a:effectLst/>
                        </a:rPr>
                        <a:t>Commer</a:t>
                      </a:r>
                      <a:r>
                        <a:rPr lang="en-US" sz="1800" dirty="0" smtClean="0">
                          <a:solidFill>
                            <a:schemeClr val="tx1"/>
                          </a:solidFill>
                          <a:effectLst/>
                        </a:rPr>
                        <a:t>.</a:t>
                      </a:r>
                      <a:endParaRPr lang="en-US" sz="1800" dirty="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Indus.</a:t>
                      </a:r>
                      <a:endParaRPr lang="en-US" sz="1800" dirty="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1800" dirty="0" err="1" smtClean="0">
                          <a:solidFill>
                            <a:schemeClr val="tx1"/>
                          </a:solidFill>
                          <a:effectLst/>
                        </a:rPr>
                        <a:t>Instit</a:t>
                      </a:r>
                      <a:r>
                        <a:rPr lang="en-US" sz="1800" dirty="0" smtClean="0">
                          <a:solidFill>
                            <a:schemeClr val="tx1"/>
                          </a:solidFill>
                          <a:effectLst/>
                        </a:rPr>
                        <a:t>.</a:t>
                      </a:r>
                      <a:endParaRPr lang="en-US" sz="1800" dirty="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1800">
                          <a:solidFill>
                            <a:schemeClr val="tx1"/>
                          </a:solidFill>
                          <a:effectLst/>
                        </a:rPr>
                        <a:t>Open Space</a:t>
                      </a:r>
                      <a:endParaRPr lang="en-US" sz="18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1800" dirty="0" err="1" smtClean="0">
                          <a:solidFill>
                            <a:schemeClr val="tx1"/>
                          </a:solidFill>
                          <a:effectLst/>
                        </a:rPr>
                        <a:t>Resid</a:t>
                      </a:r>
                      <a:r>
                        <a:rPr lang="en-US" sz="1800" dirty="0" smtClean="0">
                          <a:solidFill>
                            <a:schemeClr val="tx1"/>
                          </a:solidFill>
                          <a:effectLst/>
                        </a:rPr>
                        <a:t>.</a:t>
                      </a:r>
                      <a:endParaRPr lang="en-US" sz="1800" dirty="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1800">
                          <a:solidFill>
                            <a:schemeClr val="tx1"/>
                          </a:solidFill>
                          <a:effectLst/>
                        </a:rPr>
                        <a:t>Freeways/Highways</a:t>
                      </a:r>
                      <a:endParaRPr lang="en-US" sz="18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1800" dirty="0">
                          <a:solidFill>
                            <a:schemeClr val="tx1"/>
                          </a:solidFill>
                          <a:effectLst/>
                        </a:rPr>
                        <a:t>Total by </a:t>
                      </a:r>
                      <a:r>
                        <a:rPr lang="en-US" sz="1800" dirty="0" smtClean="0">
                          <a:solidFill>
                            <a:schemeClr val="tx1"/>
                          </a:solidFill>
                          <a:effectLst/>
                        </a:rPr>
                        <a:t>Region</a:t>
                      </a:r>
                      <a:endParaRPr lang="en-US" sz="1800" dirty="0">
                        <a:solidFill>
                          <a:schemeClr val="tx1"/>
                        </a:solidFill>
                        <a:effectLst/>
                        <a:latin typeface="Calibri"/>
                        <a:ea typeface="Calibri"/>
                        <a:cs typeface="Times New Roman"/>
                      </a:endParaRPr>
                    </a:p>
                  </a:txBody>
                  <a:tcPr marL="68580" marR="68580" marT="0" marB="0"/>
                </a:tc>
              </a:tr>
              <a:tr h="304772">
                <a:tc>
                  <a:txBody>
                    <a:bodyPr/>
                    <a:lstStyle/>
                    <a:p>
                      <a:pPr marL="0" marR="0">
                        <a:spcBef>
                          <a:spcPts val="0"/>
                        </a:spcBef>
                        <a:spcAft>
                          <a:spcPts val="0"/>
                        </a:spcAft>
                      </a:pPr>
                      <a:r>
                        <a:rPr lang="en-US" sz="2000">
                          <a:solidFill>
                            <a:schemeClr val="tx1"/>
                          </a:solidFill>
                          <a:effectLst/>
                        </a:rPr>
                        <a:t>Central</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4</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2</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4</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5</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3</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19</a:t>
                      </a:r>
                      <a:endParaRPr lang="en-US" sz="2000">
                        <a:solidFill>
                          <a:schemeClr val="tx1"/>
                        </a:solidFill>
                        <a:effectLst/>
                        <a:latin typeface="Calibri"/>
                        <a:ea typeface="Calibri"/>
                        <a:cs typeface="Times New Roman"/>
                      </a:endParaRPr>
                    </a:p>
                  </a:txBody>
                  <a:tcPr marL="68580" marR="68580" marT="0" marB="0"/>
                </a:tc>
              </a:tr>
              <a:tr h="304772">
                <a:tc>
                  <a:txBody>
                    <a:bodyPr/>
                    <a:lstStyle/>
                    <a:p>
                      <a:pPr marL="0" marR="0">
                        <a:spcBef>
                          <a:spcPts val="0"/>
                        </a:spcBef>
                        <a:spcAft>
                          <a:spcPts val="0"/>
                        </a:spcAft>
                      </a:pPr>
                      <a:r>
                        <a:rPr lang="en-US" sz="2000">
                          <a:solidFill>
                            <a:schemeClr val="tx1"/>
                          </a:solidFill>
                          <a:effectLst/>
                        </a:rPr>
                        <a:t>East Coast</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3</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2</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3</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11</a:t>
                      </a:r>
                      <a:endParaRPr lang="en-US" sz="2000">
                        <a:solidFill>
                          <a:schemeClr val="tx1"/>
                        </a:solidFill>
                        <a:effectLst/>
                        <a:latin typeface="Calibri"/>
                        <a:ea typeface="Calibri"/>
                        <a:cs typeface="Times New Roman"/>
                      </a:endParaRPr>
                    </a:p>
                  </a:txBody>
                  <a:tcPr marL="68580" marR="68580" marT="0" marB="0"/>
                </a:tc>
              </a:tr>
              <a:tr h="914316">
                <a:tc>
                  <a:txBody>
                    <a:bodyPr/>
                    <a:lstStyle/>
                    <a:p>
                      <a:pPr marL="0" marR="0">
                        <a:spcBef>
                          <a:spcPts val="0"/>
                        </a:spcBef>
                        <a:spcAft>
                          <a:spcPts val="0"/>
                        </a:spcAft>
                      </a:pPr>
                      <a:r>
                        <a:rPr lang="en-US" sz="2000" dirty="0">
                          <a:solidFill>
                            <a:schemeClr val="tx1"/>
                          </a:solidFill>
                          <a:effectLst/>
                        </a:rPr>
                        <a:t>Great </a:t>
                      </a:r>
                      <a:r>
                        <a:rPr lang="en-US" sz="2000" dirty="0" smtClean="0">
                          <a:solidFill>
                            <a:schemeClr val="tx1"/>
                          </a:solidFill>
                          <a:effectLst/>
                        </a:rPr>
                        <a:t>Lakes (the</a:t>
                      </a:r>
                      <a:r>
                        <a:rPr lang="en-US" sz="2000" baseline="0" dirty="0" smtClean="0">
                          <a:solidFill>
                            <a:schemeClr val="tx1"/>
                          </a:solidFill>
                          <a:effectLst/>
                        </a:rPr>
                        <a:t> USGS/DNR files)</a:t>
                      </a:r>
                      <a:endParaRPr lang="en-US" sz="2000" dirty="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6</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4</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4</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2</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4</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31</a:t>
                      </a:r>
                      <a:endParaRPr lang="en-US" sz="2000">
                        <a:solidFill>
                          <a:schemeClr val="tx1"/>
                        </a:solidFill>
                        <a:effectLst/>
                        <a:latin typeface="Calibri"/>
                        <a:ea typeface="Calibri"/>
                        <a:cs typeface="Times New Roman"/>
                      </a:endParaRPr>
                    </a:p>
                  </a:txBody>
                  <a:tcPr marL="68580" marR="68580" marT="0" marB="0"/>
                </a:tc>
              </a:tr>
              <a:tr h="304772">
                <a:tc>
                  <a:txBody>
                    <a:bodyPr/>
                    <a:lstStyle/>
                    <a:p>
                      <a:pPr marL="0" marR="0">
                        <a:spcBef>
                          <a:spcPts val="0"/>
                        </a:spcBef>
                        <a:spcAft>
                          <a:spcPts val="0"/>
                        </a:spcAft>
                      </a:pPr>
                      <a:r>
                        <a:rPr lang="en-US" sz="2000">
                          <a:solidFill>
                            <a:schemeClr val="tx1"/>
                          </a:solidFill>
                          <a:effectLst/>
                        </a:rPr>
                        <a:t>Northwest</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2</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3</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3</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11</a:t>
                      </a:r>
                      <a:endParaRPr lang="en-US" sz="2000">
                        <a:solidFill>
                          <a:schemeClr val="tx1"/>
                        </a:solidFill>
                        <a:effectLst/>
                        <a:latin typeface="Calibri"/>
                        <a:ea typeface="Calibri"/>
                        <a:cs typeface="Times New Roman"/>
                      </a:endParaRPr>
                    </a:p>
                  </a:txBody>
                  <a:tcPr marL="68580" marR="68580" marT="0" marB="0"/>
                </a:tc>
              </a:tr>
              <a:tr h="304772">
                <a:tc>
                  <a:txBody>
                    <a:bodyPr/>
                    <a:lstStyle/>
                    <a:p>
                      <a:pPr marL="0" marR="0">
                        <a:spcBef>
                          <a:spcPts val="0"/>
                        </a:spcBef>
                        <a:spcAft>
                          <a:spcPts val="0"/>
                        </a:spcAft>
                      </a:pPr>
                      <a:r>
                        <a:rPr lang="en-US" sz="2000">
                          <a:solidFill>
                            <a:schemeClr val="tx1"/>
                          </a:solidFill>
                          <a:effectLst/>
                        </a:rPr>
                        <a:t>Southeast</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7</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2</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3</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5</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8</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4</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29</a:t>
                      </a:r>
                      <a:endParaRPr lang="en-US" sz="2000">
                        <a:solidFill>
                          <a:schemeClr val="tx1"/>
                        </a:solidFill>
                        <a:effectLst/>
                        <a:latin typeface="Calibri"/>
                        <a:ea typeface="Calibri"/>
                        <a:cs typeface="Times New Roman"/>
                      </a:endParaRPr>
                    </a:p>
                  </a:txBody>
                  <a:tcPr marL="68580" marR="68580" marT="0" marB="0"/>
                </a:tc>
              </a:tr>
              <a:tr h="304772">
                <a:tc>
                  <a:txBody>
                    <a:bodyPr/>
                    <a:lstStyle/>
                    <a:p>
                      <a:pPr marL="0" marR="0">
                        <a:spcBef>
                          <a:spcPts val="0"/>
                        </a:spcBef>
                        <a:spcAft>
                          <a:spcPts val="0"/>
                        </a:spcAft>
                      </a:pPr>
                      <a:r>
                        <a:rPr lang="en-US" sz="2000">
                          <a:solidFill>
                            <a:schemeClr val="tx1"/>
                          </a:solidFill>
                          <a:effectLst/>
                        </a:rPr>
                        <a:t>Southwest</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5</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2</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3</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13</a:t>
                      </a:r>
                      <a:endParaRPr lang="en-US" sz="2000">
                        <a:solidFill>
                          <a:schemeClr val="tx1"/>
                        </a:solidFill>
                        <a:effectLst/>
                        <a:latin typeface="Calibri"/>
                        <a:ea typeface="Calibri"/>
                        <a:cs typeface="Times New Roman"/>
                      </a:endParaRPr>
                    </a:p>
                  </a:txBody>
                  <a:tcPr marL="68580" marR="68580" marT="0" marB="0"/>
                </a:tc>
              </a:tr>
              <a:tr h="609544">
                <a:tc>
                  <a:txBody>
                    <a:bodyPr/>
                    <a:lstStyle/>
                    <a:p>
                      <a:pPr marL="0" marR="0">
                        <a:spcBef>
                          <a:spcPts val="0"/>
                        </a:spcBef>
                        <a:spcAft>
                          <a:spcPts val="0"/>
                        </a:spcAft>
                      </a:pPr>
                      <a:r>
                        <a:rPr lang="en-US" sz="2000">
                          <a:solidFill>
                            <a:schemeClr val="tx1"/>
                          </a:solidFill>
                          <a:effectLst/>
                        </a:rPr>
                        <a:t>Total by Land Use</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27</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14</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11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a:solidFill>
                            <a:schemeClr val="tx1"/>
                          </a:solidFill>
                          <a:effectLst/>
                        </a:rPr>
                        <a:t>31</a:t>
                      </a:r>
                      <a:endParaRPr lang="en-US" sz="200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solidFill>
                            <a:schemeClr val="tx1"/>
                          </a:solidFill>
                          <a:effectLst/>
                        </a:rPr>
                        <a:t>20</a:t>
                      </a:r>
                      <a:endParaRPr lang="en-US" sz="2000" dirty="0">
                        <a:solidFill>
                          <a:schemeClr val="tx1"/>
                        </a:solidFill>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solidFill>
                            <a:schemeClr val="tx1"/>
                          </a:solidFill>
                          <a:effectLst/>
                        </a:rPr>
                        <a:t>114</a:t>
                      </a:r>
                      <a:endParaRPr lang="en-US" sz="2000" dirty="0">
                        <a:solidFill>
                          <a:schemeClr val="tx1"/>
                        </a:solidFill>
                        <a:effectLst/>
                        <a:latin typeface="Calibri"/>
                        <a:ea typeface="Calibri"/>
                        <a:cs typeface="Times New Roman"/>
                      </a:endParaRPr>
                    </a:p>
                  </a:txBody>
                  <a:tcPr marL="68580" marR="68580" marT="0" marB="0"/>
                </a:tc>
              </a:tr>
            </a:tbl>
          </a:graphicData>
        </a:graphic>
      </p:graphicFrame>
      <p:sp>
        <p:nvSpPr>
          <p:cNvPr id="71765" name="Rectangle 1"/>
          <p:cNvSpPr>
            <a:spLocks noChangeArrowheads="1"/>
          </p:cNvSpPr>
          <p:nvPr/>
        </p:nvSpPr>
        <p:spPr bwMode="auto">
          <a:xfrm>
            <a:off x="76200" y="209550"/>
            <a:ext cx="899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1100" b="1">
                <a:latin typeface="Arial" charset="0"/>
                <a:ea typeface="Calibri" pitchFamily="34" charset="0"/>
                <a:cs typeface="Times New Roman" pitchFamily="18" charset="0"/>
              </a:rPr>
              <a:t> </a:t>
            </a:r>
            <a:r>
              <a:rPr lang="en-US" altLang="en-US" sz="2400" b="1">
                <a:latin typeface="Arial" charset="0"/>
                <a:ea typeface="Calibri" pitchFamily="34" charset="0"/>
                <a:cs typeface="Times New Roman" pitchFamily="18" charset="0"/>
              </a:rPr>
              <a:t>Number of Standard Land Use Files Used for Each Category</a:t>
            </a:r>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pPr>
              <a:defRPr/>
            </a:pPr>
            <a:fld id="{84BF5527-C2AB-433C-BE4C-5238019325B4}" type="slidenum">
              <a:rPr lang="en-US" smtClean="0"/>
              <a:pPr>
                <a:defRPr/>
              </a:pPr>
              <a:t>27</a:t>
            </a:fld>
            <a:endParaRPr lang="en-US"/>
          </a:p>
        </p:txBody>
      </p:sp>
    </p:spTree>
    <p:extLst>
      <p:ext uri="{BB962C8B-B14F-4D97-AF65-F5344CB8AC3E}">
        <p14:creationId xmlns:p14="http://schemas.microsoft.com/office/powerpoint/2010/main" val="14097513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Chart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 y="19050"/>
            <a:ext cx="456088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7" name="Chart 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6206" y="9525"/>
            <a:ext cx="4583113"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A4A84E57-D7E2-4163-98E3-6E11072D6CDD}" type="slidenum">
              <a:rPr lang="en-US" smtClean="0"/>
              <a:pPr>
                <a:defRPr/>
              </a:pPr>
              <a:t>28</a:t>
            </a:fld>
            <a:endParaRPr lang="en-US"/>
          </a:p>
        </p:txBody>
      </p:sp>
      <p:pic>
        <p:nvPicPr>
          <p:cNvPr id="72709" name="Chart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0" y="3419475"/>
            <a:ext cx="4564063"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0" name="Chart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9" y="3438525"/>
            <a:ext cx="4587861"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1974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extLst>
              <a:ext uri="{28A0092B-C50C-407E-A947-70E740481C1C}">
                <a14:useLocalDpi xmlns:a14="http://schemas.microsoft.com/office/drawing/2010/main" val="0"/>
              </a:ext>
            </a:extLst>
          </a:blip>
          <a:stretch>
            <a:fillRect/>
          </a:stretch>
        </p:blipFill>
        <p:spPr>
          <a:xfrm>
            <a:off x="140776" y="1524000"/>
            <a:ext cx="5919787" cy="1752600"/>
          </a:xfrm>
          <a:prstGeom prst="rect">
            <a:avLst/>
          </a:prstGeom>
        </p:spPr>
      </p:pic>
      <p:sp>
        <p:nvSpPr>
          <p:cNvPr id="3" name="TextBox 2"/>
          <p:cNvSpPr txBox="1"/>
          <p:nvPr/>
        </p:nvSpPr>
        <p:spPr>
          <a:xfrm>
            <a:off x="140776" y="24539"/>
            <a:ext cx="6564824" cy="1200329"/>
          </a:xfrm>
          <a:prstGeom prst="rect">
            <a:avLst/>
          </a:prstGeom>
          <a:noFill/>
        </p:spPr>
        <p:txBody>
          <a:bodyPr wrap="square" rtlCol="0">
            <a:spAutoFit/>
          </a:bodyPr>
          <a:lstStyle/>
          <a:p>
            <a:r>
              <a:rPr lang="en-US" sz="2400" b="1" dirty="0" smtClean="0"/>
              <a:t>Current Project Calibrating and Setting up WinSLAMM for US Naval Facilities (15 San Diego, Norfolk, and Puget Sound Bases)</a:t>
            </a:r>
            <a:endParaRPr lang="en-US" sz="2400" b="1" dirty="0"/>
          </a:p>
        </p:txBody>
      </p:sp>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6629400" y="100739"/>
            <a:ext cx="2381573" cy="4114800"/>
          </a:xfrm>
          <a:prstGeom prst="rect">
            <a:avLst/>
          </a:prstGeom>
        </p:spPr>
      </p:pic>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51338" y="3657600"/>
            <a:ext cx="3834862" cy="3036570"/>
          </a:xfrm>
          <a:prstGeom prst="rect">
            <a:avLst/>
          </a:prstGeom>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3962400" y="4419600"/>
            <a:ext cx="5181600" cy="2438400"/>
          </a:xfrm>
          <a:prstGeom prst="rect">
            <a:avLst/>
          </a:prstGeom>
        </p:spPr>
      </p:pic>
    </p:spTree>
    <p:extLst>
      <p:ext uri="{BB962C8B-B14F-4D97-AF65-F5344CB8AC3E}">
        <p14:creationId xmlns:p14="http://schemas.microsoft.com/office/powerpoint/2010/main" val="39902559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C:\WINDOWS\Desktop\tray2-2\tray2-2slides69-86\2-82.jpg"/>
          <p:cNvPicPr>
            <a:picLocks noChangeAspect="1" noChangeArrowheads="1"/>
          </p:cNvPicPr>
          <p:nvPr/>
        </p:nvPicPr>
        <p:blipFill>
          <a:blip r:embed="rId2" cstate="print">
            <a:lum bright="18000" contrast="12000"/>
          </a:blip>
          <a:srcRect/>
          <a:stretch>
            <a:fillRect/>
          </a:stretch>
        </p:blipFill>
        <p:spPr bwMode="auto">
          <a:xfrm>
            <a:off x="131763" y="138113"/>
            <a:ext cx="3068637" cy="3367087"/>
          </a:xfrm>
          <a:prstGeom prst="rect">
            <a:avLst/>
          </a:prstGeom>
          <a:noFill/>
          <a:ln w="9525">
            <a:noFill/>
            <a:miter lim="800000"/>
            <a:headEnd/>
            <a:tailEnd/>
          </a:ln>
        </p:spPr>
      </p:pic>
      <p:pic>
        <p:nvPicPr>
          <p:cNvPr id="22530" name="Picture 2" descr="C:\WINDOWS\Desktop\wingra3\wingra60.jpg"/>
          <p:cNvPicPr>
            <a:picLocks noChangeAspect="1" noChangeArrowheads="1"/>
          </p:cNvPicPr>
          <p:nvPr/>
        </p:nvPicPr>
        <p:blipFill>
          <a:blip r:embed="rId3" cstate="print">
            <a:lum bright="30000" contrast="24000"/>
          </a:blip>
          <a:srcRect/>
          <a:stretch>
            <a:fillRect/>
          </a:stretch>
        </p:blipFill>
        <p:spPr bwMode="auto">
          <a:xfrm>
            <a:off x="6324600" y="152400"/>
            <a:ext cx="2819400" cy="3295650"/>
          </a:xfrm>
          <a:prstGeom prst="rect">
            <a:avLst/>
          </a:prstGeom>
          <a:noFill/>
          <a:ln w="9525">
            <a:noFill/>
            <a:miter lim="800000"/>
            <a:headEnd/>
            <a:tailEnd/>
          </a:ln>
        </p:spPr>
      </p:pic>
      <p:pic>
        <p:nvPicPr>
          <p:cNvPr id="22531" name="Picture 1026" descr="D:\TURF21.JPG"/>
          <p:cNvPicPr>
            <a:picLocks noChangeAspect="1" noChangeArrowheads="1"/>
          </p:cNvPicPr>
          <p:nvPr/>
        </p:nvPicPr>
        <p:blipFill>
          <a:blip r:embed="rId4" cstate="print"/>
          <a:srcRect/>
          <a:stretch>
            <a:fillRect/>
          </a:stretch>
        </p:blipFill>
        <p:spPr bwMode="auto">
          <a:xfrm>
            <a:off x="0" y="4114800"/>
            <a:ext cx="3657600" cy="2743200"/>
          </a:xfrm>
          <a:prstGeom prst="rect">
            <a:avLst/>
          </a:prstGeom>
          <a:noFill/>
          <a:ln w="9525">
            <a:noFill/>
            <a:miter lim="800000"/>
            <a:headEnd/>
            <a:tailEnd/>
          </a:ln>
        </p:spPr>
      </p:pic>
      <p:pic>
        <p:nvPicPr>
          <p:cNvPr id="22532" name="Picture 2" descr="D:\TURF44.JPG"/>
          <p:cNvPicPr>
            <a:picLocks noChangeAspect="1" noChangeArrowheads="1"/>
          </p:cNvPicPr>
          <p:nvPr/>
        </p:nvPicPr>
        <p:blipFill>
          <a:blip r:embed="rId5" cstate="print"/>
          <a:srcRect/>
          <a:stretch>
            <a:fillRect/>
          </a:stretch>
        </p:blipFill>
        <p:spPr bwMode="auto">
          <a:xfrm>
            <a:off x="3276600" y="152400"/>
            <a:ext cx="3057525" cy="3276600"/>
          </a:xfrm>
          <a:prstGeom prst="rect">
            <a:avLst/>
          </a:prstGeom>
          <a:noFill/>
          <a:ln w="9525">
            <a:noFill/>
            <a:miter lim="800000"/>
            <a:headEnd/>
            <a:tailEnd/>
          </a:ln>
        </p:spPr>
      </p:pic>
      <p:pic>
        <p:nvPicPr>
          <p:cNvPr id="22533" name="Picture 2" descr="C:\WINDOWS\Desktop\wingra3\wingra54.jpg"/>
          <p:cNvPicPr>
            <a:picLocks noChangeAspect="1" noChangeArrowheads="1"/>
          </p:cNvPicPr>
          <p:nvPr/>
        </p:nvPicPr>
        <p:blipFill>
          <a:blip r:embed="rId6" cstate="print">
            <a:lum bright="30000" contrast="30000"/>
          </a:blip>
          <a:srcRect/>
          <a:stretch>
            <a:fillRect/>
          </a:stretch>
        </p:blipFill>
        <p:spPr bwMode="auto">
          <a:xfrm>
            <a:off x="5994400" y="4495800"/>
            <a:ext cx="3149600" cy="2362200"/>
          </a:xfrm>
          <a:prstGeom prst="rect">
            <a:avLst/>
          </a:prstGeom>
          <a:noFill/>
          <a:ln w="9525">
            <a:noFill/>
            <a:miter lim="800000"/>
            <a:headEnd/>
            <a:tailEnd/>
          </a:ln>
        </p:spPr>
      </p:pic>
      <p:sp>
        <p:nvSpPr>
          <p:cNvPr id="22534" name="TextBox 10"/>
          <p:cNvSpPr txBox="1">
            <a:spLocks noChangeArrowheads="1"/>
          </p:cNvSpPr>
          <p:nvPr/>
        </p:nvSpPr>
        <p:spPr bwMode="auto">
          <a:xfrm>
            <a:off x="2362200" y="3505200"/>
            <a:ext cx="4648200" cy="584200"/>
          </a:xfrm>
          <a:prstGeom prst="rect">
            <a:avLst/>
          </a:prstGeom>
          <a:noFill/>
          <a:ln w="9525">
            <a:noFill/>
            <a:miter lim="800000"/>
            <a:headEnd/>
            <a:tailEnd/>
          </a:ln>
        </p:spPr>
        <p:txBody>
          <a:bodyPr>
            <a:spAutoFit/>
          </a:bodyPr>
          <a:lstStyle/>
          <a:p>
            <a:pPr eaLnBrk="0" hangingPunct="0"/>
            <a:r>
              <a:rPr lang="en-US" sz="3200" b="1"/>
              <a:t>Source Area Sampling</a:t>
            </a:r>
          </a:p>
        </p:txBody>
      </p:sp>
      <p:pic>
        <p:nvPicPr>
          <p:cNvPr id="22535" name="Picture 2" descr="2-81"/>
          <p:cNvPicPr>
            <a:picLocks noChangeAspect="1" noChangeArrowheads="1"/>
          </p:cNvPicPr>
          <p:nvPr/>
        </p:nvPicPr>
        <p:blipFill>
          <a:blip r:embed="rId7" cstate="print">
            <a:lum bright="18000" contrast="12000"/>
          </a:blip>
          <a:srcRect/>
          <a:stretch>
            <a:fillRect/>
          </a:stretch>
        </p:blipFill>
        <p:spPr bwMode="auto">
          <a:xfrm>
            <a:off x="3886200" y="4191000"/>
            <a:ext cx="1955800"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current files\pubs and projects\Navy San Diego stormwater June 2010\2013 sites\final report material Aug 12 2013\Zn mass comparisons.JPG"/>
          <p:cNvPicPr/>
          <p:nvPr/>
        </p:nvPicPr>
        <p:blipFill rotWithShape="1">
          <a:blip r:embed="rId2">
            <a:extLst>
              <a:ext uri="{28A0092B-C50C-407E-A947-70E740481C1C}">
                <a14:useLocalDpi xmlns:a14="http://schemas.microsoft.com/office/drawing/2010/main" val="0"/>
              </a:ext>
            </a:extLst>
          </a:blip>
          <a:srcRect b="13500"/>
          <a:stretch/>
        </p:blipFill>
        <p:spPr bwMode="auto">
          <a:xfrm>
            <a:off x="0" y="0"/>
            <a:ext cx="9144000" cy="5534561"/>
          </a:xfrm>
          <a:prstGeom prst="rect">
            <a:avLst/>
          </a:prstGeom>
          <a:noFill/>
          <a:ln>
            <a:noFill/>
          </a:ln>
        </p:spPr>
      </p:pic>
      <p:cxnSp>
        <p:nvCxnSpPr>
          <p:cNvPr id="4" name="Straight Connector 3"/>
          <p:cNvCxnSpPr/>
          <p:nvPr/>
        </p:nvCxnSpPr>
        <p:spPr bwMode="auto">
          <a:xfrm>
            <a:off x="3200400" y="990600"/>
            <a:ext cx="0" cy="586740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7" name="Straight Connector 6"/>
          <p:cNvCxnSpPr/>
          <p:nvPr/>
        </p:nvCxnSpPr>
        <p:spPr bwMode="auto">
          <a:xfrm>
            <a:off x="4895850" y="2438400"/>
            <a:ext cx="0" cy="441960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a:off x="6553200" y="990600"/>
            <a:ext cx="0" cy="5867400"/>
          </a:xfrm>
          <a:prstGeom prst="line">
            <a:avLst/>
          </a:prstGeom>
          <a:solidFill>
            <a:schemeClr val="accent1"/>
          </a:solidFill>
          <a:ln w="38100" cap="flat" cmpd="sng" algn="ctr">
            <a:solidFill>
              <a:schemeClr val="tx1"/>
            </a:solidFill>
            <a:prstDash val="solid"/>
            <a:round/>
            <a:headEnd type="none" w="med" len="med"/>
            <a:tailEnd type="none" w="med" len="med"/>
          </a:ln>
          <a:effectLst/>
        </p:spPr>
      </p:cxnSp>
      <p:sp>
        <p:nvSpPr>
          <p:cNvPr id="12" name="TextBox 11"/>
          <p:cNvSpPr txBox="1"/>
          <p:nvPr/>
        </p:nvSpPr>
        <p:spPr>
          <a:xfrm>
            <a:off x="1371600" y="5548768"/>
            <a:ext cx="1752601" cy="1077218"/>
          </a:xfrm>
          <a:prstGeom prst="rect">
            <a:avLst/>
          </a:prstGeom>
          <a:noFill/>
        </p:spPr>
        <p:txBody>
          <a:bodyPr wrap="square" rtlCol="0">
            <a:spAutoFit/>
          </a:bodyPr>
          <a:lstStyle/>
          <a:p>
            <a:r>
              <a:rPr lang="en-US" sz="1600" dirty="0" smtClean="0"/>
              <a:t>San Diego naval bases  observed vs. calculated loads (p = 0.56)</a:t>
            </a:r>
            <a:endParaRPr lang="en-US" sz="1600" dirty="0"/>
          </a:p>
        </p:txBody>
      </p:sp>
      <p:sp>
        <p:nvSpPr>
          <p:cNvPr id="13" name="TextBox 12"/>
          <p:cNvSpPr txBox="1"/>
          <p:nvPr/>
        </p:nvSpPr>
        <p:spPr>
          <a:xfrm>
            <a:off x="3280475" y="5541104"/>
            <a:ext cx="1646695" cy="1077218"/>
          </a:xfrm>
          <a:prstGeom prst="rect">
            <a:avLst/>
          </a:prstGeom>
          <a:noFill/>
        </p:spPr>
        <p:txBody>
          <a:bodyPr wrap="square" rtlCol="0">
            <a:spAutoFit/>
          </a:bodyPr>
          <a:lstStyle/>
          <a:p>
            <a:r>
              <a:rPr lang="en-US" sz="1600" dirty="0" smtClean="0"/>
              <a:t>Virginia naval bases observed vs. calculated loads (p = 0.26)</a:t>
            </a:r>
            <a:endParaRPr lang="en-US" sz="1600" dirty="0"/>
          </a:p>
        </p:txBody>
      </p:sp>
      <p:sp>
        <p:nvSpPr>
          <p:cNvPr id="14" name="TextBox 13"/>
          <p:cNvSpPr txBox="1"/>
          <p:nvPr/>
        </p:nvSpPr>
        <p:spPr>
          <a:xfrm>
            <a:off x="4923295" y="5534561"/>
            <a:ext cx="1676400" cy="1323439"/>
          </a:xfrm>
          <a:prstGeom prst="rect">
            <a:avLst/>
          </a:prstGeom>
          <a:noFill/>
        </p:spPr>
        <p:txBody>
          <a:bodyPr wrap="square" rtlCol="0">
            <a:spAutoFit/>
          </a:bodyPr>
          <a:lstStyle/>
          <a:p>
            <a:r>
              <a:rPr lang="en-US" sz="1600" dirty="0" smtClean="0"/>
              <a:t>Washington naval bases observed vs. calculated loads (p = 0.67)</a:t>
            </a:r>
            <a:endParaRPr lang="en-US" sz="1600" dirty="0"/>
          </a:p>
        </p:txBody>
      </p:sp>
      <p:sp>
        <p:nvSpPr>
          <p:cNvPr id="15" name="TextBox 14"/>
          <p:cNvSpPr txBox="1"/>
          <p:nvPr/>
        </p:nvSpPr>
        <p:spPr>
          <a:xfrm>
            <a:off x="6638441" y="5551351"/>
            <a:ext cx="1752600" cy="1077218"/>
          </a:xfrm>
          <a:prstGeom prst="rect">
            <a:avLst/>
          </a:prstGeom>
          <a:noFill/>
        </p:spPr>
        <p:txBody>
          <a:bodyPr wrap="square" rtlCol="0">
            <a:spAutoFit/>
          </a:bodyPr>
          <a:lstStyle/>
          <a:p>
            <a:r>
              <a:rPr lang="en-US" sz="1600" dirty="0" smtClean="0"/>
              <a:t>All sites naval bases observed vs. calculated loads (p = 0.44)</a:t>
            </a:r>
            <a:endParaRPr lang="en-US" sz="1600" dirty="0"/>
          </a:p>
        </p:txBody>
      </p:sp>
    </p:spTree>
    <p:extLst>
      <p:ext uri="{BB962C8B-B14F-4D97-AF65-F5344CB8AC3E}">
        <p14:creationId xmlns:p14="http://schemas.microsoft.com/office/powerpoint/2010/main" val="9363796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3217885583"/>
              </p:ext>
            </p:extLst>
          </p:nvPr>
        </p:nvGraphicFramePr>
        <p:xfrm>
          <a:off x="0" y="0"/>
          <a:ext cx="9144000" cy="6096000"/>
        </p:xfrm>
        <a:graphic>
          <a:graphicData uri="http://schemas.openxmlformats.org/presentationml/2006/ole">
            <mc:AlternateContent xmlns:mc="http://schemas.openxmlformats.org/markup-compatibility/2006">
              <mc:Choice xmlns:v="urn:schemas-microsoft-com:vml" Requires="v">
                <p:oleObj spid="_x0000_s60431" name="Graph" r:id="rId3" imgW="5486400" imgH="3657600" progId="MtbGraph.Document.16">
                  <p:embed/>
                </p:oleObj>
              </mc:Choice>
              <mc:Fallback>
                <p:oleObj name="Graph" r:id="rId3" imgW="5486400" imgH="3657600" progId="MtbGraph.Document.16">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096000"/>
                      </a:xfrm>
                      <a:prstGeom prst="rect">
                        <a:avLst/>
                      </a:prstGeom>
                      <a:noFill/>
                    </p:spPr>
                  </p:pic>
                </p:oleObj>
              </mc:Fallback>
            </mc:AlternateContent>
          </a:graphicData>
        </a:graphic>
      </p:graphicFrame>
    </p:spTree>
    <p:extLst>
      <p:ext uri="{BB962C8B-B14F-4D97-AF65-F5344CB8AC3E}">
        <p14:creationId xmlns:p14="http://schemas.microsoft.com/office/powerpoint/2010/main" val="36340109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064860969"/>
              </p:ext>
            </p:extLst>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363796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81000"/>
            <a:ext cx="8305800" cy="5262979"/>
          </a:xfrm>
          <a:prstGeom prst="rect">
            <a:avLst/>
          </a:prstGeom>
          <a:noFill/>
        </p:spPr>
        <p:txBody>
          <a:bodyPr wrap="square" rtlCol="0">
            <a:spAutoFit/>
          </a:bodyPr>
          <a:lstStyle/>
          <a:p>
            <a:r>
              <a:rPr lang="en-US" sz="3200" b="1" dirty="0" smtClean="0"/>
              <a:t>Main features of the naval facilities project included:</a:t>
            </a:r>
          </a:p>
          <a:p>
            <a:endParaRPr lang="en-US" sz="3200" b="1" dirty="0" smtClean="0"/>
          </a:p>
          <a:p>
            <a:pPr marL="285750" indent="-285750">
              <a:buFontTx/>
              <a:buChar char="-"/>
            </a:pPr>
            <a:r>
              <a:rPr lang="en-US" sz="2400" b="1" dirty="0" smtClean="0"/>
              <a:t>Historical monitoring data used for calibration</a:t>
            </a:r>
          </a:p>
          <a:p>
            <a:pPr marL="285750" indent="-285750">
              <a:buFontTx/>
              <a:buChar char="-"/>
            </a:pPr>
            <a:r>
              <a:rPr lang="en-US" sz="2400" b="1" dirty="0" smtClean="0"/>
              <a:t>Many unique surfaces (compacted soil in scrapyards, airfields, piers, etc.)</a:t>
            </a:r>
          </a:p>
          <a:p>
            <a:pPr marL="285750" indent="-285750">
              <a:buFontTx/>
              <a:buChar char="-"/>
            </a:pPr>
            <a:r>
              <a:rPr lang="en-US" sz="2400" b="1" dirty="0" smtClean="0"/>
              <a:t>Field washoff tests for material sources (galvanized metals, roofing, fencing, pallets, gang planks, generators, etc.</a:t>
            </a:r>
          </a:p>
          <a:p>
            <a:pPr marL="285750" indent="-285750">
              <a:buFontTx/>
              <a:buChar char="-"/>
            </a:pPr>
            <a:r>
              <a:rPr lang="en-US" sz="2400" b="1" dirty="0" smtClean="0"/>
              <a:t>Laboratory leaching tests for pipe and tank materials used to supplement the field washoff tests</a:t>
            </a:r>
          </a:p>
          <a:p>
            <a:pPr marL="285750" indent="-285750">
              <a:buFontTx/>
              <a:buChar char="-"/>
            </a:pPr>
            <a:r>
              <a:rPr lang="en-US" sz="2400" b="1" dirty="0" smtClean="0"/>
              <a:t>Expanded WinSLAMM to allow additional paved and non-paved areas having unusual characteristics</a:t>
            </a:r>
            <a:endParaRPr lang="en-US" sz="2400" b="1" dirty="0"/>
          </a:p>
        </p:txBody>
      </p:sp>
    </p:spTree>
    <p:extLst>
      <p:ext uri="{BB962C8B-B14F-4D97-AF65-F5344CB8AC3E}">
        <p14:creationId xmlns:p14="http://schemas.microsoft.com/office/powerpoint/2010/main" val="9363796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wingra 66"/>
          <p:cNvPicPr>
            <a:picLocks noChangeAspect="1" noChangeArrowheads="1"/>
          </p:cNvPicPr>
          <p:nvPr/>
        </p:nvPicPr>
        <p:blipFill>
          <a:blip r:embed="rId2" cstate="print"/>
          <a:srcRect/>
          <a:stretch>
            <a:fillRect/>
          </a:stretch>
        </p:blipFill>
        <p:spPr bwMode="auto">
          <a:xfrm>
            <a:off x="3581400" y="0"/>
            <a:ext cx="5562600" cy="4171950"/>
          </a:xfrm>
          <a:prstGeom prst="rect">
            <a:avLst/>
          </a:prstGeom>
          <a:noFill/>
          <a:ln w="9525">
            <a:noFill/>
            <a:miter lim="800000"/>
            <a:headEnd/>
            <a:tailEnd/>
          </a:ln>
        </p:spPr>
      </p:pic>
      <p:pic>
        <p:nvPicPr>
          <p:cNvPr id="23554" name="Picture 3" descr="scan12"/>
          <p:cNvPicPr>
            <a:picLocks noChangeAspect="1" noChangeArrowheads="1"/>
          </p:cNvPicPr>
          <p:nvPr/>
        </p:nvPicPr>
        <p:blipFill>
          <a:blip r:embed="rId3" cstate="print"/>
          <a:srcRect/>
          <a:stretch>
            <a:fillRect/>
          </a:stretch>
        </p:blipFill>
        <p:spPr bwMode="auto">
          <a:xfrm>
            <a:off x="0" y="1981200"/>
            <a:ext cx="4267200" cy="4876800"/>
          </a:xfrm>
          <a:prstGeom prst="rect">
            <a:avLst/>
          </a:prstGeom>
          <a:noFill/>
          <a:ln w="9525">
            <a:noFill/>
            <a:miter lim="800000"/>
            <a:headEnd/>
            <a:tailEnd/>
          </a:ln>
        </p:spPr>
      </p:pic>
      <p:sp>
        <p:nvSpPr>
          <p:cNvPr id="23555" name="Text Box 4"/>
          <p:cNvSpPr txBox="1">
            <a:spLocks noChangeArrowheads="1"/>
          </p:cNvSpPr>
          <p:nvPr/>
        </p:nvSpPr>
        <p:spPr bwMode="auto">
          <a:xfrm>
            <a:off x="4572000" y="4572000"/>
            <a:ext cx="4572000" cy="1570038"/>
          </a:xfrm>
          <a:prstGeom prst="rect">
            <a:avLst/>
          </a:prstGeom>
          <a:noFill/>
          <a:ln w="9525">
            <a:noFill/>
            <a:miter lim="800000"/>
            <a:headEnd/>
            <a:tailEnd/>
          </a:ln>
        </p:spPr>
        <p:txBody>
          <a:bodyPr>
            <a:spAutoFit/>
          </a:bodyPr>
          <a:lstStyle/>
          <a:p>
            <a:pPr eaLnBrk="0" hangingPunct="0"/>
            <a:r>
              <a:rPr lang="en-US" sz="3200" b="1">
                <a:latin typeface="Tahoma" pitchFamily="34" charset="0"/>
              </a:rPr>
              <a:t>End of Pipe Monitoring :Mass Balance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3"/>
          <p:cNvGraphicFramePr>
            <a:graphicFrameLocks noChangeAspect="1"/>
          </p:cNvGraphicFramePr>
          <p:nvPr/>
        </p:nvGraphicFramePr>
        <p:xfrm>
          <a:off x="0" y="0"/>
          <a:ext cx="5334000" cy="4000500"/>
        </p:xfrm>
        <a:graphic>
          <a:graphicData uri="http://schemas.openxmlformats.org/presentationml/2006/ole">
            <mc:AlternateContent xmlns:mc="http://schemas.openxmlformats.org/markup-compatibility/2006">
              <mc:Choice xmlns:v="urn:schemas-microsoft-com:vml" Requires="v">
                <p:oleObj spid="_x0000_s58446" name="Acrobat Document" r:id="rId3" imgW="9139320" imgH="6858000" progId="AcroExch.Document.7">
                  <p:embed/>
                </p:oleObj>
              </mc:Choice>
              <mc:Fallback>
                <p:oleObj name="Acrobat Document" r:id="rId3" imgW="9139320" imgH="6858000" progId="AcroExch.Document.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334000"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7" name="Object 4"/>
          <p:cNvGraphicFramePr>
            <a:graphicFrameLocks noChangeAspect="1"/>
          </p:cNvGraphicFramePr>
          <p:nvPr/>
        </p:nvGraphicFramePr>
        <p:xfrm>
          <a:off x="3759200" y="0"/>
          <a:ext cx="5384800" cy="4038600"/>
        </p:xfrm>
        <a:graphic>
          <a:graphicData uri="http://schemas.openxmlformats.org/presentationml/2006/ole">
            <mc:AlternateContent xmlns:mc="http://schemas.openxmlformats.org/markup-compatibility/2006">
              <mc:Choice xmlns:v="urn:schemas-microsoft-com:vml" Requires="v">
                <p:oleObj spid="_x0000_s58447" name="Acrobat Document" r:id="rId5" imgW="9139320" imgH="6858000" progId="AcroExch.Document.7">
                  <p:embed/>
                </p:oleObj>
              </mc:Choice>
              <mc:Fallback>
                <p:oleObj name="Acrobat Document" r:id="rId5" imgW="9139320" imgH="6858000" progId="AcroExch.Document.7">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9200" y="0"/>
                        <a:ext cx="53848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8" name="Object 2"/>
          <p:cNvGraphicFramePr>
            <a:graphicFrameLocks noChangeAspect="1"/>
          </p:cNvGraphicFramePr>
          <p:nvPr/>
        </p:nvGraphicFramePr>
        <p:xfrm>
          <a:off x="4419600" y="3314700"/>
          <a:ext cx="4724400" cy="3543300"/>
        </p:xfrm>
        <a:graphic>
          <a:graphicData uri="http://schemas.openxmlformats.org/presentationml/2006/ole">
            <mc:AlternateContent xmlns:mc="http://schemas.openxmlformats.org/markup-compatibility/2006">
              <mc:Choice xmlns:v="urn:schemas-microsoft-com:vml" Requires="v">
                <p:oleObj spid="_x0000_s58448" name="Acrobat Document" r:id="rId7" imgW="9139320" imgH="6858000" progId="AcroExch.Document.7">
                  <p:embed/>
                </p:oleObj>
              </mc:Choice>
              <mc:Fallback>
                <p:oleObj name="Acrobat Document" r:id="rId7" imgW="9139320" imgH="6858000" progId="AcroExch.Document.7">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19600" y="3314700"/>
                        <a:ext cx="4724400" cy="354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9" name="Object 5"/>
          <p:cNvGraphicFramePr>
            <a:graphicFrameLocks noChangeAspect="1"/>
          </p:cNvGraphicFramePr>
          <p:nvPr/>
        </p:nvGraphicFramePr>
        <p:xfrm>
          <a:off x="0" y="3543300"/>
          <a:ext cx="4419600" cy="3314700"/>
        </p:xfrm>
        <a:graphic>
          <a:graphicData uri="http://schemas.openxmlformats.org/presentationml/2006/ole">
            <mc:AlternateContent xmlns:mc="http://schemas.openxmlformats.org/markup-compatibility/2006">
              <mc:Choice xmlns:v="urn:schemas-microsoft-com:vml" Requires="v">
                <p:oleObj spid="_x0000_s58449" name="Acrobat Document" r:id="rId9" imgW="9139320" imgH="6858000" progId="AcroExch.Document.7">
                  <p:embed/>
                </p:oleObj>
              </mc:Choice>
              <mc:Fallback>
                <p:oleObj name="Acrobat Document" r:id="rId9" imgW="9139320" imgH="6858000" progId="AcroExch.Document.7">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3543300"/>
                        <a:ext cx="4419600"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Box 8"/>
          <p:cNvSpPr txBox="1"/>
          <p:nvPr/>
        </p:nvSpPr>
        <p:spPr>
          <a:xfrm>
            <a:off x="304800" y="0"/>
            <a:ext cx="3276600" cy="830263"/>
          </a:xfrm>
          <a:prstGeom prst="rect">
            <a:avLst/>
          </a:prstGeom>
          <a:solidFill>
            <a:srgbClr val="00B050"/>
          </a:solidFill>
        </p:spPr>
        <p:txBody>
          <a:bodyPr>
            <a:spAutoFit/>
          </a:bodyPr>
          <a:lstStyle/>
          <a:p>
            <a:pPr eaLnBrk="0" hangingPunct="0">
              <a:defRPr/>
            </a:pPr>
            <a:r>
              <a:rPr lang="en-US" sz="2400" b="1" dirty="0">
                <a:solidFill>
                  <a:schemeClr val="bg1">
                    <a:lumMod val="20000"/>
                    <a:lumOff val="80000"/>
                  </a:schemeClr>
                </a:solidFill>
              </a:rPr>
              <a:t>New </a:t>
            </a:r>
            <a:r>
              <a:rPr lang="en-US" sz="2400" b="1" dirty="0" err="1">
                <a:solidFill>
                  <a:schemeClr val="bg1">
                    <a:lumMod val="20000"/>
                    <a:lumOff val="80000"/>
                  </a:schemeClr>
                </a:solidFill>
              </a:rPr>
              <a:t>Bioretention</a:t>
            </a:r>
            <a:r>
              <a:rPr lang="en-US" sz="2400" b="1" dirty="0">
                <a:solidFill>
                  <a:schemeClr val="bg1">
                    <a:lumMod val="20000"/>
                    <a:lumOff val="80000"/>
                  </a:schemeClr>
                </a:solidFill>
              </a:rPr>
              <a:t> Monitoring Project</a:t>
            </a:r>
          </a:p>
        </p:txBody>
      </p:sp>
    </p:spTree>
    <p:extLst>
      <p:ext uri="{BB962C8B-B14F-4D97-AF65-F5344CB8AC3E}">
        <p14:creationId xmlns:p14="http://schemas.microsoft.com/office/powerpoint/2010/main" val="37462532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2" descr="C:\Users\Roger\Desktop\Downstream Defender Pictures\site_lawn_sediment_7.jpg"/>
          <p:cNvPicPr>
            <a:picLocks noChangeAspect="1" noChangeArrowheads="1"/>
          </p:cNvPicPr>
          <p:nvPr/>
        </p:nvPicPr>
        <p:blipFill>
          <a:blip r:embed="rId2" cstate="print"/>
          <a:srcRect/>
          <a:stretch>
            <a:fillRect/>
          </a:stretch>
        </p:blipFill>
        <p:spPr bwMode="auto">
          <a:xfrm>
            <a:off x="4419600" y="95250"/>
            <a:ext cx="4648200" cy="3486150"/>
          </a:xfrm>
          <a:prstGeom prst="rect">
            <a:avLst/>
          </a:prstGeom>
          <a:noFill/>
          <a:ln w="9525">
            <a:noFill/>
            <a:miter lim="800000"/>
            <a:headEnd/>
            <a:tailEnd/>
          </a:ln>
        </p:spPr>
      </p:pic>
      <p:pic>
        <p:nvPicPr>
          <p:cNvPr id="95234" name="Picture 3" descr="P0000292"/>
          <p:cNvPicPr>
            <a:picLocks noChangeAspect="1" noChangeArrowheads="1"/>
          </p:cNvPicPr>
          <p:nvPr/>
        </p:nvPicPr>
        <p:blipFill>
          <a:blip r:embed="rId3" cstate="print"/>
          <a:srcRect/>
          <a:stretch>
            <a:fillRect/>
          </a:stretch>
        </p:blipFill>
        <p:spPr bwMode="auto">
          <a:xfrm>
            <a:off x="4249738" y="3581400"/>
            <a:ext cx="4894262" cy="3276600"/>
          </a:xfrm>
          <a:prstGeom prst="rect">
            <a:avLst/>
          </a:prstGeom>
          <a:noFill/>
          <a:ln w="9525">
            <a:noFill/>
            <a:miter lim="800000"/>
            <a:headEnd/>
            <a:tailEnd/>
          </a:ln>
        </p:spPr>
      </p:pic>
      <p:pic>
        <p:nvPicPr>
          <p:cNvPr id="95235" name="Picture 7"/>
          <p:cNvPicPr>
            <a:picLocks noChangeAspect="1" noChangeArrowheads="1"/>
          </p:cNvPicPr>
          <p:nvPr/>
        </p:nvPicPr>
        <p:blipFill>
          <a:blip r:embed="rId4" cstate="print"/>
          <a:srcRect/>
          <a:stretch>
            <a:fillRect/>
          </a:stretch>
        </p:blipFill>
        <p:spPr bwMode="auto">
          <a:xfrm>
            <a:off x="0" y="3565525"/>
            <a:ext cx="4191000" cy="3292475"/>
          </a:xfrm>
          <a:prstGeom prst="rect">
            <a:avLst/>
          </a:prstGeom>
          <a:noFill/>
          <a:ln w="9525">
            <a:noFill/>
            <a:miter lim="800000"/>
            <a:headEnd/>
            <a:tailEnd/>
          </a:ln>
        </p:spPr>
      </p:pic>
      <p:pic>
        <p:nvPicPr>
          <p:cNvPr id="95236" name="Picture 2" descr="DSCN0074"/>
          <p:cNvPicPr>
            <a:picLocks noChangeAspect="1" noChangeArrowheads="1"/>
          </p:cNvPicPr>
          <p:nvPr/>
        </p:nvPicPr>
        <p:blipFill>
          <a:blip r:embed="rId5" cstate="print"/>
          <a:srcRect/>
          <a:stretch>
            <a:fillRect/>
          </a:stretch>
        </p:blipFill>
        <p:spPr bwMode="auto">
          <a:xfrm>
            <a:off x="0" y="0"/>
            <a:ext cx="4673600" cy="3505200"/>
          </a:xfrm>
          <a:prstGeom prst="rect">
            <a:avLst/>
          </a:prstGeom>
          <a:noFill/>
          <a:ln w="9525">
            <a:noFill/>
            <a:miter lim="800000"/>
            <a:headEnd/>
            <a:tailEnd/>
          </a:ln>
        </p:spPr>
      </p:pic>
      <p:sp>
        <p:nvSpPr>
          <p:cNvPr id="6" name="TextBox 5"/>
          <p:cNvSpPr txBox="1"/>
          <p:nvPr/>
        </p:nvSpPr>
        <p:spPr>
          <a:xfrm>
            <a:off x="3657600" y="2971800"/>
            <a:ext cx="4267200" cy="461963"/>
          </a:xfrm>
          <a:prstGeom prst="rect">
            <a:avLst/>
          </a:prstGeom>
          <a:solidFill>
            <a:srgbClr val="00B050"/>
          </a:solidFill>
        </p:spPr>
        <p:txBody>
          <a:bodyPr>
            <a:spAutoFit/>
          </a:bodyPr>
          <a:lstStyle/>
          <a:p>
            <a:pPr eaLnBrk="0" hangingPunct="0">
              <a:defRPr/>
            </a:pPr>
            <a:r>
              <a:rPr lang="en-US" sz="2400" b="1" dirty="0">
                <a:solidFill>
                  <a:schemeClr val="bg1">
                    <a:lumMod val="20000"/>
                    <a:lumOff val="80000"/>
                  </a:schemeClr>
                </a:solidFill>
              </a:rPr>
              <a:t>New Source Area Sampling</a:t>
            </a:r>
          </a:p>
        </p:txBody>
      </p:sp>
    </p:spTree>
    <p:extLst>
      <p:ext uri="{BB962C8B-B14F-4D97-AF65-F5344CB8AC3E}">
        <p14:creationId xmlns:p14="http://schemas.microsoft.com/office/powerpoint/2010/main" val="19960409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277813"/>
            <a:ext cx="8229600" cy="1139825"/>
          </a:xfrm>
        </p:spPr>
        <p:txBody>
          <a:bodyPr/>
          <a:lstStyle/>
          <a:p>
            <a:pPr>
              <a:defRPr/>
            </a:pPr>
            <a:r>
              <a:rPr lang="en-US" dirty="0"/>
              <a:t>Description of Seven Study Areas</a:t>
            </a:r>
          </a:p>
        </p:txBody>
      </p:sp>
      <p:graphicFrame>
        <p:nvGraphicFramePr>
          <p:cNvPr id="62519" name="Group 55"/>
          <p:cNvGraphicFramePr>
            <a:graphicFrameLocks noGrp="1"/>
          </p:cNvGraphicFramePr>
          <p:nvPr>
            <p:ph type="tbl" idx="1"/>
          </p:nvPr>
        </p:nvGraphicFramePr>
        <p:xfrm>
          <a:off x="685800" y="1981200"/>
          <a:ext cx="7772400" cy="4145280"/>
        </p:xfrm>
        <a:graphic>
          <a:graphicData uri="http://schemas.openxmlformats.org/drawingml/2006/table">
            <a:tbl>
              <a:tblPr/>
              <a:tblGrid>
                <a:gridCol w="1905000"/>
                <a:gridCol w="1752600"/>
                <a:gridCol w="1295400"/>
                <a:gridCol w="1600200"/>
                <a:gridCol w="1219200"/>
              </a:tblGrid>
              <a:tr h="514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SITE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LAND USE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ACRES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FLOW</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Conc.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smtClean="0">
                          <a:ln>
                            <a:noFill/>
                          </a:ln>
                          <a:solidFill>
                            <a:schemeClr val="tx1"/>
                          </a:solidFill>
                          <a:effectLst/>
                          <a:latin typeface="Times New Roman" pitchFamily="18" charset="0"/>
                        </a:rPr>
                        <a:t>Harper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Residential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55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smtClean="0">
                          <a:ln>
                            <a:noFill/>
                          </a:ln>
                          <a:solidFill>
                            <a:schemeClr val="tx1"/>
                          </a:solidFill>
                          <a:effectLst/>
                          <a:latin typeface="Times New Roman" pitchFamily="18" charset="0"/>
                        </a:rPr>
                        <a:t>Monroe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Residential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232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71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smtClean="0">
                          <a:ln>
                            <a:noFill/>
                          </a:ln>
                          <a:solidFill>
                            <a:schemeClr val="tx1"/>
                          </a:solidFill>
                          <a:effectLst/>
                          <a:latin typeface="Times New Roman" pitchFamily="18" charset="0"/>
                        </a:rPr>
                        <a:t>Canterbury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Residential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964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55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23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smtClean="0">
                          <a:ln>
                            <a:noFill/>
                          </a:ln>
                          <a:solidFill>
                            <a:schemeClr val="tx1"/>
                          </a:solidFill>
                          <a:effectLst/>
                          <a:latin typeface="Times New Roman" pitchFamily="18" charset="0"/>
                        </a:rPr>
                        <a:t>Marquette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Resid/Com.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288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64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14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smtClean="0">
                          <a:ln>
                            <a:noFill/>
                          </a:ln>
                          <a:solidFill>
                            <a:schemeClr val="tx1"/>
                          </a:solidFill>
                          <a:effectLst/>
                          <a:latin typeface="Times New Roman" pitchFamily="18" charset="0"/>
                        </a:rPr>
                        <a:t>Superior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Commercial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22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21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err="1" smtClean="0">
                          <a:ln>
                            <a:noFill/>
                          </a:ln>
                          <a:solidFill>
                            <a:schemeClr val="tx1"/>
                          </a:solidFill>
                          <a:effectLst/>
                          <a:latin typeface="Times New Roman" pitchFamily="18" charset="0"/>
                        </a:rPr>
                        <a:t>Syene</a:t>
                      </a:r>
                      <a:r>
                        <a:rPr kumimoji="0" lang="en-US" sz="2400" b="1" i="1" u="none" strike="noStrike" cap="none" normalizeH="0" baseline="0" dirty="0" smtClean="0">
                          <a:ln>
                            <a:noFill/>
                          </a:ln>
                          <a:solidFill>
                            <a:schemeClr val="tx1"/>
                          </a:solidFill>
                          <a:effectLst/>
                          <a:latin typeface="Times New Roman" pitchFamily="18" charset="0"/>
                        </a:rPr>
                        <a: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Industrial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82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smtClean="0">
                          <a:ln>
                            <a:noFill/>
                          </a:ln>
                          <a:solidFill>
                            <a:schemeClr val="tx1"/>
                          </a:solidFill>
                          <a:effectLst/>
                          <a:latin typeface="Times New Roman" pitchFamily="18" charset="0"/>
                        </a:rPr>
                        <a:t>Badger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Times New Roman" pitchFamily="18" charset="0"/>
                        </a:rPr>
                        <a:t>Maint</a:t>
                      </a:r>
                      <a:r>
                        <a:rPr kumimoji="0" lang="en-US" sz="2400" b="0" i="0" u="none" strike="noStrike" cap="none" normalizeH="0" baseline="0" dirty="0" smtClean="0">
                          <a:ln>
                            <a:noFill/>
                          </a:ln>
                          <a:solidFill>
                            <a:schemeClr val="tx1"/>
                          </a:solidFill>
                          <a:effectLst/>
                          <a:latin typeface="Times New Roman" pitchFamily="18" charset="0"/>
                        </a:rPr>
                        <a:t>. Yard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18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D:\TURF2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5181600" y="5867400"/>
            <a:ext cx="3124200" cy="830263"/>
          </a:xfrm>
          <a:prstGeom prst="rect">
            <a:avLst/>
          </a:prstGeom>
          <a:solidFill>
            <a:srgbClr val="0070C0"/>
          </a:solidFill>
        </p:spPr>
        <p:txBody>
          <a:bodyPr>
            <a:spAutoFit/>
          </a:bodyPr>
          <a:lstStyle/>
          <a:p>
            <a:pPr eaLnBrk="0" hangingPunct="0">
              <a:defRPr/>
            </a:pPr>
            <a:r>
              <a:rPr lang="en-US" sz="2400" b="1" dirty="0">
                <a:solidFill>
                  <a:schemeClr val="bg1">
                    <a:lumMod val="20000"/>
                    <a:lumOff val="80000"/>
                  </a:schemeClr>
                </a:solidFill>
              </a:rPr>
              <a:t>Harper Madison WI: Residential</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050" descr="C:\WINDOWS\Desktop\wingra3\wingra65.jpg"/>
          <p:cNvPicPr>
            <a:picLocks noChangeAspect="1" noChangeArrowheads="1"/>
          </p:cNvPicPr>
          <p:nvPr/>
        </p:nvPicPr>
        <p:blipFill>
          <a:blip r:embed="rId2" cstate="print">
            <a:lum bright="6000"/>
          </a:blip>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5334000" y="5334000"/>
            <a:ext cx="3505200" cy="708025"/>
          </a:xfrm>
          <a:prstGeom prst="rect">
            <a:avLst/>
          </a:prstGeom>
          <a:solidFill>
            <a:srgbClr val="0070C0"/>
          </a:solidFill>
        </p:spPr>
        <p:txBody>
          <a:bodyPr>
            <a:spAutoFit/>
          </a:bodyPr>
          <a:lstStyle/>
          <a:p>
            <a:pPr eaLnBrk="0" hangingPunct="0">
              <a:defRPr/>
            </a:pPr>
            <a:r>
              <a:rPr lang="en-US" sz="2000" b="1" dirty="0">
                <a:solidFill>
                  <a:schemeClr val="bg1">
                    <a:lumMod val="20000"/>
                    <a:lumOff val="80000"/>
                  </a:schemeClr>
                </a:solidFill>
              </a:rPr>
              <a:t>Marquette Michigan: Res/Comm. (288 acres)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Ripple">
  <a:themeElements>
    <a:clrScheme name="">
      <a:dk1>
        <a:srgbClr val="1C1C1C"/>
      </a:dk1>
      <a:lt1>
        <a:srgbClr val="A3BBA9"/>
      </a:lt1>
      <a:dk2>
        <a:srgbClr val="007D80"/>
      </a:dk2>
      <a:lt2>
        <a:srgbClr val="CDD9D1"/>
      </a:lt2>
      <a:accent1>
        <a:srgbClr val="9CA8A4"/>
      </a:accent1>
      <a:accent2>
        <a:srgbClr val="CBD7CE"/>
      </a:accent2>
      <a:accent3>
        <a:srgbClr val="CEDAD1"/>
      </a:accent3>
      <a:accent4>
        <a:srgbClr val="161616"/>
      </a:accent4>
      <a:accent5>
        <a:srgbClr val="CBD1CF"/>
      </a:accent5>
      <a:accent6>
        <a:srgbClr val="B8C3BA"/>
      </a:accent6>
      <a:hlink>
        <a:srgbClr val="009900"/>
      </a:hlink>
      <a:folHlink>
        <a:srgbClr val="009999"/>
      </a:folHlink>
    </a:clrScheme>
    <a:fontScheme name="Ripp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Rippl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Rippl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Rippl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Rippl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Rippl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Rippl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Rippl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C:\Program Files\Microsoft Office\Templates\Presentation Designs\Ripple.pot</Template>
  <TotalTime>10671</TotalTime>
  <Words>1245</Words>
  <Application>Microsoft Office PowerPoint</Application>
  <PresentationFormat>On-screen Show (4:3)</PresentationFormat>
  <Paragraphs>297</Paragraphs>
  <Slides>33</Slides>
  <Notes>10</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33</vt:i4>
      </vt:variant>
    </vt:vector>
  </HeadingPairs>
  <TitlesOfParts>
    <vt:vector size="37" baseType="lpstr">
      <vt:lpstr>Ripple</vt:lpstr>
      <vt:lpstr>Acrobat Document</vt:lpstr>
      <vt:lpstr>Chart</vt:lpstr>
      <vt:lpstr>Minitab Graph</vt:lpstr>
      <vt:lpstr>Model Calibration &amp; Verification</vt:lpstr>
      <vt:lpstr>PowerPoint Presentation</vt:lpstr>
      <vt:lpstr>PowerPoint Presentation</vt:lpstr>
      <vt:lpstr>PowerPoint Presentation</vt:lpstr>
      <vt:lpstr>PowerPoint Presentation</vt:lpstr>
      <vt:lpstr>PowerPoint Presentation</vt:lpstr>
      <vt:lpstr>Description of Seven Study Areas</vt:lpstr>
      <vt:lpstr>PowerPoint Presentation</vt:lpstr>
      <vt:lpstr>PowerPoint Presentation</vt:lpstr>
      <vt:lpstr>PowerPoint Presentation</vt:lpstr>
      <vt:lpstr>PowerPoint Presentation</vt:lpstr>
      <vt:lpstr>Measured versus Modeled Runoff, inches</vt:lpstr>
      <vt:lpstr>PowerPoint Presentation</vt:lpstr>
      <vt:lpstr>Type of Pollutants </vt:lpstr>
      <vt:lpstr>PowerPoint Presentation</vt:lpstr>
      <vt:lpstr>PowerPoint Presentation</vt:lpstr>
      <vt:lpstr>Suspended Solids Concentrations during Washoff Tests</vt:lpstr>
      <vt:lpstr>PowerPoint Presentation</vt:lpstr>
      <vt:lpstr>We will cover . . .</vt:lpstr>
      <vt:lpstr>Basic Program Structure Control Devices </vt:lpstr>
      <vt:lpstr>PowerPoint Presentation</vt:lpstr>
      <vt:lpstr>PowerPoint Presentation</vt:lpstr>
      <vt:lpstr>PowerPoint Presentation</vt:lpstr>
      <vt:lpstr>CFD Modeling to Calculate Scour/Design Variations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PVA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WinSLAMM v 8.7 Model Features</dc:title>
  <dc:creator>John Voorhees</dc:creator>
  <cp:lastModifiedBy>Bob</cp:lastModifiedBy>
  <cp:revision>315</cp:revision>
  <cp:lastPrinted>1601-01-01T00:00:00Z</cp:lastPrinted>
  <dcterms:created xsi:type="dcterms:W3CDTF">2004-02-25T05:55:08Z</dcterms:created>
  <dcterms:modified xsi:type="dcterms:W3CDTF">2013-12-14T01:59:14Z</dcterms:modified>
</cp:coreProperties>
</file>