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4" r:id="rId1"/>
    <p:sldMasterId id="2147484080" r:id="rId2"/>
    <p:sldMasterId id="2147484095" r:id="rId3"/>
  </p:sldMasterIdLst>
  <p:notesMasterIdLst>
    <p:notesMasterId r:id="rId45"/>
  </p:notesMasterIdLst>
  <p:handoutMasterIdLst>
    <p:handoutMasterId r:id="rId46"/>
  </p:handoutMasterIdLst>
  <p:sldIdLst>
    <p:sldId id="543" r:id="rId4"/>
    <p:sldId id="513" r:id="rId5"/>
    <p:sldId id="587" r:id="rId6"/>
    <p:sldId id="588" r:id="rId7"/>
    <p:sldId id="589" r:id="rId8"/>
    <p:sldId id="590" r:id="rId9"/>
    <p:sldId id="591" r:id="rId10"/>
    <p:sldId id="592" r:id="rId11"/>
    <p:sldId id="593" r:id="rId12"/>
    <p:sldId id="594" r:id="rId13"/>
    <p:sldId id="595" r:id="rId14"/>
    <p:sldId id="596" r:id="rId15"/>
    <p:sldId id="597" r:id="rId16"/>
    <p:sldId id="598" r:id="rId17"/>
    <p:sldId id="544" r:id="rId18"/>
    <p:sldId id="553" r:id="rId19"/>
    <p:sldId id="555" r:id="rId20"/>
    <p:sldId id="556" r:id="rId21"/>
    <p:sldId id="558" r:id="rId22"/>
    <p:sldId id="581" r:id="rId23"/>
    <p:sldId id="582" r:id="rId24"/>
    <p:sldId id="552" r:id="rId25"/>
    <p:sldId id="557" r:id="rId26"/>
    <p:sldId id="545" r:id="rId27"/>
    <p:sldId id="546" r:id="rId28"/>
    <p:sldId id="567" r:id="rId29"/>
    <p:sldId id="568" r:id="rId30"/>
    <p:sldId id="569" r:id="rId31"/>
    <p:sldId id="570" r:id="rId32"/>
    <p:sldId id="571" r:id="rId33"/>
    <p:sldId id="573" r:id="rId34"/>
    <p:sldId id="574" r:id="rId35"/>
    <p:sldId id="577" r:id="rId36"/>
    <p:sldId id="579" r:id="rId37"/>
    <p:sldId id="549" r:id="rId38"/>
    <p:sldId id="551" r:id="rId39"/>
    <p:sldId id="550" r:id="rId40"/>
    <p:sldId id="583" r:id="rId41"/>
    <p:sldId id="584" r:id="rId42"/>
    <p:sldId id="585" r:id="rId43"/>
    <p:sldId id="586" r:id="rId44"/>
  </p:sldIdLst>
  <p:sldSz cx="9144000" cy="6858000" type="screen4x3"/>
  <p:notesSz cx="7315200" cy="9601200"/>
  <p:defaultTextStyle>
    <a:defPPr>
      <a:defRPr lang="en-US"/>
    </a:defPPr>
    <a:lvl1pPr algn="l" rtl="0" fontAlgn="base">
      <a:spcBef>
        <a:spcPct val="0"/>
      </a:spcBef>
      <a:spcAft>
        <a:spcPct val="0"/>
      </a:spcAft>
      <a:defRPr sz="4800" kern="1200">
        <a:solidFill>
          <a:schemeClr val="tx1"/>
        </a:solidFill>
        <a:latin typeface="Arial" pitchFamily="34" charset="0"/>
        <a:ea typeface="+mn-ea"/>
        <a:cs typeface="+mn-cs"/>
      </a:defRPr>
    </a:lvl1pPr>
    <a:lvl2pPr marL="457200" algn="l" rtl="0" fontAlgn="base">
      <a:spcBef>
        <a:spcPct val="0"/>
      </a:spcBef>
      <a:spcAft>
        <a:spcPct val="0"/>
      </a:spcAft>
      <a:defRPr sz="4800" kern="1200">
        <a:solidFill>
          <a:schemeClr val="tx1"/>
        </a:solidFill>
        <a:latin typeface="Arial" pitchFamily="34" charset="0"/>
        <a:ea typeface="+mn-ea"/>
        <a:cs typeface="+mn-cs"/>
      </a:defRPr>
    </a:lvl2pPr>
    <a:lvl3pPr marL="914400" algn="l" rtl="0" fontAlgn="base">
      <a:spcBef>
        <a:spcPct val="0"/>
      </a:spcBef>
      <a:spcAft>
        <a:spcPct val="0"/>
      </a:spcAft>
      <a:defRPr sz="4800" kern="1200">
        <a:solidFill>
          <a:schemeClr val="tx1"/>
        </a:solidFill>
        <a:latin typeface="Arial" pitchFamily="34" charset="0"/>
        <a:ea typeface="+mn-ea"/>
        <a:cs typeface="+mn-cs"/>
      </a:defRPr>
    </a:lvl3pPr>
    <a:lvl4pPr marL="1371600" algn="l" rtl="0" fontAlgn="base">
      <a:spcBef>
        <a:spcPct val="0"/>
      </a:spcBef>
      <a:spcAft>
        <a:spcPct val="0"/>
      </a:spcAft>
      <a:defRPr sz="4800" kern="1200">
        <a:solidFill>
          <a:schemeClr val="tx1"/>
        </a:solidFill>
        <a:latin typeface="Arial" pitchFamily="34" charset="0"/>
        <a:ea typeface="+mn-ea"/>
        <a:cs typeface="+mn-cs"/>
      </a:defRPr>
    </a:lvl4pPr>
    <a:lvl5pPr marL="1828800" algn="l" rtl="0" fontAlgn="base">
      <a:spcBef>
        <a:spcPct val="0"/>
      </a:spcBef>
      <a:spcAft>
        <a:spcPct val="0"/>
      </a:spcAft>
      <a:defRPr sz="4800" kern="1200">
        <a:solidFill>
          <a:schemeClr val="tx1"/>
        </a:solidFill>
        <a:latin typeface="Arial" pitchFamily="34" charset="0"/>
        <a:ea typeface="+mn-ea"/>
        <a:cs typeface="+mn-cs"/>
      </a:defRPr>
    </a:lvl5pPr>
    <a:lvl6pPr marL="2286000" algn="l" defTabSz="914400" rtl="0" eaLnBrk="1" latinLnBrk="0" hangingPunct="1">
      <a:defRPr sz="4800" kern="1200">
        <a:solidFill>
          <a:schemeClr val="tx1"/>
        </a:solidFill>
        <a:latin typeface="Arial" pitchFamily="34" charset="0"/>
        <a:ea typeface="+mn-ea"/>
        <a:cs typeface="+mn-cs"/>
      </a:defRPr>
    </a:lvl6pPr>
    <a:lvl7pPr marL="2743200" algn="l" defTabSz="914400" rtl="0" eaLnBrk="1" latinLnBrk="0" hangingPunct="1">
      <a:defRPr sz="4800" kern="1200">
        <a:solidFill>
          <a:schemeClr val="tx1"/>
        </a:solidFill>
        <a:latin typeface="Arial" pitchFamily="34" charset="0"/>
        <a:ea typeface="+mn-ea"/>
        <a:cs typeface="+mn-cs"/>
      </a:defRPr>
    </a:lvl7pPr>
    <a:lvl8pPr marL="3200400" algn="l" defTabSz="914400" rtl="0" eaLnBrk="1" latinLnBrk="0" hangingPunct="1">
      <a:defRPr sz="4800" kern="1200">
        <a:solidFill>
          <a:schemeClr val="tx1"/>
        </a:solidFill>
        <a:latin typeface="Arial" pitchFamily="34" charset="0"/>
        <a:ea typeface="+mn-ea"/>
        <a:cs typeface="+mn-cs"/>
      </a:defRPr>
    </a:lvl8pPr>
    <a:lvl9pPr marL="3657600" algn="l" defTabSz="914400" rtl="0" eaLnBrk="1" latinLnBrk="0" hangingPunct="1">
      <a:defRPr sz="48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F0EFE0"/>
    <a:srgbClr val="990000"/>
    <a:srgbClr val="808080"/>
    <a:srgbClr val="969696"/>
    <a:srgbClr val="FFCCCC"/>
    <a:srgbClr val="0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846" autoAdjust="0"/>
    <p:restoredTop sz="94677" autoAdjust="0"/>
  </p:normalViewPr>
  <p:slideViewPr>
    <p:cSldViewPr showGuides="1">
      <p:cViewPr>
        <p:scale>
          <a:sx n="90" d="100"/>
          <a:sy n="90" d="100"/>
        </p:scale>
        <p:origin x="-1632" y="-8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1854"/>
    </p:cViewPr>
  </p:sorterViewPr>
  <p:notesViewPr>
    <p:cSldViewPr showGuides="1">
      <p:cViewPr varScale="1">
        <p:scale>
          <a:sx n="97" d="100"/>
          <a:sy n="97" d="100"/>
        </p:scale>
        <p:origin x="-3444" y="-10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TSS (shake and pour</a:t>
            </a:r>
            <a:r>
              <a:rPr lang="en-US" baseline="0"/>
              <a:t> vs. </a:t>
            </a:r>
            <a:r>
              <a:rPr lang="en-US"/>
              <a:t>sitr and pipette)</a:t>
            </a:r>
          </a:p>
        </c:rich>
      </c:tx>
      <c:layout/>
      <c:overlay val="0"/>
    </c:title>
    <c:autoTitleDeleted val="0"/>
    <c:plotArea>
      <c:layout/>
      <c:scatterChart>
        <c:scatterStyle val="lineMarker"/>
        <c:varyColors val="0"/>
        <c:ser>
          <c:idx val="0"/>
          <c:order val="0"/>
          <c:tx>
            <c:strRef>
              <c:f>data!$G$3</c:f>
              <c:strCache>
                <c:ptCount val="1"/>
                <c:pt idx="0">
                  <c:v>TSS (sitr and pipette)</c:v>
                </c:pt>
              </c:strCache>
            </c:strRef>
          </c:tx>
          <c:spPr>
            <a:ln w="28575">
              <a:noFill/>
            </a:ln>
          </c:spPr>
          <c:trendline>
            <c:trendlineType val="linear"/>
            <c:intercept val="0"/>
            <c:dispRSqr val="1"/>
            <c:dispEq val="1"/>
            <c:trendlineLbl>
              <c:layout>
                <c:manualLayout>
                  <c:x val="-0.16999275119998133"/>
                  <c:y val="-1.3663249358787417E-2"/>
                </c:manualLayout>
              </c:layout>
              <c:numFmt formatCode="General" sourceLinked="0"/>
            </c:trendlineLbl>
          </c:trendline>
          <c:xVal>
            <c:numRef>
              <c:f>data!$F$4:$F$62</c:f>
              <c:numCache>
                <c:formatCode>General</c:formatCode>
                <c:ptCount val="59"/>
                <c:pt idx="0">
                  <c:v>92</c:v>
                </c:pt>
                <c:pt idx="1">
                  <c:v>566</c:v>
                </c:pt>
                <c:pt idx="2">
                  <c:v>463</c:v>
                </c:pt>
                <c:pt idx="3">
                  <c:v>69</c:v>
                </c:pt>
                <c:pt idx="4">
                  <c:v>83</c:v>
                </c:pt>
                <c:pt idx="5">
                  <c:v>168</c:v>
                </c:pt>
                <c:pt idx="6">
                  <c:v>96</c:v>
                </c:pt>
                <c:pt idx="7">
                  <c:v>56</c:v>
                </c:pt>
                <c:pt idx="8">
                  <c:v>25</c:v>
                </c:pt>
                <c:pt idx="9">
                  <c:v>68</c:v>
                </c:pt>
                <c:pt idx="10">
                  <c:v>3</c:v>
                </c:pt>
                <c:pt idx="11">
                  <c:v>29</c:v>
                </c:pt>
                <c:pt idx="12">
                  <c:v>53</c:v>
                </c:pt>
                <c:pt idx="13">
                  <c:v>62</c:v>
                </c:pt>
                <c:pt idx="14">
                  <c:v>173</c:v>
                </c:pt>
                <c:pt idx="15">
                  <c:v>48</c:v>
                </c:pt>
                <c:pt idx="16">
                  <c:v>28</c:v>
                </c:pt>
                <c:pt idx="17">
                  <c:v>48</c:v>
                </c:pt>
                <c:pt idx="18">
                  <c:v>28</c:v>
                </c:pt>
                <c:pt idx="19">
                  <c:v>504</c:v>
                </c:pt>
                <c:pt idx="20">
                  <c:v>252</c:v>
                </c:pt>
                <c:pt idx="21">
                  <c:v>795</c:v>
                </c:pt>
                <c:pt idx="22">
                  <c:v>93</c:v>
                </c:pt>
                <c:pt idx="23">
                  <c:v>126</c:v>
                </c:pt>
                <c:pt idx="24">
                  <c:v>273</c:v>
                </c:pt>
                <c:pt idx="25">
                  <c:v>86</c:v>
                </c:pt>
                <c:pt idx="26">
                  <c:v>128</c:v>
                </c:pt>
                <c:pt idx="27">
                  <c:v>150</c:v>
                </c:pt>
                <c:pt idx="28">
                  <c:v>129</c:v>
                </c:pt>
                <c:pt idx="29">
                  <c:v>212</c:v>
                </c:pt>
                <c:pt idx="30">
                  <c:v>131</c:v>
                </c:pt>
                <c:pt idx="31">
                  <c:v>46</c:v>
                </c:pt>
                <c:pt idx="32">
                  <c:v>68</c:v>
                </c:pt>
                <c:pt idx="33">
                  <c:v>103</c:v>
                </c:pt>
                <c:pt idx="34">
                  <c:v>93</c:v>
                </c:pt>
                <c:pt idx="35">
                  <c:v>58</c:v>
                </c:pt>
                <c:pt idx="36">
                  <c:v>77</c:v>
                </c:pt>
                <c:pt idx="37">
                  <c:v>136</c:v>
                </c:pt>
                <c:pt idx="38">
                  <c:v>204</c:v>
                </c:pt>
                <c:pt idx="39">
                  <c:v>60</c:v>
                </c:pt>
                <c:pt idx="40">
                  <c:v>55</c:v>
                </c:pt>
                <c:pt idx="41">
                  <c:v>24</c:v>
                </c:pt>
                <c:pt idx="42">
                  <c:v>44</c:v>
                </c:pt>
                <c:pt idx="43">
                  <c:v>269</c:v>
                </c:pt>
                <c:pt idx="44">
                  <c:v>165</c:v>
                </c:pt>
                <c:pt idx="45">
                  <c:v>119</c:v>
                </c:pt>
                <c:pt idx="46">
                  <c:v>173</c:v>
                </c:pt>
                <c:pt idx="47">
                  <c:v>202</c:v>
                </c:pt>
                <c:pt idx="48">
                  <c:v>59</c:v>
                </c:pt>
                <c:pt idx="49">
                  <c:v>51</c:v>
                </c:pt>
                <c:pt idx="50">
                  <c:v>83</c:v>
                </c:pt>
                <c:pt idx="51">
                  <c:v>63</c:v>
                </c:pt>
                <c:pt idx="52">
                  <c:v>86</c:v>
                </c:pt>
                <c:pt idx="53">
                  <c:v>107</c:v>
                </c:pt>
                <c:pt idx="54">
                  <c:v>43</c:v>
                </c:pt>
                <c:pt idx="55">
                  <c:v>133</c:v>
                </c:pt>
                <c:pt idx="56">
                  <c:v>64</c:v>
                </c:pt>
                <c:pt idx="57">
                  <c:v>86</c:v>
                </c:pt>
                <c:pt idx="58">
                  <c:v>123</c:v>
                </c:pt>
              </c:numCache>
            </c:numRef>
          </c:xVal>
          <c:yVal>
            <c:numRef>
              <c:f>data!$G$4:$G$62</c:f>
              <c:numCache>
                <c:formatCode>General</c:formatCode>
                <c:ptCount val="59"/>
                <c:pt idx="0">
                  <c:v>127</c:v>
                </c:pt>
                <c:pt idx="1">
                  <c:v>698</c:v>
                </c:pt>
                <c:pt idx="2">
                  <c:v>528</c:v>
                </c:pt>
                <c:pt idx="3">
                  <c:v>83</c:v>
                </c:pt>
                <c:pt idx="4">
                  <c:v>98</c:v>
                </c:pt>
                <c:pt idx="5">
                  <c:v>179</c:v>
                </c:pt>
                <c:pt idx="6">
                  <c:v>118</c:v>
                </c:pt>
                <c:pt idx="7">
                  <c:v>66</c:v>
                </c:pt>
                <c:pt idx="8">
                  <c:v>32</c:v>
                </c:pt>
                <c:pt idx="9">
                  <c:v>89</c:v>
                </c:pt>
                <c:pt idx="10">
                  <c:v>3</c:v>
                </c:pt>
                <c:pt idx="11">
                  <c:v>33</c:v>
                </c:pt>
                <c:pt idx="12">
                  <c:v>66</c:v>
                </c:pt>
                <c:pt idx="13">
                  <c:v>98</c:v>
                </c:pt>
                <c:pt idx="14">
                  <c:v>262</c:v>
                </c:pt>
                <c:pt idx="15">
                  <c:v>72</c:v>
                </c:pt>
                <c:pt idx="16">
                  <c:v>31</c:v>
                </c:pt>
                <c:pt idx="17">
                  <c:v>52</c:v>
                </c:pt>
                <c:pt idx="18">
                  <c:v>35</c:v>
                </c:pt>
                <c:pt idx="19">
                  <c:v>571</c:v>
                </c:pt>
                <c:pt idx="20">
                  <c:v>274</c:v>
                </c:pt>
                <c:pt idx="21">
                  <c:v>1012</c:v>
                </c:pt>
                <c:pt idx="22">
                  <c:v>108</c:v>
                </c:pt>
                <c:pt idx="23">
                  <c:v>149</c:v>
                </c:pt>
                <c:pt idx="24">
                  <c:v>312</c:v>
                </c:pt>
                <c:pt idx="25">
                  <c:v>108</c:v>
                </c:pt>
                <c:pt idx="26">
                  <c:v>174</c:v>
                </c:pt>
                <c:pt idx="27">
                  <c:v>184</c:v>
                </c:pt>
                <c:pt idx="28">
                  <c:v>137</c:v>
                </c:pt>
                <c:pt idx="29">
                  <c:v>336</c:v>
                </c:pt>
                <c:pt idx="30">
                  <c:v>118</c:v>
                </c:pt>
                <c:pt idx="31">
                  <c:v>57</c:v>
                </c:pt>
                <c:pt idx="32">
                  <c:v>73</c:v>
                </c:pt>
                <c:pt idx="33">
                  <c:v>112</c:v>
                </c:pt>
                <c:pt idx="34">
                  <c:v>83</c:v>
                </c:pt>
                <c:pt idx="35">
                  <c:v>54</c:v>
                </c:pt>
                <c:pt idx="36">
                  <c:v>80</c:v>
                </c:pt>
                <c:pt idx="37">
                  <c:v>160</c:v>
                </c:pt>
                <c:pt idx="38">
                  <c:v>262</c:v>
                </c:pt>
                <c:pt idx="39">
                  <c:v>86</c:v>
                </c:pt>
                <c:pt idx="40">
                  <c:v>64</c:v>
                </c:pt>
                <c:pt idx="41">
                  <c:v>32</c:v>
                </c:pt>
                <c:pt idx="42">
                  <c:v>51</c:v>
                </c:pt>
                <c:pt idx="43">
                  <c:v>432</c:v>
                </c:pt>
                <c:pt idx="44">
                  <c:v>184</c:v>
                </c:pt>
                <c:pt idx="45">
                  <c:v>148</c:v>
                </c:pt>
                <c:pt idx="46">
                  <c:v>192</c:v>
                </c:pt>
                <c:pt idx="47">
                  <c:v>231</c:v>
                </c:pt>
                <c:pt idx="48">
                  <c:v>49</c:v>
                </c:pt>
                <c:pt idx="49">
                  <c:v>51</c:v>
                </c:pt>
                <c:pt idx="50">
                  <c:v>146</c:v>
                </c:pt>
                <c:pt idx="51">
                  <c:v>70</c:v>
                </c:pt>
                <c:pt idx="52">
                  <c:v>124</c:v>
                </c:pt>
                <c:pt idx="53">
                  <c:v>96</c:v>
                </c:pt>
                <c:pt idx="54">
                  <c:v>41</c:v>
                </c:pt>
                <c:pt idx="55">
                  <c:v>139</c:v>
                </c:pt>
                <c:pt idx="56">
                  <c:v>70</c:v>
                </c:pt>
                <c:pt idx="57">
                  <c:v>97</c:v>
                </c:pt>
                <c:pt idx="58">
                  <c:v>115</c:v>
                </c:pt>
              </c:numCache>
            </c:numRef>
          </c:yVal>
          <c:smooth val="0"/>
        </c:ser>
        <c:dLbls>
          <c:showLegendKey val="0"/>
          <c:showVal val="0"/>
          <c:showCatName val="0"/>
          <c:showSerName val="0"/>
          <c:showPercent val="0"/>
          <c:showBubbleSize val="0"/>
        </c:dLbls>
        <c:axId val="49272320"/>
        <c:axId val="49273856"/>
      </c:scatterChart>
      <c:valAx>
        <c:axId val="49272320"/>
        <c:scaling>
          <c:orientation val="minMax"/>
        </c:scaling>
        <c:delete val="0"/>
        <c:axPos val="b"/>
        <c:numFmt formatCode="General" sourceLinked="1"/>
        <c:majorTickMark val="out"/>
        <c:minorTickMark val="none"/>
        <c:tickLblPos val="nextTo"/>
        <c:crossAx val="49273856"/>
        <c:crosses val="autoZero"/>
        <c:crossBetween val="midCat"/>
      </c:valAx>
      <c:valAx>
        <c:axId val="49273856"/>
        <c:scaling>
          <c:orientation val="minMax"/>
        </c:scaling>
        <c:delete val="0"/>
        <c:axPos val="l"/>
        <c:majorGridlines/>
        <c:numFmt formatCode="General" sourceLinked="1"/>
        <c:majorTickMark val="out"/>
        <c:minorTickMark val="none"/>
        <c:tickLblPos val="nextTo"/>
        <c:crossAx val="49272320"/>
        <c:crosses val="autoZero"/>
        <c:crossBetween val="midCat"/>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Shake</a:t>
            </a:r>
            <a:r>
              <a:rPr lang="en-US" baseline="0"/>
              <a:t> and pour TSS vs. </a:t>
            </a:r>
            <a:r>
              <a:rPr lang="en-US"/>
              <a:t>SSC</a:t>
            </a:r>
          </a:p>
        </c:rich>
      </c:tx>
      <c:layout/>
      <c:overlay val="0"/>
    </c:title>
    <c:autoTitleDeleted val="0"/>
    <c:plotArea>
      <c:layout/>
      <c:scatterChart>
        <c:scatterStyle val="lineMarker"/>
        <c:varyColors val="0"/>
        <c:ser>
          <c:idx val="0"/>
          <c:order val="0"/>
          <c:tx>
            <c:strRef>
              <c:f>data!$H$3</c:f>
              <c:strCache>
                <c:ptCount val="1"/>
                <c:pt idx="0">
                  <c:v>SSC</c:v>
                </c:pt>
              </c:strCache>
            </c:strRef>
          </c:tx>
          <c:spPr>
            <a:ln w="28575">
              <a:noFill/>
            </a:ln>
          </c:spPr>
          <c:trendline>
            <c:trendlineType val="linear"/>
            <c:intercept val="0"/>
            <c:dispRSqr val="1"/>
            <c:dispEq val="1"/>
            <c:trendlineLbl>
              <c:layout>
                <c:manualLayout>
                  <c:x val="-0.1713925184124617"/>
                  <c:y val="-4.5394792054700645E-3"/>
                </c:manualLayout>
              </c:layout>
              <c:numFmt formatCode="General" sourceLinked="0"/>
            </c:trendlineLbl>
          </c:trendline>
          <c:xVal>
            <c:numRef>
              <c:f>data!$F$4:$F$62</c:f>
              <c:numCache>
                <c:formatCode>General</c:formatCode>
                <c:ptCount val="59"/>
                <c:pt idx="0">
                  <c:v>92</c:v>
                </c:pt>
                <c:pt idx="1">
                  <c:v>566</c:v>
                </c:pt>
                <c:pt idx="2">
                  <c:v>463</c:v>
                </c:pt>
                <c:pt idx="3">
                  <c:v>69</c:v>
                </c:pt>
                <c:pt idx="4">
                  <c:v>83</c:v>
                </c:pt>
                <c:pt idx="5">
                  <c:v>168</c:v>
                </c:pt>
                <c:pt idx="6">
                  <c:v>96</c:v>
                </c:pt>
                <c:pt idx="7">
                  <c:v>56</c:v>
                </c:pt>
                <c:pt idx="8">
                  <c:v>25</c:v>
                </c:pt>
                <c:pt idx="9">
                  <c:v>68</c:v>
                </c:pt>
                <c:pt idx="10">
                  <c:v>3</c:v>
                </c:pt>
                <c:pt idx="11">
                  <c:v>29</c:v>
                </c:pt>
                <c:pt idx="12">
                  <c:v>53</c:v>
                </c:pt>
                <c:pt idx="13">
                  <c:v>62</c:v>
                </c:pt>
                <c:pt idx="14">
                  <c:v>173</c:v>
                </c:pt>
                <c:pt idx="15">
                  <c:v>48</c:v>
                </c:pt>
                <c:pt idx="16">
                  <c:v>28</c:v>
                </c:pt>
                <c:pt idx="17">
                  <c:v>48</c:v>
                </c:pt>
                <c:pt idx="18">
                  <c:v>28</c:v>
                </c:pt>
                <c:pt idx="19">
                  <c:v>504</c:v>
                </c:pt>
                <c:pt idx="20">
                  <c:v>252</c:v>
                </c:pt>
                <c:pt idx="21">
                  <c:v>795</c:v>
                </c:pt>
                <c:pt idx="22">
                  <c:v>93</c:v>
                </c:pt>
                <c:pt idx="23">
                  <c:v>126</c:v>
                </c:pt>
                <c:pt idx="24">
                  <c:v>273</c:v>
                </c:pt>
                <c:pt idx="25">
                  <c:v>86</c:v>
                </c:pt>
                <c:pt idx="26">
                  <c:v>128</c:v>
                </c:pt>
                <c:pt idx="27">
                  <c:v>150</c:v>
                </c:pt>
                <c:pt idx="28">
                  <c:v>129</c:v>
                </c:pt>
                <c:pt idx="29">
                  <c:v>212</c:v>
                </c:pt>
                <c:pt idx="30">
                  <c:v>131</c:v>
                </c:pt>
                <c:pt idx="31">
                  <c:v>46</c:v>
                </c:pt>
                <c:pt idx="32">
                  <c:v>68</c:v>
                </c:pt>
                <c:pt idx="33">
                  <c:v>103</c:v>
                </c:pt>
                <c:pt idx="34">
                  <c:v>93</c:v>
                </c:pt>
                <c:pt idx="35">
                  <c:v>58</c:v>
                </c:pt>
                <c:pt idx="36">
                  <c:v>77</c:v>
                </c:pt>
                <c:pt idx="37">
                  <c:v>136</c:v>
                </c:pt>
                <c:pt idx="38">
                  <c:v>204</c:v>
                </c:pt>
                <c:pt idx="39">
                  <c:v>60</c:v>
                </c:pt>
                <c:pt idx="40">
                  <c:v>55</c:v>
                </c:pt>
                <c:pt idx="41">
                  <c:v>24</c:v>
                </c:pt>
                <c:pt idx="42">
                  <c:v>44</c:v>
                </c:pt>
                <c:pt idx="43">
                  <c:v>269</c:v>
                </c:pt>
                <c:pt idx="44">
                  <c:v>165</c:v>
                </c:pt>
                <c:pt idx="45">
                  <c:v>119</c:v>
                </c:pt>
                <c:pt idx="46">
                  <c:v>173</c:v>
                </c:pt>
                <c:pt idx="47">
                  <c:v>202</c:v>
                </c:pt>
                <c:pt idx="48">
                  <c:v>59</c:v>
                </c:pt>
                <c:pt idx="49">
                  <c:v>51</c:v>
                </c:pt>
                <c:pt idx="50">
                  <c:v>83</c:v>
                </c:pt>
                <c:pt idx="51">
                  <c:v>63</c:v>
                </c:pt>
                <c:pt idx="52">
                  <c:v>86</c:v>
                </c:pt>
                <c:pt idx="53">
                  <c:v>107</c:v>
                </c:pt>
                <c:pt idx="54">
                  <c:v>43</c:v>
                </c:pt>
                <c:pt idx="55">
                  <c:v>133</c:v>
                </c:pt>
                <c:pt idx="56">
                  <c:v>64</c:v>
                </c:pt>
                <c:pt idx="57">
                  <c:v>86</c:v>
                </c:pt>
                <c:pt idx="58">
                  <c:v>123</c:v>
                </c:pt>
              </c:numCache>
            </c:numRef>
          </c:xVal>
          <c:yVal>
            <c:numRef>
              <c:f>data!$H$4:$H$62</c:f>
              <c:numCache>
                <c:formatCode>General</c:formatCode>
                <c:ptCount val="59"/>
                <c:pt idx="0">
                  <c:v>124</c:v>
                </c:pt>
                <c:pt idx="1">
                  <c:v>693</c:v>
                </c:pt>
                <c:pt idx="2">
                  <c:v>543</c:v>
                </c:pt>
                <c:pt idx="3">
                  <c:v>88</c:v>
                </c:pt>
                <c:pt idx="4">
                  <c:v>102</c:v>
                </c:pt>
                <c:pt idx="5">
                  <c:v>180</c:v>
                </c:pt>
                <c:pt idx="6">
                  <c:v>121</c:v>
                </c:pt>
                <c:pt idx="7">
                  <c:v>67</c:v>
                </c:pt>
                <c:pt idx="8">
                  <c:v>26</c:v>
                </c:pt>
                <c:pt idx="9">
                  <c:v>92</c:v>
                </c:pt>
                <c:pt idx="10">
                  <c:v>3</c:v>
                </c:pt>
                <c:pt idx="11">
                  <c:v>41</c:v>
                </c:pt>
                <c:pt idx="12">
                  <c:v>60</c:v>
                </c:pt>
                <c:pt idx="13">
                  <c:v>111</c:v>
                </c:pt>
                <c:pt idx="14">
                  <c:v>257</c:v>
                </c:pt>
                <c:pt idx="15">
                  <c:v>68</c:v>
                </c:pt>
                <c:pt idx="16">
                  <c:v>32</c:v>
                </c:pt>
                <c:pt idx="17">
                  <c:v>51</c:v>
                </c:pt>
                <c:pt idx="18">
                  <c:v>28</c:v>
                </c:pt>
                <c:pt idx="19">
                  <c:v>630</c:v>
                </c:pt>
                <c:pt idx="20">
                  <c:v>348</c:v>
                </c:pt>
                <c:pt idx="21">
                  <c:v>711</c:v>
                </c:pt>
                <c:pt idx="22">
                  <c:v>94</c:v>
                </c:pt>
                <c:pt idx="23">
                  <c:v>141</c:v>
                </c:pt>
                <c:pt idx="24">
                  <c:v>306</c:v>
                </c:pt>
                <c:pt idx="25">
                  <c:v>95</c:v>
                </c:pt>
                <c:pt idx="26">
                  <c:v>193</c:v>
                </c:pt>
                <c:pt idx="27">
                  <c:v>403</c:v>
                </c:pt>
                <c:pt idx="28">
                  <c:v>140</c:v>
                </c:pt>
                <c:pt idx="29">
                  <c:v>319</c:v>
                </c:pt>
                <c:pt idx="30">
                  <c:v>64</c:v>
                </c:pt>
                <c:pt idx="31">
                  <c:v>54</c:v>
                </c:pt>
                <c:pt idx="32">
                  <c:v>62</c:v>
                </c:pt>
                <c:pt idx="33">
                  <c:v>64</c:v>
                </c:pt>
                <c:pt idx="34">
                  <c:v>90</c:v>
                </c:pt>
                <c:pt idx="35">
                  <c:v>60</c:v>
                </c:pt>
                <c:pt idx="36">
                  <c:v>81</c:v>
                </c:pt>
                <c:pt idx="37">
                  <c:v>153</c:v>
                </c:pt>
                <c:pt idx="38">
                  <c:v>246</c:v>
                </c:pt>
                <c:pt idx="39">
                  <c:v>62</c:v>
                </c:pt>
                <c:pt idx="40">
                  <c:v>63</c:v>
                </c:pt>
                <c:pt idx="41">
                  <c:v>50</c:v>
                </c:pt>
                <c:pt idx="42">
                  <c:v>52</c:v>
                </c:pt>
                <c:pt idx="43">
                  <c:v>412</c:v>
                </c:pt>
                <c:pt idx="44">
                  <c:v>176</c:v>
                </c:pt>
                <c:pt idx="45">
                  <c:v>130</c:v>
                </c:pt>
                <c:pt idx="46">
                  <c:v>195</c:v>
                </c:pt>
                <c:pt idx="47">
                  <c:v>204</c:v>
                </c:pt>
                <c:pt idx="48">
                  <c:v>50</c:v>
                </c:pt>
                <c:pt idx="49">
                  <c:v>50</c:v>
                </c:pt>
                <c:pt idx="50">
                  <c:v>204</c:v>
                </c:pt>
                <c:pt idx="51">
                  <c:v>75</c:v>
                </c:pt>
                <c:pt idx="52">
                  <c:v>79</c:v>
                </c:pt>
                <c:pt idx="53">
                  <c:v>125</c:v>
                </c:pt>
                <c:pt idx="54">
                  <c:v>45</c:v>
                </c:pt>
                <c:pt idx="55">
                  <c:v>171</c:v>
                </c:pt>
                <c:pt idx="56">
                  <c:v>84</c:v>
                </c:pt>
                <c:pt idx="57">
                  <c:v>89</c:v>
                </c:pt>
                <c:pt idx="58">
                  <c:v>86</c:v>
                </c:pt>
              </c:numCache>
            </c:numRef>
          </c:yVal>
          <c:smooth val="0"/>
        </c:ser>
        <c:dLbls>
          <c:showLegendKey val="0"/>
          <c:showVal val="0"/>
          <c:showCatName val="0"/>
          <c:showSerName val="0"/>
          <c:showPercent val="0"/>
          <c:showBubbleSize val="0"/>
        </c:dLbls>
        <c:axId val="60382592"/>
        <c:axId val="60392576"/>
      </c:scatterChart>
      <c:valAx>
        <c:axId val="60382592"/>
        <c:scaling>
          <c:orientation val="minMax"/>
        </c:scaling>
        <c:delete val="0"/>
        <c:axPos val="b"/>
        <c:numFmt formatCode="General" sourceLinked="1"/>
        <c:majorTickMark val="out"/>
        <c:minorTickMark val="none"/>
        <c:tickLblPos val="nextTo"/>
        <c:crossAx val="60392576"/>
        <c:crosses val="autoZero"/>
        <c:crossBetween val="midCat"/>
      </c:valAx>
      <c:valAx>
        <c:axId val="60392576"/>
        <c:scaling>
          <c:orientation val="minMax"/>
        </c:scaling>
        <c:delete val="0"/>
        <c:axPos val="l"/>
        <c:majorGridlines/>
        <c:numFmt formatCode="General" sourceLinked="1"/>
        <c:majorTickMark val="out"/>
        <c:minorTickMark val="none"/>
        <c:tickLblPos val="nextTo"/>
        <c:crossAx val="60382592"/>
        <c:crosses val="autoZero"/>
        <c:crossBetween val="midCat"/>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stir and pipette TSS</a:t>
            </a:r>
            <a:r>
              <a:rPr lang="en-US" baseline="0"/>
              <a:t> vs. </a:t>
            </a:r>
            <a:r>
              <a:rPr lang="en-US"/>
              <a:t>SSC</a:t>
            </a:r>
          </a:p>
        </c:rich>
      </c:tx>
      <c:layout/>
      <c:overlay val="0"/>
    </c:title>
    <c:autoTitleDeleted val="0"/>
    <c:plotArea>
      <c:layout/>
      <c:scatterChart>
        <c:scatterStyle val="lineMarker"/>
        <c:varyColors val="0"/>
        <c:ser>
          <c:idx val="0"/>
          <c:order val="0"/>
          <c:tx>
            <c:strRef>
              <c:f>data!$H$3</c:f>
              <c:strCache>
                <c:ptCount val="1"/>
                <c:pt idx="0">
                  <c:v>SSC</c:v>
                </c:pt>
              </c:strCache>
            </c:strRef>
          </c:tx>
          <c:spPr>
            <a:ln w="28575">
              <a:noFill/>
            </a:ln>
          </c:spPr>
          <c:trendline>
            <c:trendlineType val="linear"/>
            <c:intercept val="0"/>
            <c:dispRSqr val="1"/>
            <c:dispEq val="1"/>
            <c:trendlineLbl>
              <c:layout>
                <c:manualLayout>
                  <c:x val="-0.17104890380396606"/>
                  <c:y val="-1.3173070247162322E-2"/>
                </c:manualLayout>
              </c:layout>
              <c:numFmt formatCode="General" sourceLinked="0"/>
            </c:trendlineLbl>
          </c:trendline>
          <c:xVal>
            <c:numRef>
              <c:f>data!$G$4:$G$62</c:f>
              <c:numCache>
                <c:formatCode>General</c:formatCode>
                <c:ptCount val="59"/>
                <c:pt idx="0">
                  <c:v>127</c:v>
                </c:pt>
                <c:pt idx="1">
                  <c:v>698</c:v>
                </c:pt>
                <c:pt idx="2">
                  <c:v>528</c:v>
                </c:pt>
                <c:pt idx="3">
                  <c:v>83</c:v>
                </c:pt>
                <c:pt idx="4">
                  <c:v>98</c:v>
                </c:pt>
                <c:pt idx="5">
                  <c:v>179</c:v>
                </c:pt>
                <c:pt idx="6">
                  <c:v>118</c:v>
                </c:pt>
                <c:pt idx="7">
                  <c:v>66</c:v>
                </c:pt>
                <c:pt idx="8">
                  <c:v>32</c:v>
                </c:pt>
                <c:pt idx="9">
                  <c:v>89</c:v>
                </c:pt>
                <c:pt idx="10">
                  <c:v>3</c:v>
                </c:pt>
                <c:pt idx="11">
                  <c:v>33</c:v>
                </c:pt>
                <c:pt idx="12">
                  <c:v>66</c:v>
                </c:pt>
                <c:pt idx="13">
                  <c:v>98</c:v>
                </c:pt>
                <c:pt idx="14">
                  <c:v>262</c:v>
                </c:pt>
                <c:pt idx="15">
                  <c:v>72</c:v>
                </c:pt>
                <c:pt idx="16">
                  <c:v>31</c:v>
                </c:pt>
                <c:pt idx="17">
                  <c:v>52</c:v>
                </c:pt>
                <c:pt idx="18">
                  <c:v>35</c:v>
                </c:pt>
                <c:pt idx="19">
                  <c:v>571</c:v>
                </c:pt>
                <c:pt idx="20">
                  <c:v>274</c:v>
                </c:pt>
                <c:pt idx="21">
                  <c:v>1012</c:v>
                </c:pt>
                <c:pt idx="22">
                  <c:v>108</c:v>
                </c:pt>
                <c:pt idx="23">
                  <c:v>149</c:v>
                </c:pt>
                <c:pt idx="24">
                  <c:v>312</c:v>
                </c:pt>
                <c:pt idx="25">
                  <c:v>108</c:v>
                </c:pt>
                <c:pt idx="26">
                  <c:v>174</c:v>
                </c:pt>
                <c:pt idx="27">
                  <c:v>184</c:v>
                </c:pt>
                <c:pt idx="28">
                  <c:v>137</c:v>
                </c:pt>
                <c:pt idx="29">
                  <c:v>336</c:v>
                </c:pt>
                <c:pt idx="30">
                  <c:v>118</c:v>
                </c:pt>
                <c:pt idx="31">
                  <c:v>57</c:v>
                </c:pt>
                <c:pt idx="32">
                  <c:v>73</c:v>
                </c:pt>
                <c:pt idx="33">
                  <c:v>112</c:v>
                </c:pt>
                <c:pt idx="34">
                  <c:v>83</c:v>
                </c:pt>
                <c:pt idx="35">
                  <c:v>54</c:v>
                </c:pt>
                <c:pt idx="36">
                  <c:v>80</c:v>
                </c:pt>
                <c:pt idx="37">
                  <c:v>160</c:v>
                </c:pt>
                <c:pt idx="38">
                  <c:v>262</c:v>
                </c:pt>
                <c:pt idx="39">
                  <c:v>86</c:v>
                </c:pt>
                <c:pt idx="40">
                  <c:v>64</c:v>
                </c:pt>
                <c:pt idx="41">
                  <c:v>32</c:v>
                </c:pt>
                <c:pt idx="42">
                  <c:v>51</c:v>
                </c:pt>
                <c:pt idx="43">
                  <c:v>432</c:v>
                </c:pt>
                <c:pt idx="44">
                  <c:v>184</c:v>
                </c:pt>
                <c:pt idx="45">
                  <c:v>148</c:v>
                </c:pt>
                <c:pt idx="46">
                  <c:v>192</c:v>
                </c:pt>
                <c:pt idx="47">
                  <c:v>231</c:v>
                </c:pt>
                <c:pt idx="48">
                  <c:v>49</c:v>
                </c:pt>
                <c:pt idx="49">
                  <c:v>51</c:v>
                </c:pt>
                <c:pt idx="50">
                  <c:v>146</c:v>
                </c:pt>
                <c:pt idx="51">
                  <c:v>70</c:v>
                </c:pt>
                <c:pt idx="52">
                  <c:v>124</c:v>
                </c:pt>
                <c:pt idx="53">
                  <c:v>96</c:v>
                </c:pt>
                <c:pt idx="54">
                  <c:v>41</c:v>
                </c:pt>
                <c:pt idx="55">
                  <c:v>139</c:v>
                </c:pt>
                <c:pt idx="56">
                  <c:v>70</c:v>
                </c:pt>
                <c:pt idx="57">
                  <c:v>97</c:v>
                </c:pt>
                <c:pt idx="58">
                  <c:v>115</c:v>
                </c:pt>
              </c:numCache>
            </c:numRef>
          </c:xVal>
          <c:yVal>
            <c:numRef>
              <c:f>data!$H$4:$H$62</c:f>
              <c:numCache>
                <c:formatCode>General</c:formatCode>
                <c:ptCount val="59"/>
                <c:pt idx="0">
                  <c:v>124</c:v>
                </c:pt>
                <c:pt idx="1">
                  <c:v>693</c:v>
                </c:pt>
                <c:pt idx="2">
                  <c:v>543</c:v>
                </c:pt>
                <c:pt idx="3">
                  <c:v>88</c:v>
                </c:pt>
                <c:pt idx="4">
                  <c:v>102</c:v>
                </c:pt>
                <c:pt idx="5">
                  <c:v>180</c:v>
                </c:pt>
                <c:pt idx="6">
                  <c:v>121</c:v>
                </c:pt>
                <c:pt idx="7">
                  <c:v>67</c:v>
                </c:pt>
                <c:pt idx="8">
                  <c:v>26</c:v>
                </c:pt>
                <c:pt idx="9">
                  <c:v>92</c:v>
                </c:pt>
                <c:pt idx="10">
                  <c:v>3</c:v>
                </c:pt>
                <c:pt idx="11">
                  <c:v>41</c:v>
                </c:pt>
                <c:pt idx="12">
                  <c:v>60</c:v>
                </c:pt>
                <c:pt idx="13">
                  <c:v>111</c:v>
                </c:pt>
                <c:pt idx="14">
                  <c:v>257</c:v>
                </c:pt>
                <c:pt idx="15">
                  <c:v>68</c:v>
                </c:pt>
                <c:pt idx="16">
                  <c:v>32</c:v>
                </c:pt>
                <c:pt idx="17">
                  <c:v>51</c:v>
                </c:pt>
                <c:pt idx="18">
                  <c:v>28</c:v>
                </c:pt>
                <c:pt idx="19">
                  <c:v>630</c:v>
                </c:pt>
                <c:pt idx="20">
                  <c:v>348</c:v>
                </c:pt>
                <c:pt idx="21">
                  <c:v>711</c:v>
                </c:pt>
                <c:pt idx="22">
                  <c:v>94</c:v>
                </c:pt>
                <c:pt idx="23">
                  <c:v>141</c:v>
                </c:pt>
                <c:pt idx="24">
                  <c:v>306</c:v>
                </c:pt>
                <c:pt idx="25">
                  <c:v>95</c:v>
                </c:pt>
                <c:pt idx="26">
                  <c:v>193</c:v>
                </c:pt>
                <c:pt idx="27">
                  <c:v>403</c:v>
                </c:pt>
                <c:pt idx="28">
                  <c:v>140</c:v>
                </c:pt>
                <c:pt idx="29">
                  <c:v>319</c:v>
                </c:pt>
                <c:pt idx="30">
                  <c:v>64</c:v>
                </c:pt>
                <c:pt idx="31">
                  <c:v>54</c:v>
                </c:pt>
                <c:pt idx="32">
                  <c:v>62</c:v>
                </c:pt>
                <c:pt idx="33">
                  <c:v>64</c:v>
                </c:pt>
                <c:pt idx="34">
                  <c:v>90</c:v>
                </c:pt>
                <c:pt idx="35">
                  <c:v>60</c:v>
                </c:pt>
                <c:pt idx="36">
                  <c:v>81</c:v>
                </c:pt>
                <c:pt idx="37">
                  <c:v>153</c:v>
                </c:pt>
                <c:pt idx="38">
                  <c:v>246</c:v>
                </c:pt>
                <c:pt idx="39">
                  <c:v>62</c:v>
                </c:pt>
                <c:pt idx="40">
                  <c:v>63</c:v>
                </c:pt>
                <c:pt idx="41">
                  <c:v>50</c:v>
                </c:pt>
                <c:pt idx="42">
                  <c:v>52</c:v>
                </c:pt>
                <c:pt idx="43">
                  <c:v>412</c:v>
                </c:pt>
                <c:pt idx="44">
                  <c:v>176</c:v>
                </c:pt>
                <c:pt idx="45">
                  <c:v>130</c:v>
                </c:pt>
                <c:pt idx="46">
                  <c:v>195</c:v>
                </c:pt>
                <c:pt idx="47">
                  <c:v>204</c:v>
                </c:pt>
                <c:pt idx="48">
                  <c:v>50</c:v>
                </c:pt>
                <c:pt idx="49">
                  <c:v>50</c:v>
                </c:pt>
                <c:pt idx="50">
                  <c:v>204</c:v>
                </c:pt>
                <c:pt idx="51">
                  <c:v>75</c:v>
                </c:pt>
                <c:pt idx="52">
                  <c:v>79</c:v>
                </c:pt>
                <c:pt idx="53">
                  <c:v>125</c:v>
                </c:pt>
                <c:pt idx="54">
                  <c:v>45</c:v>
                </c:pt>
                <c:pt idx="55">
                  <c:v>171</c:v>
                </c:pt>
                <c:pt idx="56">
                  <c:v>84</c:v>
                </c:pt>
                <c:pt idx="57">
                  <c:v>89</c:v>
                </c:pt>
                <c:pt idx="58">
                  <c:v>86</c:v>
                </c:pt>
              </c:numCache>
            </c:numRef>
          </c:yVal>
          <c:smooth val="0"/>
        </c:ser>
        <c:dLbls>
          <c:showLegendKey val="0"/>
          <c:showVal val="0"/>
          <c:showCatName val="0"/>
          <c:showSerName val="0"/>
          <c:showPercent val="0"/>
          <c:showBubbleSize val="0"/>
        </c:dLbls>
        <c:axId val="97499008"/>
        <c:axId val="97500544"/>
      </c:scatterChart>
      <c:valAx>
        <c:axId val="97499008"/>
        <c:scaling>
          <c:orientation val="minMax"/>
        </c:scaling>
        <c:delete val="0"/>
        <c:axPos val="b"/>
        <c:numFmt formatCode="General" sourceLinked="1"/>
        <c:majorTickMark val="out"/>
        <c:minorTickMark val="none"/>
        <c:tickLblPos val="nextTo"/>
        <c:crossAx val="97500544"/>
        <c:crosses val="autoZero"/>
        <c:crossBetween val="midCat"/>
      </c:valAx>
      <c:valAx>
        <c:axId val="97500544"/>
        <c:scaling>
          <c:orientation val="minMax"/>
        </c:scaling>
        <c:delete val="0"/>
        <c:axPos val="l"/>
        <c:majorGridlines/>
        <c:numFmt formatCode="General" sourceLinked="1"/>
        <c:majorTickMark val="out"/>
        <c:minorTickMark val="none"/>
        <c:tickLblPos val="nextTo"/>
        <c:crossAx val="97499008"/>
        <c:crosses val="autoZero"/>
        <c:crossBetween val="midCat"/>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0002" name="Rectangle 2"/>
          <p:cNvSpPr>
            <a:spLocks noGrp="1" noChangeArrowheads="1"/>
          </p:cNvSpPr>
          <p:nvPr>
            <p:ph type="hdr" sz="quarter"/>
          </p:nvPr>
        </p:nvSpPr>
        <p:spPr bwMode="auto">
          <a:xfrm>
            <a:off x="-11113" y="0"/>
            <a:ext cx="3170238"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defTabSz="962025" eaLnBrk="1" hangingPunct="1">
              <a:spcBef>
                <a:spcPct val="50000"/>
              </a:spcBef>
              <a:defRPr sz="1100" b="1">
                <a:solidFill>
                  <a:schemeClr val="tx1"/>
                </a:solidFill>
                <a:latin typeface="+mj-lt"/>
              </a:defRPr>
            </a:lvl1pPr>
          </a:lstStyle>
          <a:p>
            <a:pPr>
              <a:defRPr/>
            </a:pPr>
            <a:r>
              <a:rPr lang="en-US" smtClean="0"/>
              <a:t>Tab 4-C - Grass Swales and Filter Strips</a:t>
            </a:r>
            <a:endParaRPr lang="en-US"/>
          </a:p>
        </p:txBody>
      </p:sp>
      <p:sp>
        <p:nvSpPr>
          <p:cNvPr id="640003"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algn="r" defTabSz="962025" eaLnBrk="1" hangingPunct="1">
              <a:spcBef>
                <a:spcPct val="50000"/>
              </a:spcBef>
              <a:defRPr sz="1100" b="1">
                <a:solidFill>
                  <a:schemeClr val="tx1"/>
                </a:solidFill>
                <a:latin typeface="+mj-lt"/>
              </a:defRPr>
            </a:lvl1pPr>
          </a:lstStyle>
          <a:p>
            <a:pPr>
              <a:defRPr/>
            </a:pPr>
            <a:fld id="{75236BEE-6F99-4F5E-8148-477E14B8DAB8}" type="datetime1">
              <a:rPr lang="en-US"/>
              <a:pPr>
                <a:defRPr/>
              </a:pPr>
              <a:t>12/13/2013</a:t>
            </a:fld>
            <a:endParaRPr lang="en-US" dirty="0"/>
          </a:p>
        </p:txBody>
      </p:sp>
      <p:sp>
        <p:nvSpPr>
          <p:cNvPr id="640004"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defTabSz="962025" eaLnBrk="1" hangingPunct="1">
              <a:spcBef>
                <a:spcPct val="50000"/>
              </a:spcBef>
              <a:defRPr sz="1300" b="1">
                <a:solidFill>
                  <a:srgbClr val="FF0000"/>
                </a:solidFill>
                <a:latin typeface="Times New Roman" pitchFamily="18" charset="0"/>
              </a:defRPr>
            </a:lvl1pPr>
          </a:lstStyle>
          <a:p>
            <a:pPr>
              <a:defRPr/>
            </a:pPr>
            <a:endParaRPr lang="en-US"/>
          </a:p>
        </p:txBody>
      </p:sp>
      <p:sp>
        <p:nvSpPr>
          <p:cNvPr id="640005"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algn="r" defTabSz="962025" eaLnBrk="1" hangingPunct="1">
              <a:spcBef>
                <a:spcPct val="50000"/>
              </a:spcBef>
              <a:defRPr sz="1100" b="1">
                <a:solidFill>
                  <a:schemeClr val="tx1"/>
                </a:solidFill>
                <a:latin typeface="+mj-lt"/>
              </a:defRPr>
            </a:lvl1pPr>
          </a:lstStyle>
          <a:p>
            <a:pPr>
              <a:defRPr/>
            </a:pPr>
            <a:r>
              <a:rPr lang="en-US"/>
              <a:t> </a:t>
            </a:r>
            <a:fld id="{2F1BB933-5450-42D3-94AB-C69E9FC4DB20}" type="slidenum">
              <a:rPr lang="en-US"/>
              <a:pPr>
                <a:defRPr/>
              </a:pPr>
              <a:t>‹#›</a:t>
            </a:fld>
            <a:endParaRPr lang="en-US"/>
          </a:p>
        </p:txBody>
      </p:sp>
    </p:spTree>
    <p:extLst>
      <p:ext uri="{BB962C8B-B14F-4D97-AF65-F5344CB8AC3E}">
        <p14:creationId xmlns:p14="http://schemas.microsoft.com/office/powerpoint/2010/main" val="2171671332"/>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109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defTabSz="962025" eaLnBrk="1" hangingPunct="1">
              <a:spcBef>
                <a:spcPct val="50000"/>
              </a:spcBef>
              <a:defRPr sz="1100">
                <a:solidFill>
                  <a:srgbClr val="7030A0"/>
                </a:solidFill>
                <a:latin typeface="+mj-lt"/>
              </a:defRPr>
            </a:lvl1pPr>
          </a:lstStyle>
          <a:p>
            <a:pPr>
              <a:defRPr/>
            </a:pPr>
            <a:r>
              <a:rPr lang="en-US" smtClean="0"/>
              <a:t>Tab 4-C - Grass Swales and Filter Strips</a:t>
            </a:r>
            <a:endParaRPr lang="en-US"/>
          </a:p>
        </p:txBody>
      </p:sp>
      <p:sp>
        <p:nvSpPr>
          <p:cNvPr id="60109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algn="r" defTabSz="962025" rtl="0" eaLnBrk="1" fontAlgn="base" hangingPunct="1">
              <a:spcBef>
                <a:spcPct val="50000"/>
              </a:spcBef>
              <a:spcAft>
                <a:spcPct val="0"/>
              </a:spcAft>
              <a:defRPr lang="en-US" sz="1100" kern="1200">
                <a:solidFill>
                  <a:srgbClr val="7030A0"/>
                </a:solidFill>
                <a:latin typeface="+mj-lt"/>
                <a:ea typeface="+mn-ea"/>
                <a:cs typeface="+mn-cs"/>
              </a:defRPr>
            </a:lvl1pPr>
          </a:lstStyle>
          <a:p>
            <a:pPr>
              <a:defRPr/>
            </a:pPr>
            <a:fld id="{3DB2F87A-E6AE-4C6F-BD90-EDF321B8E638}" type="datetime1">
              <a:rPr lang="en-US"/>
              <a:pPr>
                <a:defRPr/>
              </a:pPr>
              <a:t>12/13/2013</a:t>
            </a:fld>
            <a:endParaRPr/>
          </a:p>
        </p:txBody>
      </p:sp>
      <p:sp>
        <p:nvSpPr>
          <p:cNvPr id="31748" name="Rectangle 4"/>
          <p:cNvSpPr>
            <a:spLocks noGrp="1" noRot="1" noChangeAspect="1" noChangeArrowheads="1" noTextEdit="1"/>
          </p:cNvSpPr>
          <p:nvPr>
            <p:ph type="sldImg" idx="2"/>
          </p:nvPr>
        </p:nvSpPr>
        <p:spPr bwMode="auto">
          <a:xfrm>
            <a:off x="1255713"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1093" name="Rectangle 5"/>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01094" name="Rectangle 6"/>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defTabSz="962025" eaLnBrk="1" hangingPunct="1">
              <a:spcBef>
                <a:spcPct val="50000"/>
              </a:spcBef>
              <a:defRPr sz="1000" b="1">
                <a:latin typeface="Arial" charset="0"/>
              </a:defRPr>
            </a:lvl1pPr>
          </a:lstStyle>
          <a:p>
            <a:pPr>
              <a:defRPr/>
            </a:pPr>
            <a:endParaRPr lang="en-US"/>
          </a:p>
        </p:txBody>
      </p:sp>
      <p:sp>
        <p:nvSpPr>
          <p:cNvPr id="601095" name="Rectangle 7"/>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algn="r" defTabSz="962025" eaLnBrk="1" hangingPunct="1">
              <a:spcBef>
                <a:spcPct val="50000"/>
              </a:spcBef>
              <a:defRPr sz="1100" b="0">
                <a:solidFill>
                  <a:srgbClr val="7030A0"/>
                </a:solidFill>
                <a:latin typeface="+mj-lt"/>
              </a:defRPr>
            </a:lvl1pPr>
          </a:lstStyle>
          <a:p>
            <a:pPr>
              <a:defRPr/>
            </a:pPr>
            <a:fld id="{4B286953-E831-410D-82DE-05D533BB5060}" type="slidenum">
              <a:rPr lang="en-US"/>
              <a:pPr>
                <a:defRPr/>
              </a:pPr>
              <a:t>‹#›</a:t>
            </a:fld>
            <a:endParaRPr lang="en-US" dirty="0"/>
          </a:p>
        </p:txBody>
      </p:sp>
    </p:spTree>
    <p:extLst>
      <p:ext uri="{BB962C8B-B14F-4D97-AF65-F5344CB8AC3E}">
        <p14:creationId xmlns:p14="http://schemas.microsoft.com/office/powerpoint/2010/main" val="2635141662"/>
      </p:ext>
    </p:extLst>
  </p:cSld>
  <p:clrMap bg1="lt1" tx1="dk1" bg2="lt2" tx2="dk2" accent1="accent1" accent2="accent2" accent3="accent3" accent4="accent4" accent5="accent5" accent6="accent6" hlink="hlink" folHlink="folHlink"/>
  <p:hf ftr="0" dt="0"/>
  <p:notesStyle>
    <a:lvl1pPr algn="l" rtl="0" eaLnBrk="0" fontAlgn="base" hangingPunct="0">
      <a:spcBef>
        <a:spcPct val="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 name="Slide Number Placeholder 3"/>
          <p:cNvSpPr>
            <a:spLocks noGrp="1"/>
          </p:cNvSpPr>
          <p:nvPr>
            <p:ph type="sldNum" sz="quarter" idx="5"/>
          </p:nvPr>
        </p:nvSpPr>
        <p:spPr/>
        <p:txBody>
          <a:bodyPr/>
          <a:lstStyle/>
          <a:p>
            <a:pPr>
              <a:defRPr/>
            </a:pPr>
            <a:fld id="{82FC2D0A-A158-49AD-BC58-96CDAF0FCDDD}" type="slidenum">
              <a:rPr lang="en-US" smtClean="0"/>
              <a:pPr>
                <a:defRPr/>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3796"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93CE3BFF-207B-4FE1-B04D-59B47B9D4D2C}" type="slidenum">
              <a:rPr lang="en-US" altLang="en-US" sz="1000" smtClean="0">
                <a:solidFill>
                  <a:srgbClr val="002060"/>
                </a:solidFill>
              </a:rPr>
              <a:pPr eaLnBrk="1" hangingPunct="1"/>
              <a:t>2</a:t>
            </a:fld>
            <a:endParaRPr lang="en-US" altLang="en-US" sz="1000" smtClean="0">
              <a:solidFill>
                <a:srgbClr val="002060"/>
              </a:solidFill>
            </a:endParaRPr>
          </a:p>
        </p:txBody>
      </p:sp>
      <p:sp>
        <p:nvSpPr>
          <p:cNvPr id="33797"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Tab 2B - WinSLAMM Theory and Practice</a:t>
            </a:r>
            <a:endParaRPr lang="en-US"/>
          </a:p>
        </p:txBody>
      </p:sp>
      <p:sp>
        <p:nvSpPr>
          <p:cNvPr id="5" name="Slide Number Placeholder 4"/>
          <p:cNvSpPr>
            <a:spLocks noGrp="1"/>
          </p:cNvSpPr>
          <p:nvPr>
            <p:ph type="sldNum" sz="quarter" idx="11"/>
          </p:nvPr>
        </p:nvSpPr>
        <p:spPr/>
        <p:txBody>
          <a:bodyPr/>
          <a:lstStyle/>
          <a:p>
            <a:pPr>
              <a:defRPr/>
            </a:pPr>
            <a:fld id="{15000C89-AD3C-4774-A349-25A1FAA623C4}" type="slidenum">
              <a:rPr lang="en-US" smtClean="0"/>
              <a:pPr>
                <a:defRPr/>
              </a:pPr>
              <a:t>10</a:t>
            </a:fld>
            <a:endParaRPr lang="en-US"/>
          </a:p>
        </p:txBody>
      </p:sp>
      <p:sp>
        <p:nvSpPr>
          <p:cNvPr id="6" name="Date Placeholder 5"/>
          <p:cNvSpPr>
            <a:spLocks noGrp="1"/>
          </p:cNvSpPr>
          <p:nvPr>
            <p:ph type="dt" idx="12"/>
          </p:nvPr>
        </p:nvSpPr>
        <p:spPr/>
        <p:txBody>
          <a:bodyPr/>
          <a:lstStyle/>
          <a:p>
            <a:pPr>
              <a:defRPr/>
            </a:pPr>
            <a:fld id="{7FA537F6-5078-4359-9A7F-6A84588191E0}" type="datetime1">
              <a:rPr lang="en-US" smtClean="0"/>
              <a:t>12/13/2013</a:t>
            </a:fld>
            <a:endParaRPr lang="en-US"/>
          </a:p>
        </p:txBody>
      </p:sp>
    </p:spTree>
    <p:extLst>
      <p:ext uri="{BB962C8B-B14F-4D97-AF65-F5344CB8AC3E}">
        <p14:creationId xmlns:p14="http://schemas.microsoft.com/office/powerpoint/2010/main" val="2020847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65346" name="Rectangle 1090"/>
          <p:cNvSpPr>
            <a:spLocks noGrp="1" noChangeArrowheads="1"/>
          </p:cNvSpPr>
          <p:nvPr>
            <p:ph type="ctrTitle" sz="quarter"/>
          </p:nvPr>
        </p:nvSpPr>
        <p:spPr>
          <a:xfrm>
            <a:off x="685800" y="1692275"/>
            <a:ext cx="7772400" cy="1736725"/>
          </a:xfrm>
        </p:spPr>
        <p:txBody>
          <a:bodyPr anchor="b"/>
          <a:lstStyle>
            <a:lvl1pPr>
              <a:defRPr sz="5400"/>
            </a:lvl1pPr>
          </a:lstStyle>
          <a:p>
            <a:r>
              <a:rPr lang="en-US"/>
              <a:t>Click to edit Master title style</a:t>
            </a:r>
          </a:p>
        </p:txBody>
      </p:sp>
      <p:sp>
        <p:nvSpPr>
          <p:cNvPr id="865347" name="Rectangle 109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1092"/>
          <p:cNvSpPr>
            <a:spLocks noGrp="1" noChangeArrowheads="1"/>
          </p:cNvSpPr>
          <p:nvPr>
            <p:ph type="dt" sz="quarter" idx="10"/>
          </p:nvPr>
        </p:nvSpPr>
        <p:spPr bwMode="auto">
          <a:xfrm>
            <a:off x="457200" y="5715000"/>
            <a:ext cx="2133600" cy="9906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6600">
                <a:solidFill>
                  <a:schemeClr val="bg1"/>
                </a:solidFill>
                <a:effectDag name="">
                  <a:cont type="tree" name="">
                    <a:effect ref="fillLine"/>
                    <a:outerShdw dist="38100" dir="13500000" algn="br">
                      <a:srgbClr val="EAFFEF"/>
                    </a:outerShdw>
                  </a:cont>
                  <a:cont type="tree" name="">
                    <a:effect ref="fillLine"/>
                    <a:outerShdw dist="38100" dir="2700000" algn="tl">
                      <a:srgbClr val="617065"/>
                    </a:outerShdw>
                  </a:cont>
                  <a:effect ref="fillLine"/>
                </a:effectDag>
                <a:latin typeface="EarthTek" pitchFamily="2" charset="2"/>
              </a:defRPr>
            </a:lvl1pPr>
          </a:lstStyle>
          <a:p>
            <a:pPr>
              <a:defRPr/>
            </a:pPr>
            <a:endParaRPr lang="en-US"/>
          </a:p>
        </p:txBody>
      </p:sp>
      <p:sp>
        <p:nvSpPr>
          <p:cNvPr id="5" name="Rectangle 1093"/>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6" name="Rectangle 1094"/>
          <p:cNvSpPr>
            <a:spLocks noGrp="1" noChangeArrowheads="1"/>
          </p:cNvSpPr>
          <p:nvPr>
            <p:ph type="sldNum" sz="quarter" idx="12"/>
          </p:nvPr>
        </p:nvSpPr>
        <p:spPr>
          <a:xfrm>
            <a:off x="6553200" y="6248400"/>
            <a:ext cx="2133600" cy="457200"/>
          </a:xfrm>
        </p:spPr>
        <p:txBody>
          <a:bodyPr/>
          <a:lstStyle>
            <a:lvl1pPr>
              <a:defRPr/>
            </a:lvl1pPr>
          </a:lstStyle>
          <a:p>
            <a:pPr>
              <a:defRPr/>
            </a:pPr>
            <a:fld id="{9C6EE22E-A7FB-431C-A953-6F7D8C7B38D6}" type="slidenum">
              <a:rPr lang="en-US"/>
              <a:pPr>
                <a:defRPr/>
              </a:pPr>
              <a:t>‹#›</a:t>
            </a:fld>
            <a:endParaRPr lang="en-US"/>
          </a:p>
        </p:txBody>
      </p:sp>
    </p:spTree>
    <p:extLst>
      <p:ext uri="{BB962C8B-B14F-4D97-AF65-F5344CB8AC3E}">
        <p14:creationId xmlns:p14="http://schemas.microsoft.com/office/powerpoint/2010/main" val="1011287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98C67043-CEF3-47E3-B506-D3A810E53803}" type="slidenum">
              <a:rPr lang="en-US"/>
              <a:pPr>
                <a:defRPr/>
              </a:pPr>
              <a:t>‹#›</a:t>
            </a:fld>
            <a:endParaRPr lang="en-US"/>
          </a:p>
        </p:txBody>
      </p:sp>
    </p:spTree>
    <p:extLst>
      <p:ext uri="{BB962C8B-B14F-4D97-AF65-F5344CB8AC3E}">
        <p14:creationId xmlns:p14="http://schemas.microsoft.com/office/powerpoint/2010/main" val="26547508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4619DBDB-2F0A-4ED1-BB6F-492C3B73A32B}" type="slidenum">
              <a:rPr lang="en-US"/>
              <a:pPr>
                <a:defRPr/>
              </a:pPr>
              <a:t>‹#›</a:t>
            </a:fld>
            <a:endParaRPr lang="en-US"/>
          </a:p>
        </p:txBody>
      </p:sp>
    </p:spTree>
    <p:extLst>
      <p:ext uri="{BB962C8B-B14F-4D97-AF65-F5344CB8AC3E}">
        <p14:creationId xmlns:p14="http://schemas.microsoft.com/office/powerpoint/2010/main" val="1857732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9649152D-A7AB-4C91-BA9F-6C5CD3D86CAD}"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756470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9782A1F2-12E5-420E-A3D5-0B0D75EBC74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753940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BCA1A5A5-1B82-4416-9CB4-44C83723E18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2245539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7FB4D1B9-BBB9-418A-8106-FD271CB7A02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9485799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D82ABE32-5173-40FB-8CBC-CC9D10EE45EF}"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20542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EDA0F3DD-B45F-49DD-966E-6D0DACCD38E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6781393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FBD4F147-8118-43E4-9FEB-315D1CDB12B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582665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C8737AB-E7FA-4D49-AD4D-FA650A74874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284385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E34B78FF-2D11-44A0-8B33-5D3A9CB5C6AB}" type="slidenum">
              <a:rPr lang="en-US"/>
              <a:pPr>
                <a:defRPr/>
              </a:pPr>
              <a:t>‹#›</a:t>
            </a:fld>
            <a:endParaRPr lang="en-US"/>
          </a:p>
        </p:txBody>
      </p:sp>
    </p:spTree>
    <p:extLst>
      <p:ext uri="{BB962C8B-B14F-4D97-AF65-F5344CB8AC3E}">
        <p14:creationId xmlns:p14="http://schemas.microsoft.com/office/powerpoint/2010/main" val="31681462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59B2A936-6533-48FA-B4B8-53EFE4EF2DEA}"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98766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5DC4104E-CBB1-4824-993B-96B0AD829DF2}"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667822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313EF8E-1ADA-429E-9D95-7C83880A892A}"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3418262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802A50F8-E9B9-4452-8171-58BFD54D8BAD}"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6210148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85800" y="6248400"/>
            <a:ext cx="1905000" cy="457200"/>
          </a:xfrm>
        </p:spPr>
        <p:txBody>
          <a:bodyPr/>
          <a:lstStyle>
            <a:lvl1pPr>
              <a:defRPr/>
            </a:lvl1pPr>
          </a:lstStyle>
          <a:p>
            <a:endParaRPr lang="en-US" altLang="en-US">
              <a:solidFill>
                <a:srgbClr val="FFFFFF"/>
              </a:solidFill>
            </a:endParaRPr>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a:xfrm>
            <a:off x="6553200" y="6248400"/>
            <a:ext cx="1905000" cy="457200"/>
          </a:xfrm>
        </p:spPr>
        <p:txBody>
          <a:bodyPr/>
          <a:lstStyle>
            <a:lvl1pPr>
              <a:defRPr/>
            </a:lvl1pPr>
          </a:lstStyle>
          <a:p>
            <a:fld id="{6870BB0A-B90D-4426-B5E6-491655BBE9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9940409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ltLang="en-US">
              <a:solidFill>
                <a:srgbClr val="FFFFFF"/>
              </a:solidFill>
            </a:endParaRPr>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D9EF7C2F-65B3-41EC-BC1A-FF0BBB4BEB8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7035441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9649152D-A7AB-4C91-BA9F-6C5CD3D86CAD}"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7672681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9782A1F2-12E5-420E-A3D5-0B0D75EBC74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8242444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BCA1A5A5-1B82-4416-9CB4-44C83723E18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6906507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7FB4D1B9-BBB9-418A-8106-FD271CB7A02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732740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93534CD7-4818-4D42-BDE0-0EF5D8953433}" type="slidenum">
              <a:rPr lang="en-US"/>
              <a:pPr>
                <a:defRPr/>
              </a:pPr>
              <a:t>‹#›</a:t>
            </a:fld>
            <a:endParaRPr lang="en-US"/>
          </a:p>
        </p:txBody>
      </p:sp>
    </p:spTree>
    <p:extLst>
      <p:ext uri="{BB962C8B-B14F-4D97-AF65-F5344CB8AC3E}">
        <p14:creationId xmlns:p14="http://schemas.microsoft.com/office/powerpoint/2010/main" val="32931825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D82ABE32-5173-40FB-8CBC-CC9D10EE45EF}"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20858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EDA0F3DD-B45F-49DD-966E-6D0DACCD38E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9014123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FBD4F147-8118-43E4-9FEB-315D1CDB12B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2277106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C8737AB-E7FA-4D49-AD4D-FA650A74874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5862223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59B2A936-6533-48FA-B4B8-53EFE4EF2DEA}"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7166418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5DC4104E-CBB1-4824-993B-96B0AD829DF2}"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6988265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313EF8E-1ADA-429E-9D95-7C83880A892A}"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5453535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ltLang="en-US">
              <a:solidFill>
                <a:srgbClr val="FFFFFF"/>
              </a:solidFill>
            </a:endParaRPr>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802A50F8-E9B9-4452-8171-58BFD54D8BAD}"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391031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85800" y="6248400"/>
            <a:ext cx="1905000" cy="457200"/>
          </a:xfrm>
        </p:spPr>
        <p:txBody>
          <a:bodyPr/>
          <a:lstStyle>
            <a:lvl1pPr>
              <a:defRPr/>
            </a:lvl1pPr>
          </a:lstStyle>
          <a:p>
            <a:endParaRPr lang="en-US" altLang="en-US">
              <a:solidFill>
                <a:srgbClr val="FFFFFF"/>
              </a:solidFill>
            </a:endParaRPr>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a:xfrm>
            <a:off x="6553200" y="6248400"/>
            <a:ext cx="1905000" cy="457200"/>
          </a:xfrm>
        </p:spPr>
        <p:txBody>
          <a:bodyPr/>
          <a:lstStyle>
            <a:lvl1pPr>
              <a:defRPr/>
            </a:lvl1pPr>
          </a:lstStyle>
          <a:p>
            <a:fld id="{6870BB0A-B90D-4426-B5E6-491655BBE9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8033883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ltLang="en-US">
              <a:solidFill>
                <a:srgbClr val="FFFFFF"/>
              </a:solidFill>
            </a:endParaRPr>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D9EF7C2F-65B3-41EC-BC1A-FF0BBB4BEB8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78349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2478E4FD-843D-421B-93B7-16EE6137C381}" type="slidenum">
              <a:rPr lang="en-US"/>
              <a:pPr>
                <a:defRPr/>
              </a:pPr>
              <a:t>‹#›</a:t>
            </a:fld>
            <a:endParaRPr lang="en-US"/>
          </a:p>
        </p:txBody>
      </p:sp>
    </p:spTree>
    <p:extLst>
      <p:ext uri="{BB962C8B-B14F-4D97-AF65-F5344CB8AC3E}">
        <p14:creationId xmlns:p14="http://schemas.microsoft.com/office/powerpoint/2010/main" val="550561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94"/>
          <p:cNvSpPr>
            <a:spLocks noGrp="1" noChangeArrowheads="1"/>
          </p:cNvSpPr>
          <p:nvPr>
            <p:ph type="ftr" sz="quarter" idx="10"/>
          </p:nvPr>
        </p:nvSpPr>
        <p:spPr>
          <a:ln/>
        </p:spPr>
        <p:txBody>
          <a:bodyPr/>
          <a:lstStyle>
            <a:lvl1pPr>
              <a:defRPr/>
            </a:lvl1pPr>
          </a:lstStyle>
          <a:p>
            <a:pPr>
              <a:defRPr/>
            </a:pPr>
            <a:endParaRPr lang="en-US"/>
          </a:p>
        </p:txBody>
      </p:sp>
      <p:sp>
        <p:nvSpPr>
          <p:cNvPr id="8" name="Rectangle 1095"/>
          <p:cNvSpPr>
            <a:spLocks noGrp="1" noChangeArrowheads="1"/>
          </p:cNvSpPr>
          <p:nvPr>
            <p:ph type="sldNum" sz="quarter" idx="11"/>
          </p:nvPr>
        </p:nvSpPr>
        <p:spPr>
          <a:ln/>
        </p:spPr>
        <p:txBody>
          <a:bodyPr/>
          <a:lstStyle>
            <a:lvl1pPr>
              <a:defRPr/>
            </a:lvl1pPr>
          </a:lstStyle>
          <a:p>
            <a:pPr>
              <a:defRPr/>
            </a:pPr>
            <a:fld id="{6955BA82-FEC1-45EB-8BE1-F7CAB22D9AB7}" type="slidenum">
              <a:rPr lang="en-US"/>
              <a:pPr>
                <a:defRPr/>
              </a:pPr>
              <a:t>‹#›</a:t>
            </a:fld>
            <a:endParaRPr lang="en-US"/>
          </a:p>
        </p:txBody>
      </p:sp>
    </p:spTree>
    <p:extLst>
      <p:ext uri="{BB962C8B-B14F-4D97-AF65-F5344CB8AC3E}">
        <p14:creationId xmlns:p14="http://schemas.microsoft.com/office/powerpoint/2010/main" val="448459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94"/>
          <p:cNvSpPr>
            <a:spLocks noGrp="1" noChangeArrowheads="1"/>
          </p:cNvSpPr>
          <p:nvPr>
            <p:ph type="ftr" sz="quarter" idx="10"/>
          </p:nvPr>
        </p:nvSpPr>
        <p:spPr>
          <a:ln/>
        </p:spPr>
        <p:txBody>
          <a:bodyPr/>
          <a:lstStyle>
            <a:lvl1pPr>
              <a:defRPr/>
            </a:lvl1pPr>
          </a:lstStyle>
          <a:p>
            <a:pPr>
              <a:defRPr/>
            </a:pPr>
            <a:endParaRPr lang="en-US"/>
          </a:p>
        </p:txBody>
      </p:sp>
      <p:sp>
        <p:nvSpPr>
          <p:cNvPr id="4" name="Rectangle 1095"/>
          <p:cNvSpPr>
            <a:spLocks noGrp="1" noChangeArrowheads="1"/>
          </p:cNvSpPr>
          <p:nvPr>
            <p:ph type="sldNum" sz="quarter" idx="11"/>
          </p:nvPr>
        </p:nvSpPr>
        <p:spPr>
          <a:ln/>
        </p:spPr>
        <p:txBody>
          <a:bodyPr/>
          <a:lstStyle>
            <a:lvl1pPr>
              <a:defRPr/>
            </a:lvl1pPr>
          </a:lstStyle>
          <a:p>
            <a:pPr>
              <a:defRPr/>
            </a:pPr>
            <a:fld id="{E7157C3A-3786-417E-98A8-A08C3995B1DC}" type="slidenum">
              <a:rPr lang="en-US"/>
              <a:pPr>
                <a:defRPr/>
              </a:pPr>
              <a:t>‹#›</a:t>
            </a:fld>
            <a:endParaRPr lang="en-US"/>
          </a:p>
        </p:txBody>
      </p:sp>
    </p:spTree>
    <p:extLst>
      <p:ext uri="{BB962C8B-B14F-4D97-AF65-F5344CB8AC3E}">
        <p14:creationId xmlns:p14="http://schemas.microsoft.com/office/powerpoint/2010/main" val="2853671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94"/>
          <p:cNvSpPr>
            <a:spLocks noGrp="1" noChangeArrowheads="1"/>
          </p:cNvSpPr>
          <p:nvPr>
            <p:ph type="ftr" sz="quarter" idx="10"/>
          </p:nvPr>
        </p:nvSpPr>
        <p:spPr>
          <a:ln/>
        </p:spPr>
        <p:txBody>
          <a:bodyPr/>
          <a:lstStyle>
            <a:lvl1pPr>
              <a:defRPr/>
            </a:lvl1pPr>
          </a:lstStyle>
          <a:p>
            <a:pPr>
              <a:defRPr/>
            </a:pPr>
            <a:endParaRPr lang="en-US"/>
          </a:p>
        </p:txBody>
      </p:sp>
      <p:sp>
        <p:nvSpPr>
          <p:cNvPr id="3" name="Rectangle 1095"/>
          <p:cNvSpPr>
            <a:spLocks noGrp="1" noChangeArrowheads="1"/>
          </p:cNvSpPr>
          <p:nvPr>
            <p:ph type="sldNum" sz="quarter" idx="11"/>
          </p:nvPr>
        </p:nvSpPr>
        <p:spPr>
          <a:ln/>
        </p:spPr>
        <p:txBody>
          <a:bodyPr/>
          <a:lstStyle>
            <a:lvl1pPr>
              <a:defRPr/>
            </a:lvl1pPr>
          </a:lstStyle>
          <a:p>
            <a:pPr>
              <a:defRPr/>
            </a:pPr>
            <a:fld id="{16BA27F3-F7A2-4166-BFDC-7D214D6431E1}" type="slidenum">
              <a:rPr lang="en-US"/>
              <a:pPr>
                <a:defRPr/>
              </a:pPr>
              <a:t>‹#›</a:t>
            </a:fld>
            <a:endParaRPr lang="en-US"/>
          </a:p>
        </p:txBody>
      </p:sp>
    </p:spTree>
    <p:extLst>
      <p:ext uri="{BB962C8B-B14F-4D97-AF65-F5344CB8AC3E}">
        <p14:creationId xmlns:p14="http://schemas.microsoft.com/office/powerpoint/2010/main" val="570362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58B3518E-9CDD-458A-B260-AFCFCEE82FD5}" type="slidenum">
              <a:rPr lang="en-US"/>
              <a:pPr>
                <a:defRPr/>
              </a:pPr>
              <a:t>‹#›</a:t>
            </a:fld>
            <a:endParaRPr lang="en-US"/>
          </a:p>
        </p:txBody>
      </p:sp>
    </p:spTree>
    <p:extLst>
      <p:ext uri="{BB962C8B-B14F-4D97-AF65-F5344CB8AC3E}">
        <p14:creationId xmlns:p14="http://schemas.microsoft.com/office/powerpoint/2010/main" val="3216663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0860072D-D6D0-40BD-AF20-49DF17C29B86}" type="slidenum">
              <a:rPr lang="en-US"/>
              <a:pPr>
                <a:defRPr/>
              </a:pPr>
              <a:t>‹#›</a:t>
            </a:fld>
            <a:endParaRPr lang="en-US"/>
          </a:p>
        </p:txBody>
      </p:sp>
    </p:spTree>
    <p:extLst>
      <p:ext uri="{BB962C8B-B14F-4D97-AF65-F5344CB8AC3E}">
        <p14:creationId xmlns:p14="http://schemas.microsoft.com/office/powerpoint/2010/main" val="1834898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0">
          <a:gsLst>
            <a:gs pos="0">
              <a:srgbClr val="8488C4"/>
            </a:gs>
            <a:gs pos="53000">
              <a:srgbClr val="D4DEFF"/>
            </a:gs>
            <a:gs pos="83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sp>
        <p:nvSpPr>
          <p:cNvPr id="864323" name="Rectangle 1091"/>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864324" name="Rectangle 1092"/>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64326" name="Rectangle 109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latin typeface="Arial" charset="0"/>
              </a:defRPr>
            </a:lvl1pPr>
          </a:lstStyle>
          <a:p>
            <a:pPr>
              <a:defRPr/>
            </a:pPr>
            <a:endParaRPr lang="en-US"/>
          </a:p>
        </p:txBody>
      </p:sp>
      <p:sp>
        <p:nvSpPr>
          <p:cNvPr id="864327" name="Rectangle 109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latin typeface="Arial" charset="0"/>
              </a:defRPr>
            </a:lvl1pPr>
          </a:lstStyle>
          <a:p>
            <a:pPr>
              <a:defRPr/>
            </a:pPr>
            <a:fld id="{34449B33-4EF3-4218-8FD4-4B3BDBA3D96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4"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Lst>
  <p:timing>
    <p:tnLst>
      <p:par>
        <p:cTn id="1" dur="indefinite" restart="never" nodeType="tmRoot"/>
      </p:par>
    </p:tnLst>
  </p:timing>
  <p:txStyles>
    <p:titleStyle>
      <a:lvl1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amma/>
                <a:shade val="46275"/>
                <a:invGamma/>
              </a:srgbClr>
            </a:gs>
            <a:gs pos="100000">
              <a:srgbClr val="000099"/>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en-US" smtClean="0">
              <a:solidFill>
                <a:srgbClr val="FFFFFF"/>
              </a:solidFill>
              <a:latin typeface="Times New Roman" pitchFamily="18" charset="0"/>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US" smtClean="0">
              <a:solidFill>
                <a:srgbClr val="FFFFFF"/>
              </a:solidFill>
              <a:latin typeface="Times New Roman" pitchFamily="18" charset="0"/>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732BD1EF-598B-453A-B160-C0A2816CC192}" type="slidenum">
              <a:rPr lang="en-US" altLang="en-US" smtClean="0">
                <a:solidFill>
                  <a:srgbClr val="FFFFFF"/>
                </a:solidFill>
                <a:latin typeface="Times New Roman" pitchFamily="18" charset="0"/>
              </a:rPr>
              <a:pPr/>
              <a:t>‹#›</a:t>
            </a:fld>
            <a:endParaRPr lang="en-US" altLang="en-US" smtClean="0">
              <a:solidFill>
                <a:srgbClr val="FFFFFF"/>
              </a:solidFill>
              <a:latin typeface="Times New Roman" pitchFamily="18" charset="0"/>
            </a:endParaRPr>
          </a:p>
        </p:txBody>
      </p:sp>
    </p:spTree>
    <p:extLst>
      <p:ext uri="{BB962C8B-B14F-4D97-AF65-F5344CB8AC3E}">
        <p14:creationId xmlns:p14="http://schemas.microsoft.com/office/powerpoint/2010/main" val="3822158035"/>
      </p:ext>
    </p:extLst>
  </p:cSld>
  <p:clrMap bg1="dk2" tx1="lt1" bg2="dk1" tx2="lt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 id="2147484092" r:id="rId12"/>
    <p:sldLayoutId id="2147484093" r:id="rId13"/>
    <p:sldLayoutId id="2147484094" r:id="rId14"/>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amma/>
                <a:shade val="46275"/>
                <a:invGamma/>
              </a:srgbClr>
            </a:gs>
            <a:gs pos="100000">
              <a:srgbClr val="000099"/>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en-US" smtClean="0">
              <a:solidFill>
                <a:srgbClr val="FFFFFF"/>
              </a:solidFill>
              <a:latin typeface="Times New Roman" pitchFamily="18" charset="0"/>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US" smtClean="0">
              <a:solidFill>
                <a:srgbClr val="FFFFFF"/>
              </a:solidFill>
              <a:latin typeface="Times New Roman" pitchFamily="18" charset="0"/>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732BD1EF-598B-453A-B160-C0A2816CC192}" type="slidenum">
              <a:rPr lang="en-US" altLang="en-US" smtClean="0">
                <a:solidFill>
                  <a:srgbClr val="FFFFFF"/>
                </a:solidFill>
                <a:latin typeface="Times New Roman" pitchFamily="18" charset="0"/>
              </a:rPr>
              <a:pPr/>
              <a:t>‹#›</a:t>
            </a:fld>
            <a:endParaRPr lang="en-US" altLang="en-US" smtClean="0">
              <a:solidFill>
                <a:srgbClr val="FFFFFF"/>
              </a:solidFill>
              <a:latin typeface="Times New Roman" pitchFamily="18" charset="0"/>
            </a:endParaRPr>
          </a:p>
        </p:txBody>
      </p:sp>
    </p:spTree>
    <p:extLst>
      <p:ext uri="{BB962C8B-B14F-4D97-AF65-F5344CB8AC3E}">
        <p14:creationId xmlns:p14="http://schemas.microsoft.com/office/powerpoint/2010/main" val="2108889419"/>
      </p:ext>
    </p:extLst>
  </p:cSld>
  <p:clrMap bg1="dk2" tx1="lt1" bg2="dk1" tx2="lt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8.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81000" y="2743200"/>
            <a:ext cx="8382000" cy="2133600"/>
          </a:xfrm>
        </p:spPr>
        <p:txBody>
          <a:bodyPr>
            <a:normAutofit/>
          </a:bodyPr>
          <a:lstStyle/>
          <a:p>
            <a:pPr>
              <a:defRPr/>
            </a:pPr>
            <a:r>
              <a:rPr lang="en-US" sz="3600" b="1" dirty="0">
                <a:solidFill>
                  <a:schemeClr val="tx1"/>
                </a:solidFill>
                <a:effectLst/>
                <a:cs typeface="Times New Roman" pitchFamily="18" charset="0"/>
              </a:rPr>
              <a:t>WinSLAMM v 10 </a:t>
            </a:r>
            <a:r>
              <a:rPr lang="en-US" sz="4400" b="1" dirty="0">
                <a:solidFill>
                  <a:schemeClr val="tx1"/>
                </a:solidFill>
                <a:effectLst/>
                <a:cs typeface="Times New Roman" pitchFamily="18" charset="0"/>
              </a:rPr>
              <a:t/>
            </a:r>
            <a:br>
              <a:rPr lang="en-US" sz="4400" b="1" dirty="0">
                <a:solidFill>
                  <a:schemeClr val="tx1"/>
                </a:solidFill>
                <a:effectLst/>
                <a:cs typeface="Times New Roman" pitchFamily="18" charset="0"/>
              </a:rPr>
            </a:br>
            <a:r>
              <a:rPr lang="en-US" sz="4400" b="1" dirty="0" smtClean="0">
                <a:solidFill>
                  <a:schemeClr val="tx1"/>
                </a:solidFill>
                <a:effectLst/>
                <a:cs typeface="Times New Roman" pitchFamily="18" charset="0"/>
              </a:rPr>
              <a:t>Routing of Particle Size Distributions</a:t>
            </a:r>
            <a:endParaRPr lang="en-US" b="1" dirty="0"/>
          </a:p>
        </p:txBody>
      </p:sp>
      <p:sp>
        <p:nvSpPr>
          <p:cNvPr id="7" name="Slide Number Placeholder 6"/>
          <p:cNvSpPr>
            <a:spLocks noGrp="1"/>
          </p:cNvSpPr>
          <p:nvPr>
            <p:ph type="sldNum" sz="quarter" idx="12"/>
          </p:nvPr>
        </p:nvSpPr>
        <p:spPr/>
        <p:txBody>
          <a:bodyPr/>
          <a:lstStyle/>
          <a:p>
            <a:pPr>
              <a:defRPr/>
            </a:pPr>
            <a:fld id="{EAF81AEA-28C7-4A0C-BCCB-D0787446E23D}" type="slidenum">
              <a:rPr lang="en-US" smtClean="0"/>
              <a:pPr>
                <a:defRPr/>
              </a:pPr>
              <a:t>1</a:t>
            </a:fld>
            <a:endParaRPr lang="en-US"/>
          </a:p>
        </p:txBody>
      </p:sp>
      <p:sp>
        <p:nvSpPr>
          <p:cNvPr id="3076" name="TextBox 8"/>
          <p:cNvSpPr txBox="1">
            <a:spLocks noChangeArrowheads="1"/>
          </p:cNvSpPr>
          <p:nvPr/>
        </p:nvSpPr>
        <p:spPr bwMode="auto">
          <a:xfrm>
            <a:off x="723900" y="5410200"/>
            <a:ext cx="7696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2000" dirty="0">
                <a:latin typeface="Calibri" pitchFamily="34" charset="0"/>
                <a:ea typeface="Calibri" pitchFamily="34" charset="0"/>
                <a:cs typeface="Calibri" pitchFamily="34" charset="0"/>
              </a:rPr>
              <a:t>Using WinSLAMM v10 to Meet Urban Stormwater Management Goals</a:t>
            </a:r>
            <a:endParaRPr lang="en-US" altLang="en-US" sz="2000" dirty="0"/>
          </a:p>
        </p:txBody>
      </p:sp>
      <p:pic>
        <p:nvPicPr>
          <p:cNvPr id="3078" name="Pictur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8950" y="381000"/>
            <a:ext cx="308610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 y="533400"/>
            <a:ext cx="9085263"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81FC17BD-DF74-4209-B232-5D921B58C5F5}" type="slidenum">
              <a:rPr lang="en-US" smtClean="0"/>
              <a:pPr>
                <a:defRPr/>
              </a:pPr>
              <a:t>10</a:t>
            </a:fld>
            <a:endParaRPr lang="en-US"/>
          </a:p>
        </p:txBody>
      </p:sp>
      <p:sp>
        <p:nvSpPr>
          <p:cNvPr id="3" name="Rectangle 2"/>
          <p:cNvSpPr/>
          <p:nvPr/>
        </p:nvSpPr>
        <p:spPr>
          <a:xfrm>
            <a:off x="5410200" y="2228671"/>
            <a:ext cx="3276600" cy="1631216"/>
          </a:xfrm>
          <a:prstGeom prst="rect">
            <a:avLst/>
          </a:prstGeom>
          <a:solidFill>
            <a:schemeClr val="bg1"/>
          </a:solidFill>
        </p:spPr>
        <p:txBody>
          <a:bodyPr wrap="square">
            <a:spAutoFit/>
          </a:bodyPr>
          <a:lstStyle/>
          <a:p>
            <a:pPr algn="ctr"/>
            <a:r>
              <a:rPr lang="en-US" altLang="en-US" sz="2000" b="1" dirty="0"/>
              <a:t>Particle Size Distribution effluent calculation procedure </a:t>
            </a:r>
            <a:r>
              <a:rPr lang="en-US" altLang="en-US" sz="2000" b="1" dirty="0" smtClean="0"/>
              <a:t>uses mass-weighting </a:t>
            </a:r>
            <a:r>
              <a:rPr lang="en-US" altLang="en-US" sz="2000" b="1" dirty="0"/>
              <a:t>rather than flow-weighting</a:t>
            </a:r>
          </a:p>
        </p:txBody>
      </p:sp>
    </p:spTree>
    <p:extLst>
      <p:ext uri="{BB962C8B-B14F-4D97-AF65-F5344CB8AC3E}">
        <p14:creationId xmlns:p14="http://schemas.microsoft.com/office/powerpoint/2010/main" val="8222413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63" y="533400"/>
            <a:ext cx="8996362"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5F2946EF-0DA8-424C-AAF0-3CBD0F8CA74E}" type="slidenum">
              <a:rPr lang="en-US" smtClean="0"/>
              <a:pPr>
                <a:defRPr/>
              </a:pPr>
              <a:t>11</a:t>
            </a:fld>
            <a:endParaRPr lang="en-US"/>
          </a:p>
        </p:txBody>
      </p:sp>
    </p:spTree>
    <p:extLst>
      <p:ext uri="{BB962C8B-B14F-4D97-AF65-F5344CB8AC3E}">
        <p14:creationId xmlns:p14="http://schemas.microsoft.com/office/powerpoint/2010/main" val="36441317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533400"/>
            <a:ext cx="89916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502400"/>
            <a:ext cx="2133600" cy="365125"/>
          </a:xfrm>
          <a:prstGeom prst="rect">
            <a:avLst/>
          </a:prstGeom>
        </p:spPr>
        <p:txBody>
          <a:bodyPr/>
          <a:lstStyle/>
          <a:p>
            <a:pPr>
              <a:defRPr/>
            </a:pPr>
            <a:fld id="{F154DD85-A79F-424D-9CE0-6DCF399C3FFA}" type="slidenum">
              <a:rPr lang="en-US" smtClean="0"/>
              <a:pPr>
                <a:defRPr/>
              </a:pPr>
              <a:t>12</a:t>
            </a:fld>
            <a:endParaRPr lang="en-US" dirty="0"/>
          </a:p>
        </p:txBody>
      </p:sp>
    </p:spTree>
    <p:extLst>
      <p:ext uri="{BB962C8B-B14F-4D97-AF65-F5344CB8AC3E}">
        <p14:creationId xmlns:p14="http://schemas.microsoft.com/office/powerpoint/2010/main" val="5314214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 y="533400"/>
            <a:ext cx="9021763"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24DF1D8C-5A0C-4980-A951-A603A961E584}" type="slidenum">
              <a:rPr lang="en-US" smtClean="0"/>
              <a:pPr>
                <a:defRPr/>
              </a:pPr>
              <a:t>13</a:t>
            </a:fld>
            <a:endParaRPr lang="en-US"/>
          </a:p>
        </p:txBody>
      </p:sp>
    </p:spTree>
    <p:extLst>
      <p:ext uri="{BB962C8B-B14F-4D97-AF65-F5344CB8AC3E}">
        <p14:creationId xmlns:p14="http://schemas.microsoft.com/office/powerpoint/2010/main" val="3851559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533400"/>
            <a:ext cx="8963025"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B2E4BF5E-677A-47D9-A4A0-E648530B12EB}" type="slidenum">
              <a:rPr lang="en-US" smtClean="0"/>
              <a:pPr>
                <a:defRPr/>
              </a:pPr>
              <a:t>14</a:t>
            </a:fld>
            <a:endParaRPr lang="en-US"/>
          </a:p>
        </p:txBody>
      </p:sp>
    </p:spTree>
    <p:extLst>
      <p:ext uri="{BB962C8B-B14F-4D97-AF65-F5344CB8AC3E}">
        <p14:creationId xmlns:p14="http://schemas.microsoft.com/office/powerpoint/2010/main" val="28175159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8904" y="18393"/>
            <a:ext cx="9172903" cy="1353207"/>
          </a:xfrm>
        </p:spPr>
        <p:txBody>
          <a:bodyPr/>
          <a:lstStyle/>
          <a:p>
            <a:r>
              <a:rPr lang="en-US" b="1" dirty="0" smtClean="0">
                <a:solidFill>
                  <a:schemeClr val="tx1"/>
                </a:solidFill>
                <a:effectLst/>
              </a:rPr>
              <a:t>TSS vs. SSC and PSD Relationships</a:t>
            </a:r>
            <a:endParaRPr lang="en-US" b="1" dirty="0">
              <a:solidFill>
                <a:schemeClr val="tx1"/>
              </a:solidFill>
              <a:effectLst/>
            </a:endParaRPr>
          </a:p>
        </p:txBody>
      </p:sp>
      <p:sp>
        <p:nvSpPr>
          <p:cNvPr id="5" name="Content Placeholder 4"/>
          <p:cNvSpPr>
            <a:spLocks noGrp="1"/>
          </p:cNvSpPr>
          <p:nvPr>
            <p:ph idx="1"/>
          </p:nvPr>
        </p:nvSpPr>
        <p:spPr>
          <a:xfrm>
            <a:off x="152400" y="1371600"/>
            <a:ext cx="8839200" cy="4419600"/>
          </a:xfrm>
        </p:spPr>
        <p:txBody>
          <a:bodyPr/>
          <a:lstStyle/>
          <a:p>
            <a:pPr marL="0" indent="0">
              <a:buNone/>
            </a:pPr>
            <a:r>
              <a:rPr lang="en-US" sz="4000" dirty="0" smtClean="0">
                <a:effectLst/>
              </a:rPr>
              <a:t>Two separate issues: </a:t>
            </a:r>
          </a:p>
          <a:p>
            <a:pPr lvl="1"/>
            <a:r>
              <a:rPr lang="en-US" sz="3600" dirty="0" smtClean="0">
                <a:effectLst/>
              </a:rPr>
              <a:t>sampling to obtain representative water samples and </a:t>
            </a:r>
          </a:p>
          <a:p>
            <a:pPr lvl="1"/>
            <a:r>
              <a:rPr lang="en-US" sz="3600" dirty="0" smtClean="0">
                <a:effectLst/>
              </a:rPr>
              <a:t>laboratory processing to represent all particles. </a:t>
            </a:r>
          </a:p>
          <a:p>
            <a:pPr marL="457200" lvl="1" indent="0">
              <a:buNone/>
            </a:pPr>
            <a:r>
              <a:rPr lang="en-US" sz="3600" dirty="0" smtClean="0">
                <a:effectLst/>
              </a:rPr>
              <a:t>Most problems result in loss of large particles. The combination of methods used  affects modeling approach, especially the particle size distributions.</a:t>
            </a:r>
          </a:p>
        </p:txBody>
      </p:sp>
    </p:spTree>
    <p:extLst>
      <p:ext uri="{BB962C8B-B14F-4D97-AF65-F5344CB8AC3E}">
        <p14:creationId xmlns:p14="http://schemas.microsoft.com/office/powerpoint/2010/main" val="38579494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55" y="304800"/>
            <a:ext cx="9144000" cy="1219199"/>
          </a:xfrm>
        </p:spPr>
        <p:txBody>
          <a:bodyPr/>
          <a:lstStyle/>
          <a:p>
            <a:r>
              <a:rPr lang="en-US" b="1" dirty="0" smtClean="0">
                <a:solidFill>
                  <a:schemeClr val="tx1"/>
                </a:solidFill>
                <a:effectLst/>
              </a:rPr>
              <a:t>Sampling Effects on Particulate Solids Characteristics</a:t>
            </a:r>
            <a:endParaRPr lang="en-US" b="1" dirty="0">
              <a:solidFill>
                <a:schemeClr val="tx1"/>
              </a:solidFill>
              <a:effectLst/>
            </a:endParaRPr>
          </a:p>
        </p:txBody>
      </p:sp>
      <p:sp>
        <p:nvSpPr>
          <p:cNvPr id="5" name="Content Placeholder 4"/>
          <p:cNvSpPr>
            <a:spLocks noGrp="1"/>
          </p:cNvSpPr>
          <p:nvPr>
            <p:ph idx="1"/>
          </p:nvPr>
        </p:nvSpPr>
        <p:spPr>
          <a:xfrm>
            <a:off x="533400" y="1828800"/>
            <a:ext cx="7772400" cy="4602163"/>
          </a:xfrm>
        </p:spPr>
        <p:txBody>
          <a:bodyPr/>
          <a:lstStyle/>
          <a:p>
            <a:r>
              <a:rPr lang="en-US" dirty="0" smtClean="0">
                <a:effectLst/>
              </a:rPr>
              <a:t>Sampling issues associated with stratified flows and </a:t>
            </a:r>
            <a:r>
              <a:rPr lang="en-US" dirty="0" err="1" smtClean="0">
                <a:effectLst/>
              </a:rPr>
              <a:t>bedload</a:t>
            </a:r>
            <a:r>
              <a:rPr lang="en-US" dirty="0" smtClean="0">
                <a:effectLst/>
              </a:rPr>
              <a:t>. </a:t>
            </a:r>
          </a:p>
          <a:p>
            <a:pPr lvl="1"/>
            <a:r>
              <a:rPr lang="en-US" dirty="0" smtClean="0">
                <a:effectLst/>
              </a:rPr>
              <a:t>Sampler intakes on bottom of pipe may collect more </a:t>
            </a:r>
            <a:r>
              <a:rPr lang="en-US" dirty="0" err="1" smtClean="0">
                <a:effectLst/>
              </a:rPr>
              <a:t>bedload</a:t>
            </a:r>
            <a:r>
              <a:rPr lang="en-US" dirty="0" smtClean="0">
                <a:effectLst/>
              </a:rPr>
              <a:t> than represented in well-mixed sample, and </a:t>
            </a:r>
          </a:p>
          <a:p>
            <a:pPr lvl="1"/>
            <a:r>
              <a:rPr lang="en-US" dirty="0" smtClean="0">
                <a:effectLst/>
              </a:rPr>
              <a:t>sampler tube velocity may not be able to transport large particles to sample bottles </a:t>
            </a:r>
          </a:p>
          <a:p>
            <a:pPr marL="457200" lvl="1" indent="0">
              <a:buNone/>
            </a:pPr>
            <a:r>
              <a:rPr lang="en-US" dirty="0" smtClean="0">
                <a:effectLst/>
              </a:rPr>
              <a:t>These are two opposite problems that seldom cancel each other out nicely.</a:t>
            </a:r>
          </a:p>
        </p:txBody>
      </p:sp>
    </p:spTree>
    <p:extLst>
      <p:ext uri="{BB962C8B-B14F-4D97-AF65-F5344CB8AC3E}">
        <p14:creationId xmlns:p14="http://schemas.microsoft.com/office/powerpoint/2010/main" val="34999783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87711274"/>
              </p:ext>
            </p:extLst>
          </p:nvPr>
        </p:nvGraphicFramePr>
        <p:xfrm>
          <a:off x="152400" y="1077217"/>
          <a:ext cx="8991600" cy="4104382"/>
        </p:xfrm>
        <a:graphic>
          <a:graphicData uri="http://schemas.openxmlformats.org/drawingml/2006/table">
            <a:tbl>
              <a:tblPr>
                <a:tableStyleId>{5C22544A-7EE6-4342-B048-85BDC9FD1C3A}</a:tableStyleId>
              </a:tblPr>
              <a:tblGrid>
                <a:gridCol w="4774303"/>
                <a:gridCol w="4217297"/>
              </a:tblGrid>
              <a:tr h="746251">
                <a:tc>
                  <a:txBody>
                    <a:bodyPr/>
                    <a:lstStyle/>
                    <a:p>
                      <a:pPr marL="0" marR="0">
                        <a:spcBef>
                          <a:spcPts val="0"/>
                        </a:spcBef>
                        <a:spcAft>
                          <a:spcPts val="0"/>
                        </a:spcAft>
                      </a:pPr>
                      <a:r>
                        <a:rPr lang="en-US" sz="2400" b="1" dirty="0">
                          <a:effectLst/>
                        </a:rPr>
                        <a:t>Sampled solids load in </a:t>
                      </a:r>
                      <a:endParaRPr lang="en-US" sz="2400" b="1" dirty="0">
                        <a:effectLst/>
                        <a:latin typeface="Times New Roman"/>
                        <a:ea typeface="Times New Roman"/>
                      </a:endParaRPr>
                    </a:p>
                  </a:txBody>
                  <a:tcPr marL="0" marR="0" marT="0" marB="0"/>
                </a:tc>
                <a:tc>
                  <a:txBody>
                    <a:bodyPr/>
                    <a:lstStyle/>
                    <a:p>
                      <a:pPr marL="0" marR="0">
                        <a:spcBef>
                          <a:spcPts val="0"/>
                        </a:spcBef>
                        <a:spcAft>
                          <a:spcPts val="0"/>
                        </a:spcAft>
                      </a:pPr>
                      <a:r>
                        <a:rPr lang="en-US" sz="2400" b="1">
                          <a:effectLst/>
                        </a:rPr>
                        <a:t>1623 kg</a:t>
                      </a:r>
                      <a:endParaRPr lang="en-US" sz="2400" b="1">
                        <a:effectLst/>
                        <a:latin typeface="Times New Roman"/>
                        <a:ea typeface="Times New Roman"/>
                      </a:endParaRPr>
                    </a:p>
                  </a:txBody>
                  <a:tcPr marL="0" marR="0" marT="0" marB="0"/>
                </a:tc>
              </a:tr>
              <a:tr h="746251">
                <a:tc>
                  <a:txBody>
                    <a:bodyPr/>
                    <a:lstStyle/>
                    <a:p>
                      <a:pPr marL="0" marR="0">
                        <a:spcBef>
                          <a:spcPts val="0"/>
                        </a:spcBef>
                        <a:spcAft>
                          <a:spcPts val="0"/>
                        </a:spcAft>
                      </a:pPr>
                      <a:r>
                        <a:rPr lang="en-US" sz="2400" b="1">
                          <a:effectLst/>
                        </a:rPr>
                        <a:t>Sampled solids load out</a:t>
                      </a:r>
                      <a:endParaRPr lang="en-US" sz="2400" b="1">
                        <a:effectLst/>
                        <a:latin typeface="Times New Roman"/>
                        <a:ea typeface="Times New Roman"/>
                      </a:endParaRPr>
                    </a:p>
                  </a:txBody>
                  <a:tcPr marL="0" marR="0" marT="0" marB="0"/>
                </a:tc>
                <a:tc>
                  <a:txBody>
                    <a:bodyPr/>
                    <a:lstStyle/>
                    <a:p>
                      <a:pPr marL="0" marR="0">
                        <a:spcBef>
                          <a:spcPts val="0"/>
                        </a:spcBef>
                        <a:spcAft>
                          <a:spcPts val="0"/>
                        </a:spcAft>
                      </a:pPr>
                      <a:r>
                        <a:rPr lang="en-US" sz="2400" b="1">
                          <a:effectLst/>
                        </a:rPr>
                        <a:t>1218 kg</a:t>
                      </a:r>
                      <a:endParaRPr lang="en-US" sz="2400" b="1">
                        <a:effectLst/>
                        <a:latin typeface="Times New Roman"/>
                        <a:ea typeface="Times New Roman"/>
                      </a:endParaRPr>
                    </a:p>
                  </a:txBody>
                  <a:tcPr marL="0" marR="0" marT="0" marB="0"/>
                </a:tc>
              </a:tr>
              <a:tr h="746251">
                <a:tc>
                  <a:txBody>
                    <a:bodyPr/>
                    <a:lstStyle/>
                    <a:p>
                      <a:pPr marL="0" marR="0">
                        <a:spcBef>
                          <a:spcPts val="0"/>
                        </a:spcBef>
                        <a:spcAft>
                          <a:spcPts val="0"/>
                        </a:spcAft>
                      </a:pPr>
                      <a:r>
                        <a:rPr lang="en-US" sz="2400" b="1" dirty="0">
                          <a:effectLst/>
                        </a:rPr>
                        <a:t>Trapped by difference</a:t>
                      </a:r>
                      <a:endParaRPr lang="en-US" sz="2400" b="1" dirty="0">
                        <a:effectLst/>
                        <a:latin typeface="Times New Roman"/>
                        <a:ea typeface="Times New Roman"/>
                      </a:endParaRPr>
                    </a:p>
                  </a:txBody>
                  <a:tcPr marL="0" marR="0" marT="0" marB="0"/>
                </a:tc>
                <a:tc>
                  <a:txBody>
                    <a:bodyPr/>
                    <a:lstStyle/>
                    <a:p>
                      <a:pPr marL="0" marR="0">
                        <a:spcBef>
                          <a:spcPts val="0"/>
                        </a:spcBef>
                        <a:spcAft>
                          <a:spcPts val="0"/>
                        </a:spcAft>
                      </a:pPr>
                      <a:r>
                        <a:rPr lang="en-US" sz="2400" b="1">
                          <a:effectLst/>
                        </a:rPr>
                        <a:t>405 kg (25% removal)</a:t>
                      </a:r>
                      <a:endParaRPr lang="en-US" sz="2400" b="1">
                        <a:effectLst/>
                        <a:latin typeface="Times New Roman"/>
                        <a:ea typeface="Times New Roman"/>
                      </a:endParaRPr>
                    </a:p>
                  </a:txBody>
                  <a:tcPr marL="0" marR="0" marT="0" marB="0"/>
                </a:tc>
              </a:tr>
              <a:tr h="746251">
                <a:tc>
                  <a:txBody>
                    <a:bodyPr/>
                    <a:lstStyle/>
                    <a:p>
                      <a:pPr marL="0" marR="0">
                        <a:spcBef>
                          <a:spcPts val="0"/>
                        </a:spcBef>
                        <a:spcAft>
                          <a:spcPts val="0"/>
                        </a:spcAft>
                      </a:pPr>
                      <a:r>
                        <a:rPr lang="en-US" sz="2400" b="1">
                          <a:effectLst/>
                        </a:rPr>
                        <a:t>Actual trapped total sediment</a:t>
                      </a:r>
                      <a:endParaRPr lang="en-US" sz="2400" b="1">
                        <a:effectLst/>
                        <a:latin typeface="Times New Roman"/>
                        <a:ea typeface="Times New Roman"/>
                      </a:endParaRPr>
                    </a:p>
                  </a:txBody>
                  <a:tcPr marL="0" marR="0" marT="0" marB="0"/>
                </a:tc>
                <a:tc>
                  <a:txBody>
                    <a:bodyPr/>
                    <a:lstStyle/>
                    <a:p>
                      <a:pPr marL="0" marR="0">
                        <a:spcBef>
                          <a:spcPts val="0"/>
                        </a:spcBef>
                        <a:spcAft>
                          <a:spcPts val="0"/>
                        </a:spcAft>
                      </a:pPr>
                      <a:r>
                        <a:rPr lang="en-US" sz="2400" b="1">
                          <a:effectLst/>
                        </a:rPr>
                        <a:t>536 kg (33% actual removal)</a:t>
                      </a:r>
                      <a:endParaRPr lang="en-US" sz="2400" b="1">
                        <a:effectLst/>
                        <a:latin typeface="Times New Roman"/>
                        <a:ea typeface="Times New Roman"/>
                      </a:endParaRPr>
                    </a:p>
                  </a:txBody>
                  <a:tcPr marL="0" marR="0" marT="0" marB="0"/>
                </a:tc>
              </a:tr>
              <a:tr h="1119378">
                <a:tc>
                  <a:txBody>
                    <a:bodyPr/>
                    <a:lstStyle/>
                    <a:p>
                      <a:pPr marL="0" marR="0">
                        <a:spcBef>
                          <a:spcPts val="0"/>
                        </a:spcBef>
                        <a:spcAft>
                          <a:spcPts val="0"/>
                        </a:spcAft>
                      </a:pPr>
                      <a:r>
                        <a:rPr lang="en-US" sz="2400" b="1">
                          <a:effectLst/>
                        </a:rPr>
                        <a:t>Fraction total solids not captured by automatic samplers</a:t>
                      </a:r>
                      <a:endParaRPr lang="en-US" sz="2400" b="1">
                        <a:effectLst/>
                        <a:latin typeface="Times New Roman"/>
                        <a:ea typeface="Times New Roman"/>
                      </a:endParaRPr>
                    </a:p>
                  </a:txBody>
                  <a:tcPr marL="0" marR="0" marT="0" marB="0"/>
                </a:tc>
                <a:tc>
                  <a:txBody>
                    <a:bodyPr/>
                    <a:lstStyle/>
                    <a:p>
                      <a:pPr marL="0" marR="0">
                        <a:spcBef>
                          <a:spcPts val="0"/>
                        </a:spcBef>
                        <a:spcAft>
                          <a:spcPts val="0"/>
                        </a:spcAft>
                      </a:pPr>
                      <a:r>
                        <a:rPr lang="en-US" sz="2400" b="1" dirty="0">
                          <a:effectLst/>
                        </a:rPr>
                        <a:t>8% (131 kg missed by sampler, out of 1623 kg in sampler)</a:t>
                      </a:r>
                      <a:endParaRPr lang="en-US" sz="2400" b="1" dirty="0">
                        <a:effectLst/>
                        <a:latin typeface="Times New Roman"/>
                        <a:ea typeface="Times New Roman"/>
                      </a:endParaRPr>
                    </a:p>
                  </a:txBody>
                  <a:tcPr marL="0" marR="0" marT="0" marB="0"/>
                </a:tc>
              </a:tr>
            </a:tbl>
          </a:graphicData>
        </a:graphic>
      </p:graphicFrame>
      <p:sp>
        <p:nvSpPr>
          <p:cNvPr id="5" name="Rectangle 4"/>
          <p:cNvSpPr/>
          <p:nvPr/>
        </p:nvSpPr>
        <p:spPr>
          <a:xfrm>
            <a:off x="0" y="0"/>
            <a:ext cx="9144000" cy="1077218"/>
          </a:xfrm>
          <a:prstGeom prst="rect">
            <a:avLst/>
          </a:prstGeom>
        </p:spPr>
        <p:txBody>
          <a:bodyPr wrap="square">
            <a:spAutoFit/>
          </a:bodyPr>
          <a:lstStyle/>
          <a:p>
            <a:pPr algn="ctr"/>
            <a:r>
              <a:rPr lang="en-US" sz="3200" b="1" dirty="0"/>
              <a:t>Results of Verification Monitoring of </a:t>
            </a:r>
            <a:r>
              <a:rPr lang="en-US" sz="3200" b="1" dirty="0" err="1"/>
              <a:t>Stormceptor</a:t>
            </a:r>
            <a:r>
              <a:rPr lang="en-US" sz="3200" b="1" dirty="0"/>
              <a:t> (Madison, WI)</a:t>
            </a:r>
            <a:endParaRPr lang="en-US" sz="3200" dirty="0"/>
          </a:p>
        </p:txBody>
      </p:sp>
      <p:sp>
        <p:nvSpPr>
          <p:cNvPr id="6" name="TextBox 5"/>
          <p:cNvSpPr txBox="1"/>
          <p:nvPr/>
        </p:nvSpPr>
        <p:spPr>
          <a:xfrm>
            <a:off x="152400" y="5334000"/>
            <a:ext cx="8763000" cy="1323439"/>
          </a:xfrm>
          <a:prstGeom prst="rect">
            <a:avLst/>
          </a:prstGeom>
          <a:noFill/>
        </p:spPr>
        <p:txBody>
          <a:bodyPr wrap="square" rtlCol="0">
            <a:spAutoFit/>
          </a:bodyPr>
          <a:lstStyle/>
          <a:p>
            <a:r>
              <a:rPr lang="en-US" sz="2000" dirty="0" smtClean="0"/>
              <a:t>Standard automatic water samplers with single intakes at bottom of pipes. Influent samplers are affected by large particles while effluent samplers should not be, assuming the stormwater control is capable of removing the larger particles that stress the samplers.  </a:t>
            </a:r>
          </a:p>
        </p:txBody>
      </p:sp>
    </p:spTree>
    <p:extLst>
      <p:ext uri="{BB962C8B-B14F-4D97-AF65-F5344CB8AC3E}">
        <p14:creationId xmlns:p14="http://schemas.microsoft.com/office/powerpoint/2010/main" val="32552497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descr="P00005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304800"/>
            <a:ext cx="4283075" cy="639629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28598" y="302172"/>
            <a:ext cx="4466897" cy="4031873"/>
          </a:xfrm>
          <a:prstGeom prst="rect">
            <a:avLst/>
          </a:prstGeom>
          <a:noFill/>
        </p:spPr>
        <p:txBody>
          <a:bodyPr wrap="square" rtlCol="0">
            <a:spAutoFit/>
          </a:bodyPr>
          <a:lstStyle/>
          <a:p>
            <a:r>
              <a:rPr lang="en-US" sz="3200" b="1" dirty="0"/>
              <a:t>Bed load in storm drainage </a:t>
            </a:r>
            <a:r>
              <a:rPr lang="en-US" sz="3200" b="1" dirty="0" smtClean="0"/>
              <a:t>compromised </a:t>
            </a:r>
            <a:r>
              <a:rPr lang="en-US" sz="3200" b="1" dirty="0"/>
              <a:t>about 4% of Madison area total solids discharges (WI DNR and </a:t>
            </a:r>
            <a:r>
              <a:rPr lang="en-US" sz="3200" b="1" dirty="0" smtClean="0"/>
              <a:t>USGS) </a:t>
            </a:r>
            <a:r>
              <a:rPr lang="en-US" sz="3200" b="1" dirty="0"/>
              <a:t>monitoring).</a:t>
            </a:r>
            <a:endParaRPr lang="en-US" sz="3200" dirty="0" smtClean="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9" name="Picture 3" descr="P00006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796770"/>
            <a:ext cx="4572000" cy="3061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4866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ChangeArrowheads="1"/>
          </p:cNvSpPr>
          <p:nvPr/>
        </p:nvSpPr>
        <p:spPr bwMode="auto">
          <a:xfrm>
            <a:off x="1619250" y="1214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228355" name="Picture 3" descr="Keystone%20CO%20sediment%20at%20outlet%201%20smal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199" y="1832740"/>
            <a:ext cx="6700345" cy="5025259"/>
          </a:xfrm>
          <a:prstGeom prst="rect">
            <a:avLst/>
          </a:prstGeom>
          <a:noFill/>
          <a:extLst>
            <a:ext uri="{909E8E84-426E-40DD-AFC4-6F175D3DCCD1}">
              <a14:hiddenFill xmlns:a14="http://schemas.microsoft.com/office/drawing/2010/main">
                <a:solidFill>
                  <a:srgbClr val="FFFFFF"/>
                </a:solidFill>
              </a14:hiddenFill>
            </a:ext>
          </a:extLst>
        </p:spPr>
      </p:pic>
      <p:sp>
        <p:nvSpPr>
          <p:cNvPr id="228356" name="Text Box 4"/>
          <p:cNvSpPr txBox="1">
            <a:spLocks noChangeArrowheads="1"/>
          </p:cNvSpPr>
          <p:nvPr/>
        </p:nvSpPr>
        <p:spPr bwMode="auto">
          <a:xfrm>
            <a:off x="0" y="0"/>
            <a:ext cx="9236075"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b="1" dirty="0" err="1"/>
              <a:t>Bedload</a:t>
            </a:r>
            <a:r>
              <a:rPr lang="en-US" altLang="en-US" sz="2400" b="1" dirty="0"/>
              <a:t> in corrugated </a:t>
            </a:r>
            <a:r>
              <a:rPr lang="en-US" altLang="en-US" sz="2400" b="1" dirty="0" err="1"/>
              <a:t>stormdrain</a:t>
            </a:r>
            <a:r>
              <a:rPr lang="en-US" altLang="en-US" sz="2400" b="1" dirty="0"/>
              <a:t> and mound of </a:t>
            </a:r>
            <a:r>
              <a:rPr lang="en-US" altLang="en-US" sz="2400" b="1" dirty="0" err="1"/>
              <a:t>settleable</a:t>
            </a:r>
            <a:r>
              <a:rPr lang="en-US" altLang="en-US" sz="2400" b="1" dirty="0"/>
              <a:t> material at discharge into wet detention pond after many years of operation at ski resort at Snowmass, CO (drain from several acre resort parking area having sand applications for traction control).</a:t>
            </a:r>
          </a:p>
        </p:txBody>
      </p:sp>
    </p:spTree>
    <p:extLst>
      <p:ext uri="{BB962C8B-B14F-4D97-AF65-F5344CB8AC3E}">
        <p14:creationId xmlns:p14="http://schemas.microsoft.com/office/powerpoint/2010/main" val="5439813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52400" y="277813"/>
            <a:ext cx="8839200" cy="1931987"/>
          </a:xfrm>
        </p:spPr>
        <p:txBody>
          <a:bodyPr/>
          <a:lstStyle/>
          <a:p>
            <a:pPr eaLnBrk="1" hangingPunct="1"/>
            <a:r>
              <a:rPr lang="en-US" altLang="en-US" b="1" dirty="0" smtClean="0">
                <a:solidFill>
                  <a:schemeClr val="tx1"/>
                </a:solidFill>
                <a:effectLst/>
              </a:rPr>
              <a:t>Routing of Particle Size Distributions (PSD) in WinSLAMM</a:t>
            </a:r>
          </a:p>
        </p:txBody>
      </p:sp>
      <p:sp>
        <p:nvSpPr>
          <p:cNvPr id="4099" name="Rectangle 3"/>
          <p:cNvSpPr>
            <a:spLocks noGrp="1" noChangeArrowheads="1"/>
          </p:cNvSpPr>
          <p:nvPr>
            <p:ph idx="1"/>
          </p:nvPr>
        </p:nvSpPr>
        <p:spPr>
          <a:xfrm>
            <a:off x="533400" y="2438400"/>
            <a:ext cx="8382000" cy="4144963"/>
          </a:xfrm>
        </p:spPr>
        <p:txBody>
          <a:bodyPr/>
          <a:lstStyle/>
          <a:p>
            <a:pPr eaLnBrk="1" hangingPunct="1">
              <a:buFont typeface="Wingdings" panose="05000000000000000000" pitchFamily="2" charset="2"/>
              <a:buChar char="§"/>
            </a:pPr>
            <a:r>
              <a:rPr lang="en-US" altLang="en-US" sz="2400" dirty="0" smtClean="0">
                <a:effectLst/>
              </a:rPr>
              <a:t>The newest version of WinSLAMM can assign PSDs to source areas.</a:t>
            </a:r>
          </a:p>
          <a:p>
            <a:pPr eaLnBrk="1" hangingPunct="1">
              <a:buFont typeface="Wingdings" panose="05000000000000000000" pitchFamily="2" charset="2"/>
              <a:buChar char="§"/>
            </a:pPr>
            <a:r>
              <a:rPr lang="en-US" altLang="en-US" sz="2400" dirty="0" smtClean="0">
                <a:effectLst/>
              </a:rPr>
              <a:t>The PSDs are then routed throughout the drainage system, including the control practices.</a:t>
            </a:r>
          </a:p>
          <a:p>
            <a:pPr eaLnBrk="1" hangingPunct="1">
              <a:buFont typeface="Wingdings" panose="05000000000000000000" pitchFamily="2" charset="2"/>
              <a:buChar char="§"/>
            </a:pPr>
            <a:r>
              <a:rPr lang="en-US" altLang="en-US" sz="2400" dirty="0" smtClean="0">
                <a:effectLst/>
              </a:rPr>
              <a:t>This is a great improvement as it offers maximum flexibility when adding or editing stormwater control practices by allowing the program to automatically calculate the influent PSD for all conditions, instead of requiring the model user to select the PSD manually for the first control in a series.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1649" y="3962400"/>
            <a:ext cx="5092351" cy="2861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descr="P10101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1650" y="23648"/>
            <a:ext cx="5048996" cy="3786747"/>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ffluent onto sonde and sample intak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48" y="3961086"/>
            <a:ext cx="3862552" cy="289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5255" y="7883"/>
            <a:ext cx="4046395" cy="3416320"/>
          </a:xfrm>
          <a:prstGeom prst="rect">
            <a:avLst/>
          </a:prstGeom>
          <a:noFill/>
        </p:spPr>
        <p:txBody>
          <a:bodyPr wrap="square" rtlCol="0">
            <a:spAutoFit/>
          </a:bodyPr>
          <a:lstStyle/>
          <a:p>
            <a:r>
              <a:rPr lang="en-US" sz="2400" b="1" dirty="0" smtClean="0"/>
              <a:t>Simple methods to obtain representative sample: create cascading and well-mixed flow at sampling location (well-mixed flow with </a:t>
            </a:r>
            <a:r>
              <a:rPr lang="en-US" sz="2400" b="1" dirty="0" err="1" smtClean="0"/>
              <a:t>bedload</a:t>
            </a:r>
            <a:r>
              <a:rPr lang="en-US" sz="2400" b="1" dirty="0" smtClean="0"/>
              <a:t> and no stratification). Examples shown for gutter and pipe flow installations.</a:t>
            </a:r>
          </a:p>
        </p:txBody>
      </p:sp>
    </p:spTree>
    <p:extLst>
      <p:ext uri="{BB962C8B-B14F-4D97-AF65-F5344CB8AC3E}">
        <p14:creationId xmlns:p14="http://schemas.microsoft.com/office/powerpoint/2010/main" val="18516489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ChangeAspect="1" noChangeArrowheads="1"/>
          </p:cNvPicPr>
          <p:nvPr/>
        </p:nvPicPr>
        <p:blipFill>
          <a:blip r:embed="rId2" cstate="print"/>
          <a:srcRect/>
          <a:stretch>
            <a:fillRect/>
          </a:stretch>
        </p:blipFill>
        <p:spPr bwMode="auto">
          <a:xfrm>
            <a:off x="285750" y="85725"/>
            <a:ext cx="8572500" cy="6686550"/>
          </a:xfrm>
          <a:prstGeom prst="rect">
            <a:avLst/>
          </a:prstGeom>
          <a:noFill/>
          <a:ln w="9525">
            <a:noFill/>
            <a:miter lim="800000"/>
            <a:headEnd/>
            <a:tailEnd/>
          </a:ln>
        </p:spPr>
      </p:pic>
      <p:sp>
        <p:nvSpPr>
          <p:cNvPr id="2" name="TextBox 1"/>
          <p:cNvSpPr txBox="1"/>
          <p:nvPr/>
        </p:nvSpPr>
        <p:spPr>
          <a:xfrm>
            <a:off x="4755931" y="3232845"/>
            <a:ext cx="3962400" cy="3539430"/>
          </a:xfrm>
          <a:prstGeom prst="rect">
            <a:avLst/>
          </a:prstGeom>
          <a:noFill/>
        </p:spPr>
        <p:txBody>
          <a:bodyPr wrap="square" rtlCol="0">
            <a:spAutoFit/>
          </a:bodyPr>
          <a:lstStyle/>
          <a:p>
            <a:r>
              <a:rPr lang="en-US" sz="3200" dirty="0" smtClean="0"/>
              <a:t>Depth integrated sampler developed by USGS to automatically collected samples at varying depths of flow. </a:t>
            </a:r>
          </a:p>
        </p:txBody>
      </p:sp>
    </p:spTree>
    <p:extLst>
      <p:ext uri="{BB962C8B-B14F-4D97-AF65-F5344CB8AC3E}">
        <p14:creationId xmlns:p14="http://schemas.microsoft.com/office/powerpoint/2010/main" val="36169204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98395478"/>
              </p:ext>
            </p:extLst>
          </p:nvPr>
        </p:nvGraphicFramePr>
        <p:xfrm>
          <a:off x="190500" y="1676400"/>
          <a:ext cx="8686800" cy="3931920"/>
        </p:xfrm>
        <a:graphic>
          <a:graphicData uri="http://schemas.openxmlformats.org/drawingml/2006/table">
            <a:tbl>
              <a:tblPr firstRow="1" bandRow="1">
                <a:tableStyleId>{5C22544A-7EE6-4342-B048-85BDC9FD1C3A}</a:tableStyleId>
              </a:tblPr>
              <a:tblGrid>
                <a:gridCol w="2895600"/>
                <a:gridCol w="2895600"/>
                <a:gridCol w="2895600"/>
              </a:tblGrid>
              <a:tr h="3403600">
                <a:tc>
                  <a:txBody>
                    <a:bodyPr/>
                    <a:lstStyle/>
                    <a:p>
                      <a:r>
                        <a:rPr lang="en-US" sz="2800" b="0" i="0" u="none" strike="noStrike" kern="1200" baseline="0" dirty="0" smtClean="0">
                          <a:solidFill>
                            <a:schemeClr val="tx1"/>
                          </a:solidFill>
                          <a:latin typeface="+mn-lt"/>
                          <a:ea typeface="+mn-ea"/>
                          <a:cs typeface="+mn-cs"/>
                        </a:rPr>
                        <a:t>EPA TSS 160.2</a:t>
                      </a:r>
                    </a:p>
                    <a:p>
                      <a:r>
                        <a:rPr lang="en-US" sz="2800" b="0" i="0" u="none" strike="noStrike" kern="1200" baseline="0" dirty="0" smtClean="0">
                          <a:solidFill>
                            <a:schemeClr val="tx1"/>
                          </a:solidFill>
                          <a:latin typeface="+mn-lt"/>
                          <a:ea typeface="+mn-ea"/>
                          <a:cs typeface="+mn-cs"/>
                        </a:rPr>
                        <a:t>Shake sample bottle vigorously then pour aliquot into graduated cylinder</a:t>
                      </a:r>
                      <a:endParaRPr lang="en-US" sz="2800" dirty="0">
                        <a:solidFill>
                          <a:schemeClr val="tx1"/>
                        </a:solidFill>
                      </a:endParaRPr>
                    </a:p>
                  </a:txBody>
                  <a:tcPr/>
                </a:tc>
                <a:tc>
                  <a:txBody>
                    <a:bodyPr/>
                    <a:lstStyle/>
                    <a:p>
                      <a:r>
                        <a:rPr lang="en-US" sz="2800" b="0" i="0" u="none" strike="noStrike" kern="1200" baseline="0" dirty="0" smtClean="0">
                          <a:solidFill>
                            <a:schemeClr val="tx1"/>
                          </a:solidFill>
                          <a:latin typeface="+mn-lt"/>
                          <a:ea typeface="+mn-ea"/>
                          <a:cs typeface="+mn-cs"/>
                        </a:rPr>
                        <a:t>Standard Methods TSS 2540D</a:t>
                      </a:r>
                    </a:p>
                    <a:p>
                      <a:r>
                        <a:rPr lang="en-US" sz="2800" b="0" i="0" u="none" strike="noStrike" kern="1200" baseline="0" dirty="0" smtClean="0">
                          <a:solidFill>
                            <a:schemeClr val="tx1"/>
                          </a:solidFill>
                          <a:latin typeface="+mn-lt"/>
                          <a:ea typeface="+mn-ea"/>
                          <a:cs typeface="+mn-cs"/>
                        </a:rPr>
                        <a:t>Use stir plate and pipet at mid-depth in bottle and midway between wall and vortex</a:t>
                      </a:r>
                      <a:endParaRPr lang="en-US" sz="2800" dirty="0">
                        <a:solidFill>
                          <a:schemeClr val="tx1"/>
                        </a:solidFill>
                      </a:endParaRPr>
                    </a:p>
                  </a:txBody>
                  <a:tcPr/>
                </a:tc>
                <a:tc>
                  <a:txBody>
                    <a:bodyPr/>
                    <a:lstStyle/>
                    <a:p>
                      <a:r>
                        <a:rPr lang="en-US" sz="2800" b="0" i="0" u="none" strike="noStrike" kern="1200" baseline="0" dirty="0" smtClean="0">
                          <a:solidFill>
                            <a:schemeClr val="tx1"/>
                          </a:solidFill>
                          <a:latin typeface="+mn-lt"/>
                          <a:ea typeface="+mn-ea"/>
                          <a:cs typeface="+mn-cs"/>
                        </a:rPr>
                        <a:t>USGS SSC D3977-97B</a:t>
                      </a:r>
                    </a:p>
                    <a:p>
                      <a:r>
                        <a:rPr lang="en-US" sz="2800" b="0" i="0" u="none" strike="noStrike" kern="1200" baseline="0" dirty="0" smtClean="0">
                          <a:solidFill>
                            <a:schemeClr val="tx1"/>
                          </a:solidFill>
                          <a:latin typeface="+mn-lt"/>
                          <a:ea typeface="+mn-ea"/>
                          <a:cs typeface="+mn-cs"/>
                        </a:rPr>
                        <a:t>Use entire sample and pour from original bottle</a:t>
                      </a:r>
                      <a:endParaRPr lang="en-US" sz="2800" dirty="0">
                        <a:solidFill>
                          <a:schemeClr val="tx1"/>
                        </a:solidFill>
                      </a:endParaRPr>
                    </a:p>
                  </a:txBody>
                  <a:tcPr/>
                </a:tc>
              </a:tr>
            </a:tbl>
          </a:graphicData>
        </a:graphic>
      </p:graphicFrame>
      <p:sp>
        <p:nvSpPr>
          <p:cNvPr id="3" name="Rectangle 2"/>
          <p:cNvSpPr/>
          <p:nvPr/>
        </p:nvSpPr>
        <p:spPr>
          <a:xfrm>
            <a:off x="0" y="0"/>
            <a:ext cx="9067800" cy="1569660"/>
          </a:xfrm>
          <a:prstGeom prst="rect">
            <a:avLst/>
          </a:prstGeom>
        </p:spPr>
        <p:txBody>
          <a:bodyPr wrap="square">
            <a:spAutoFit/>
          </a:bodyPr>
          <a:lstStyle/>
          <a:p>
            <a:r>
              <a:rPr lang="en-US" b="1" dirty="0"/>
              <a:t>Comparison of Three TSS/SSC Analytical Methods</a:t>
            </a:r>
          </a:p>
        </p:txBody>
      </p:sp>
    </p:spTree>
    <p:extLst>
      <p:ext uri="{BB962C8B-B14F-4D97-AF65-F5344CB8AC3E}">
        <p14:creationId xmlns:p14="http://schemas.microsoft.com/office/powerpoint/2010/main" val="5821613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descr="IMAG00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2401" y="0"/>
            <a:ext cx="5181600" cy="6908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800" y="990600"/>
            <a:ext cx="3429000" cy="3539430"/>
          </a:xfrm>
          <a:prstGeom prst="rect">
            <a:avLst/>
          </a:prstGeom>
          <a:noFill/>
        </p:spPr>
        <p:txBody>
          <a:bodyPr wrap="square" rtlCol="0">
            <a:spAutoFit/>
          </a:bodyPr>
          <a:lstStyle/>
          <a:p>
            <a:r>
              <a:rPr lang="en-US" sz="3200" b="1" dirty="0" smtClean="0"/>
              <a:t>USGS/Dekaport </a:t>
            </a:r>
            <a:r>
              <a:rPr lang="en-US" sz="3200" b="1" dirty="0"/>
              <a:t>cone splitter used to separate sample into smaller volumes for different </a:t>
            </a:r>
            <a:r>
              <a:rPr lang="en-US" sz="3200" b="1" dirty="0" smtClean="0"/>
              <a:t>analyses</a:t>
            </a:r>
            <a:r>
              <a:rPr lang="en-US" sz="3200" b="1" dirty="0"/>
              <a:t>.</a:t>
            </a:r>
            <a:endParaRPr lang="en-US" sz="3200" dirty="0" smtClean="0"/>
          </a:p>
        </p:txBody>
      </p:sp>
    </p:spTree>
    <p:extLst>
      <p:ext uri="{BB962C8B-B14F-4D97-AF65-F5344CB8AC3E}">
        <p14:creationId xmlns:p14="http://schemas.microsoft.com/office/powerpoint/2010/main" val="34467602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a:graphicFrameLocks/>
          </p:cNvGraphicFramePr>
          <p:nvPr>
            <p:extLst>
              <p:ext uri="{D42A27DB-BD31-4B8C-83A1-F6EECF244321}">
                <p14:modId xmlns:p14="http://schemas.microsoft.com/office/powerpoint/2010/main" val="896575788"/>
              </p:ext>
            </p:extLst>
          </p:nvPr>
        </p:nvGraphicFramePr>
        <p:xfrm>
          <a:off x="0" y="19050"/>
          <a:ext cx="4886326" cy="33432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a:graphicFrameLocks/>
          </p:cNvGraphicFramePr>
          <p:nvPr>
            <p:extLst>
              <p:ext uri="{D42A27DB-BD31-4B8C-83A1-F6EECF244321}">
                <p14:modId xmlns:p14="http://schemas.microsoft.com/office/powerpoint/2010/main" val="3651122603"/>
              </p:ext>
            </p:extLst>
          </p:nvPr>
        </p:nvGraphicFramePr>
        <p:xfrm>
          <a:off x="0" y="3852862"/>
          <a:ext cx="4967288" cy="30051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317170716"/>
              </p:ext>
            </p:extLst>
          </p:nvPr>
        </p:nvGraphicFramePr>
        <p:xfrm>
          <a:off x="5029200" y="381000"/>
          <a:ext cx="3251200" cy="2449830"/>
        </p:xfrm>
        <a:graphic>
          <a:graphicData uri="http://schemas.openxmlformats.org/drawingml/2006/table">
            <a:tbl>
              <a:tblPr>
                <a:tableStyleId>{5C22544A-7EE6-4342-B048-85BDC9FD1C3A}</a:tableStyleId>
              </a:tblPr>
              <a:tblGrid>
                <a:gridCol w="2030808"/>
                <a:gridCol w="610196"/>
                <a:gridCol w="610196"/>
              </a:tblGrid>
              <a:tr h="190500">
                <a:tc gridSpan="2">
                  <a:txBody>
                    <a:bodyPr/>
                    <a:lstStyle/>
                    <a:p>
                      <a:pPr algn="l" fontAlgn="b"/>
                      <a:r>
                        <a:rPr lang="en-US" sz="1100" u="none" strike="noStrike">
                          <a:effectLst/>
                        </a:rPr>
                        <a:t>shake and pour vs. stir and pipette</a:t>
                      </a:r>
                      <a:endParaRPr lang="en-US" sz="1100" b="0" i="0" u="none" strike="noStrike">
                        <a:solidFill>
                          <a:srgbClr val="000000"/>
                        </a:solidFill>
                        <a:effectLst/>
                        <a:latin typeface="Calibri"/>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gridSpan="2">
                  <a:txBody>
                    <a:bodyPr/>
                    <a:lstStyle/>
                    <a:p>
                      <a:pPr algn="l" fontAlgn="b"/>
                      <a:r>
                        <a:rPr lang="en-US" sz="1100" u="none" strike="noStrike">
                          <a:effectLst/>
                        </a:rPr>
                        <a:t>t-Test: Paired Two Sample for Means</a:t>
                      </a:r>
                      <a:endParaRPr lang="en-US" sz="1100" b="0" i="0" u="none" strike="noStrike">
                        <a:solidFill>
                          <a:srgbClr val="000000"/>
                        </a:solidFill>
                        <a:effectLst/>
                        <a:latin typeface="Calibri"/>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a:endParaRPr>
                    </a:p>
                  </a:txBody>
                  <a:tcPr marL="9525" marR="9525" marT="9525" marB="0" anchor="b"/>
                </a:tc>
              </a:tr>
              <a:tr h="200025">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 </a:t>
                      </a:r>
                      <a:endParaRPr lang="en-US" sz="1100" b="0" i="1"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Variable 1</a:t>
                      </a:r>
                      <a:endParaRPr lang="en-US" sz="1100" b="0" i="1"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Variable 2</a:t>
                      </a:r>
                      <a:endParaRPr lang="en-US" sz="1100" b="0" i="1"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Mean</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132.7288</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160.2034</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Variance</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19818.3</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31015.65</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Observations</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59</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59</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Pearson Correlation</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0.989092</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Hypothesized Mean Difference</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df</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58</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t Stat</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-4.98885</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P(T&lt;=t) one-tail</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2.92E-06</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dirty="0">
                        <a:solidFill>
                          <a:srgbClr val="000000"/>
                        </a:solidFill>
                        <a:effectLst/>
                        <a:latin typeface="Calibri"/>
                      </a:endParaRPr>
                    </a:p>
                  </a:txBody>
                  <a:tcPr marL="9525" marR="9525" marT="9525" marB="0" anchor="b"/>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960043521"/>
              </p:ext>
            </p:extLst>
          </p:nvPr>
        </p:nvGraphicFramePr>
        <p:xfrm>
          <a:off x="5334000" y="4038600"/>
          <a:ext cx="3251200" cy="2449830"/>
        </p:xfrm>
        <a:graphic>
          <a:graphicData uri="http://schemas.openxmlformats.org/drawingml/2006/table">
            <a:tbl>
              <a:tblPr>
                <a:tableStyleId>{5C22544A-7EE6-4342-B048-85BDC9FD1C3A}</a:tableStyleId>
              </a:tblPr>
              <a:tblGrid>
                <a:gridCol w="2032000"/>
                <a:gridCol w="609600"/>
                <a:gridCol w="609600"/>
              </a:tblGrid>
              <a:tr h="190500">
                <a:tc>
                  <a:txBody>
                    <a:bodyPr/>
                    <a:lstStyle/>
                    <a:p>
                      <a:pPr algn="l" fontAlgn="b"/>
                      <a:r>
                        <a:rPr lang="en-US" sz="1100" u="none" strike="noStrike">
                          <a:effectLst/>
                        </a:rPr>
                        <a:t>shake and pour TSS vs. SSC</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gridSpan="2">
                  <a:txBody>
                    <a:bodyPr/>
                    <a:lstStyle/>
                    <a:p>
                      <a:pPr algn="l" fontAlgn="b"/>
                      <a:r>
                        <a:rPr lang="en-US" sz="1100" u="none" strike="noStrike">
                          <a:effectLst/>
                        </a:rPr>
                        <a:t>t-Test: Paired Two Sample for Means</a:t>
                      </a:r>
                      <a:endParaRPr lang="en-US" sz="1100" b="0" i="0" u="none" strike="noStrike">
                        <a:solidFill>
                          <a:srgbClr val="000000"/>
                        </a:solidFill>
                        <a:effectLst/>
                        <a:latin typeface="Calibri"/>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a:endParaRPr>
                    </a:p>
                  </a:txBody>
                  <a:tcPr marL="9525" marR="9525" marT="9525" marB="0" anchor="b"/>
                </a:tc>
              </a:tr>
              <a:tr h="200025">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 </a:t>
                      </a:r>
                      <a:endParaRPr lang="en-US" sz="1100" b="0" i="1"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Variable 1</a:t>
                      </a:r>
                      <a:endParaRPr lang="en-US" sz="1100" b="0" i="1"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Variable 2</a:t>
                      </a:r>
                      <a:endParaRPr lang="en-US" sz="1100" b="0" i="1"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Mean</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132.7288</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158.3559</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Variance</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19818.3</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26095.68</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Observations</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59</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59</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Pearson Correlation</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0.949183</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Hypothesized Mean Difference</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df</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58</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t Stat</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-3.75887</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P(T&lt;=t) one-tail</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0.000199</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4528726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a:graphicFrameLocks/>
          </p:cNvGraphicFramePr>
          <p:nvPr>
            <p:extLst>
              <p:ext uri="{D42A27DB-BD31-4B8C-83A1-F6EECF244321}">
                <p14:modId xmlns:p14="http://schemas.microsoft.com/office/powerpoint/2010/main" val="3041376833"/>
              </p:ext>
            </p:extLst>
          </p:nvPr>
        </p:nvGraphicFramePr>
        <p:xfrm>
          <a:off x="152400" y="1600200"/>
          <a:ext cx="4881563" cy="29575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057776063"/>
              </p:ext>
            </p:extLst>
          </p:nvPr>
        </p:nvGraphicFramePr>
        <p:xfrm>
          <a:off x="5410200" y="1905000"/>
          <a:ext cx="3251200" cy="2259330"/>
        </p:xfrm>
        <a:graphic>
          <a:graphicData uri="http://schemas.openxmlformats.org/drawingml/2006/table">
            <a:tbl>
              <a:tblPr>
                <a:tableStyleId>{5C22544A-7EE6-4342-B048-85BDC9FD1C3A}</a:tableStyleId>
              </a:tblPr>
              <a:tblGrid>
                <a:gridCol w="2032000"/>
                <a:gridCol w="609600"/>
                <a:gridCol w="609600"/>
              </a:tblGrid>
              <a:tr h="190500">
                <a:tc>
                  <a:txBody>
                    <a:bodyPr/>
                    <a:lstStyle/>
                    <a:p>
                      <a:pPr algn="l" fontAlgn="b"/>
                      <a:r>
                        <a:rPr lang="en-US" sz="1100" u="none" strike="noStrike">
                          <a:effectLst/>
                        </a:rPr>
                        <a:t>stir and pipette TSS vs. SSC</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200025">
                <a:tc gridSpan="2">
                  <a:txBody>
                    <a:bodyPr/>
                    <a:lstStyle/>
                    <a:p>
                      <a:pPr algn="l" fontAlgn="b"/>
                      <a:r>
                        <a:rPr lang="en-US" sz="1100" u="none" strike="noStrike">
                          <a:effectLst/>
                        </a:rPr>
                        <a:t>t-Test: Paired Two Sample for Means</a:t>
                      </a:r>
                      <a:endParaRPr lang="en-US" sz="1100" b="0" i="0" u="none" strike="noStrike">
                        <a:solidFill>
                          <a:srgbClr val="000000"/>
                        </a:solidFill>
                        <a:effectLst/>
                        <a:latin typeface="Calibri"/>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 </a:t>
                      </a:r>
                      <a:endParaRPr lang="en-US" sz="1100" b="0" i="1"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Variable 1</a:t>
                      </a:r>
                      <a:endParaRPr lang="en-US" sz="1100" b="0" i="1"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Variable 2</a:t>
                      </a:r>
                      <a:endParaRPr lang="en-US" sz="1100" b="0" i="1"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Mean</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160.2034</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158.3559</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Variance</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31015.65</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26095.68</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Observations</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59</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59</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Pearson Correlation</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0.953514</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Hypothesized Mean Difference</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df</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58</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t Stat</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0.265473</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P(T&lt;=t) one-tail</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0.395793</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4528726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title"/>
          </p:nvPr>
        </p:nvSpPr>
        <p:spPr>
          <a:xfrm>
            <a:off x="685800" y="228600"/>
            <a:ext cx="7772400" cy="1143000"/>
          </a:xfrm>
        </p:spPr>
        <p:txBody>
          <a:bodyPr/>
          <a:lstStyle/>
          <a:p>
            <a:r>
              <a:rPr lang="en-US" altLang="en-US" sz="4000" b="1" dirty="0">
                <a:latin typeface="Calibri" panose="020F0502020204030204" pitchFamily="34" charset="0"/>
              </a:rPr>
              <a:t>Sample Processing before Coulter Counter Analyses</a:t>
            </a:r>
          </a:p>
        </p:txBody>
      </p:sp>
      <p:sp>
        <p:nvSpPr>
          <p:cNvPr id="286723" name="Rectangle 3"/>
          <p:cNvSpPr>
            <a:spLocks noGrp="1" noChangeArrowheads="1"/>
          </p:cNvSpPr>
          <p:nvPr>
            <p:ph type="body" idx="1"/>
          </p:nvPr>
        </p:nvSpPr>
        <p:spPr>
          <a:xfrm>
            <a:off x="609600" y="1447800"/>
            <a:ext cx="8077200" cy="5029200"/>
          </a:xfrm>
        </p:spPr>
        <p:txBody>
          <a:bodyPr/>
          <a:lstStyle/>
          <a:p>
            <a:r>
              <a:rPr lang="en-US" altLang="en-US" sz="2800" dirty="0">
                <a:latin typeface="Calibri" panose="020F0502020204030204" pitchFamily="34" charset="0"/>
              </a:rPr>
              <a:t>The Coulter Counter Multi-</a:t>
            </a:r>
            <a:r>
              <a:rPr lang="en-US" altLang="en-US" sz="2800" dirty="0" err="1">
                <a:latin typeface="Calibri" panose="020F0502020204030204" pitchFamily="34" charset="0"/>
              </a:rPr>
              <a:t>Sizer</a:t>
            </a:r>
            <a:r>
              <a:rPr lang="en-US" altLang="en-US" sz="2800" dirty="0">
                <a:latin typeface="Calibri" panose="020F0502020204030204" pitchFamily="34" charset="0"/>
              </a:rPr>
              <a:t> 3 is most suitable for particles in the range of about 1 to 200 </a:t>
            </a:r>
            <a:r>
              <a:rPr lang="en-US" altLang="en-US" sz="2800" dirty="0">
                <a:latin typeface="Calibri" panose="020F0502020204030204" pitchFamily="34" charset="0"/>
                <a:cs typeface="Times New Roman" pitchFamily="18" charset="0"/>
              </a:rPr>
              <a:t>µm</a:t>
            </a:r>
            <a:r>
              <a:rPr lang="en-US" altLang="en-US" sz="2800" dirty="0">
                <a:latin typeface="Calibri" panose="020F0502020204030204" pitchFamily="34" charset="0"/>
              </a:rPr>
              <a:t>.</a:t>
            </a:r>
          </a:p>
          <a:p>
            <a:r>
              <a:rPr lang="en-US" altLang="en-US" sz="2800" dirty="0">
                <a:latin typeface="Calibri" panose="020F0502020204030204" pitchFamily="34" charset="0"/>
              </a:rPr>
              <a:t>Larger particles (especially those of about 500 </a:t>
            </a:r>
            <a:r>
              <a:rPr lang="en-US" altLang="en-US" sz="2800" dirty="0">
                <a:latin typeface="Calibri" panose="020F0502020204030204" pitchFamily="34" charset="0"/>
                <a:cs typeface="Times New Roman" pitchFamily="18" charset="0"/>
              </a:rPr>
              <a:t>µm</a:t>
            </a:r>
            <a:r>
              <a:rPr lang="en-US" altLang="en-US" sz="2800" dirty="0">
                <a:latin typeface="Calibri" panose="020F0502020204030204" pitchFamily="34" charset="0"/>
              </a:rPr>
              <a:t> and larger) settle to the bottom of the measurement vessel and are not kept suspended and drawn through the analytical aperture. </a:t>
            </a:r>
          </a:p>
          <a:p>
            <a:r>
              <a:rPr lang="en-US" altLang="en-US" sz="2800" dirty="0">
                <a:latin typeface="Calibri" panose="020F0502020204030204" pitchFamily="34" charset="0"/>
              </a:rPr>
              <a:t>Coulter recommends increasing the viscosity of the analytical solution (such as by using </a:t>
            </a:r>
            <a:r>
              <a:rPr lang="en-US" altLang="en-US" sz="2800" dirty="0" err="1">
                <a:latin typeface="Calibri" panose="020F0502020204030204" pitchFamily="34" charset="0"/>
              </a:rPr>
              <a:t>Karo</a:t>
            </a:r>
            <a:r>
              <a:rPr lang="en-US" altLang="en-US" sz="2800" dirty="0">
                <a:latin typeface="Calibri" panose="020F0502020204030204" pitchFamily="34" charset="0"/>
              </a:rPr>
              <a:t> syrup) to keep particles as large as 1,200 </a:t>
            </a:r>
            <a:r>
              <a:rPr lang="en-US" altLang="en-US" sz="2800" dirty="0">
                <a:latin typeface="Calibri" panose="020F0502020204030204" pitchFamily="34" charset="0"/>
                <a:cs typeface="Times New Roman" pitchFamily="18" charset="0"/>
              </a:rPr>
              <a:t>µm</a:t>
            </a:r>
            <a:r>
              <a:rPr lang="en-US" altLang="en-US" sz="2800" dirty="0">
                <a:latin typeface="Calibri" panose="020F0502020204030204" pitchFamily="34" charset="0"/>
              </a:rPr>
              <a:t> suspended. We were never pleased with this option.</a:t>
            </a:r>
          </a:p>
        </p:txBody>
      </p:sp>
    </p:spTree>
    <p:extLst>
      <p:ext uri="{BB962C8B-B14F-4D97-AF65-F5344CB8AC3E}">
        <p14:creationId xmlns:p14="http://schemas.microsoft.com/office/powerpoint/2010/main" val="5583317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6" name="Picture 2" descr="closeup of coulter coun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0"/>
            <a:ext cx="4191000" cy="3979863"/>
          </a:xfrm>
          <a:prstGeom prst="rect">
            <a:avLst/>
          </a:prstGeom>
          <a:noFill/>
          <a:extLst>
            <a:ext uri="{909E8E84-426E-40DD-AFC4-6F175D3DCCD1}">
              <a14:hiddenFill xmlns:a14="http://schemas.microsoft.com/office/drawing/2010/main">
                <a:solidFill>
                  <a:srgbClr val="FFFFFF"/>
                </a:solidFill>
              </a14:hiddenFill>
            </a:ext>
          </a:extLst>
        </p:spPr>
      </p:pic>
      <p:pic>
        <p:nvPicPr>
          <p:cNvPr id="287747" name="Picture 3" descr="soumya with coulter coun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91200" cy="3668713"/>
          </a:xfrm>
          <a:prstGeom prst="rect">
            <a:avLst/>
          </a:prstGeom>
          <a:noFill/>
          <a:extLst>
            <a:ext uri="{909E8E84-426E-40DD-AFC4-6F175D3DCCD1}">
              <a14:hiddenFill xmlns:a14="http://schemas.microsoft.com/office/drawing/2010/main">
                <a:solidFill>
                  <a:srgbClr val="FFFFFF"/>
                </a:solidFill>
              </a14:hiddenFill>
            </a:ext>
          </a:extLst>
        </p:spPr>
      </p:pic>
      <p:pic>
        <p:nvPicPr>
          <p:cNvPr id="287748" name="Picture 4" descr="coulter counter scree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657600"/>
            <a:ext cx="4267200" cy="3200400"/>
          </a:xfrm>
          <a:prstGeom prst="rect">
            <a:avLst/>
          </a:prstGeom>
          <a:noFill/>
          <a:extLst>
            <a:ext uri="{909E8E84-426E-40DD-AFC4-6F175D3DCCD1}">
              <a14:hiddenFill xmlns:a14="http://schemas.microsoft.com/office/drawing/2010/main">
                <a:solidFill>
                  <a:srgbClr val="FFFFFF"/>
                </a:solidFill>
              </a14:hiddenFill>
            </a:ext>
          </a:extLst>
        </p:spPr>
      </p:pic>
      <p:sp>
        <p:nvSpPr>
          <p:cNvPr id="287749" name="Text Box 5"/>
          <p:cNvSpPr txBox="1">
            <a:spLocks noChangeArrowheads="1"/>
          </p:cNvSpPr>
          <p:nvPr/>
        </p:nvSpPr>
        <p:spPr bwMode="auto">
          <a:xfrm>
            <a:off x="4403725" y="4156075"/>
            <a:ext cx="4511675"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b="1" dirty="0" smtClean="0">
                <a:solidFill>
                  <a:srgbClr val="FFFFFF"/>
                </a:solidFill>
                <a:latin typeface="Calibri" panose="020F0502020204030204" pitchFamily="34" charset="0"/>
              </a:rPr>
              <a:t>Coulter Counter Multi-</a:t>
            </a:r>
            <a:r>
              <a:rPr lang="en-US" altLang="en-US" sz="2400" b="1" dirty="0" err="1" smtClean="0">
                <a:solidFill>
                  <a:srgbClr val="FFFFFF"/>
                </a:solidFill>
                <a:latin typeface="Calibri" panose="020F0502020204030204" pitchFamily="34" charset="0"/>
              </a:rPr>
              <a:t>Sizer</a:t>
            </a:r>
            <a:r>
              <a:rPr lang="en-US" altLang="en-US" sz="2400" b="1" dirty="0" smtClean="0">
                <a:solidFill>
                  <a:srgbClr val="FFFFFF"/>
                </a:solidFill>
                <a:latin typeface="Calibri" panose="020F0502020204030204" pitchFamily="34" charset="0"/>
              </a:rPr>
              <a:t> 3 used to measure particle size distribution of solids up to several hundred micrometers. Larger particles (up to several mm) are quantified using sieves</a:t>
            </a:r>
            <a:r>
              <a:rPr lang="en-US" altLang="en-US" sz="2400" b="1" dirty="0" smtClean="0">
                <a:solidFill>
                  <a:srgbClr val="FFFFFF"/>
                </a:solidFill>
                <a:latin typeface="Times New Roman" pitchFamily="18" charset="0"/>
              </a:rPr>
              <a:t>.</a:t>
            </a:r>
          </a:p>
        </p:txBody>
      </p:sp>
    </p:spTree>
    <p:extLst>
      <p:ext uri="{BB962C8B-B14F-4D97-AF65-F5344CB8AC3E}">
        <p14:creationId xmlns:p14="http://schemas.microsoft.com/office/powerpoint/2010/main" val="6986928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1" name="Rectangle 3"/>
          <p:cNvSpPr>
            <a:spLocks noGrp="1" noChangeArrowheads="1"/>
          </p:cNvSpPr>
          <p:nvPr>
            <p:ph type="body" idx="1"/>
          </p:nvPr>
        </p:nvSpPr>
        <p:spPr>
          <a:xfrm>
            <a:off x="228600" y="152400"/>
            <a:ext cx="8686800" cy="6553200"/>
          </a:xfrm>
        </p:spPr>
        <p:txBody>
          <a:bodyPr/>
          <a:lstStyle/>
          <a:p>
            <a:r>
              <a:rPr lang="en-US" altLang="en-US" sz="2800" dirty="0">
                <a:latin typeface="Calibri" panose="020F0502020204030204" pitchFamily="34" charset="0"/>
              </a:rPr>
              <a:t>Normally, we have found only a few “sand” grains in the bottom of sample bottles, or in the Coulter vessel, when the instrument was not recording their presence. We were not concerned due to their few number and minimal affect on sample mass.</a:t>
            </a:r>
          </a:p>
          <a:p>
            <a:r>
              <a:rPr lang="en-US" altLang="en-US" sz="2800" dirty="0">
                <a:latin typeface="Calibri" panose="020F0502020204030204" pitchFamily="34" charset="0"/>
              </a:rPr>
              <a:t>During the past several years, we have started to separate the samples into </a:t>
            </a:r>
            <a:r>
              <a:rPr lang="en-US" altLang="en-US" sz="2800" dirty="0" smtClean="0">
                <a:latin typeface="Calibri" panose="020F0502020204030204" pitchFamily="34" charset="0"/>
              </a:rPr>
              <a:t>at least three </a:t>
            </a:r>
            <a:r>
              <a:rPr lang="en-US" altLang="en-US" sz="2800" dirty="0">
                <a:latin typeface="Calibri" panose="020F0502020204030204" pitchFamily="34" charset="0"/>
              </a:rPr>
              <a:t>size fractions: &gt;106, 0.45 to 106, and &lt;0.45 </a:t>
            </a:r>
            <a:r>
              <a:rPr lang="en-US" altLang="en-US" sz="2800" dirty="0">
                <a:latin typeface="Calibri" panose="020F0502020204030204" pitchFamily="34" charset="0"/>
                <a:cs typeface="Times New Roman" pitchFamily="18" charset="0"/>
              </a:rPr>
              <a:t>µm</a:t>
            </a:r>
            <a:r>
              <a:rPr lang="en-US" altLang="en-US" sz="2800" dirty="0">
                <a:latin typeface="Calibri" panose="020F0502020204030204" pitchFamily="34" charset="0"/>
              </a:rPr>
              <a:t>. </a:t>
            </a:r>
            <a:r>
              <a:rPr lang="en-US" altLang="en-US" sz="2800" dirty="0" smtClean="0">
                <a:latin typeface="Calibri" panose="020F0502020204030204" pitchFamily="34" charset="0"/>
              </a:rPr>
              <a:t>Generally, </a:t>
            </a:r>
            <a:r>
              <a:rPr lang="en-US" altLang="en-US" sz="2800" dirty="0">
                <a:latin typeface="Calibri" panose="020F0502020204030204" pitchFamily="34" charset="0"/>
              </a:rPr>
              <a:t>we </a:t>
            </a:r>
            <a:r>
              <a:rPr lang="en-US" altLang="en-US" sz="2800" dirty="0" smtClean="0">
                <a:latin typeface="Calibri" panose="020F0502020204030204" pitchFamily="34" charset="0"/>
              </a:rPr>
              <a:t>divide </a:t>
            </a:r>
            <a:r>
              <a:rPr lang="en-US" altLang="en-US" sz="2800" dirty="0">
                <a:latin typeface="Calibri" panose="020F0502020204030204" pitchFamily="34" charset="0"/>
              </a:rPr>
              <a:t>the “suspended solids” fraction at 106. </a:t>
            </a:r>
          </a:p>
          <a:p>
            <a:r>
              <a:rPr lang="en-US" altLang="en-US" sz="2800" dirty="0">
                <a:latin typeface="Calibri" panose="020F0502020204030204" pitchFamily="34" charset="0"/>
              </a:rPr>
              <a:t>The intermediate fraction was therefore used in the Coulter Counter analyses, with no possible interference with large particles. The relatively small fraction of particles &gt;106 </a:t>
            </a:r>
            <a:r>
              <a:rPr lang="en-US" altLang="en-US" sz="2800" dirty="0">
                <a:latin typeface="Calibri" panose="020F0502020204030204" pitchFamily="34" charset="0"/>
                <a:cs typeface="Times New Roman" pitchFamily="18" charset="0"/>
              </a:rPr>
              <a:t>µm are therefore quantified and added to the size distribution (as is the &lt;0.45 µm “dissolved” fraction).</a:t>
            </a:r>
            <a:endParaRPr lang="en-US" altLang="en-US" sz="2800" dirty="0">
              <a:latin typeface="Calibri" panose="020F0502020204030204" pitchFamily="34" charset="0"/>
            </a:endParaRPr>
          </a:p>
        </p:txBody>
      </p:sp>
    </p:spTree>
    <p:extLst>
      <p:ext uri="{BB962C8B-B14F-4D97-AF65-F5344CB8AC3E}">
        <p14:creationId xmlns:p14="http://schemas.microsoft.com/office/powerpoint/2010/main" val="1739993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4" name="Picture 2" descr="100_2683_edite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1581150"/>
            <a:ext cx="4343400" cy="3536950"/>
          </a:xfrm>
          <a:prstGeom prst="rect">
            <a:avLst/>
          </a:prstGeom>
          <a:noFill/>
          <a:extLst>
            <a:ext uri="{909E8E84-426E-40DD-AFC4-6F175D3DCCD1}">
              <a14:hiddenFill xmlns:a14="http://schemas.microsoft.com/office/drawing/2010/main">
                <a:solidFill>
                  <a:srgbClr val="FFFFFF"/>
                </a:solidFill>
              </a14:hiddenFill>
            </a:ext>
          </a:extLst>
        </p:spPr>
      </p:pic>
      <p:pic>
        <p:nvPicPr>
          <p:cNvPr id="300035" name="Picture 3" descr="100_2680_edit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3570288"/>
            <a:ext cx="3810000" cy="3287712"/>
          </a:xfrm>
          <a:prstGeom prst="rect">
            <a:avLst/>
          </a:prstGeom>
          <a:noFill/>
          <a:extLst>
            <a:ext uri="{909E8E84-426E-40DD-AFC4-6F175D3DCCD1}">
              <a14:hiddenFill xmlns:a14="http://schemas.microsoft.com/office/drawing/2010/main">
                <a:solidFill>
                  <a:srgbClr val="FFFFFF"/>
                </a:solidFill>
              </a14:hiddenFill>
            </a:ext>
          </a:extLst>
        </p:spPr>
      </p:pic>
      <p:pic>
        <p:nvPicPr>
          <p:cNvPr id="300036" name="Picture 4" descr="100_2677_edite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0"/>
            <a:ext cx="3810000" cy="3489325"/>
          </a:xfrm>
          <a:prstGeom prst="rect">
            <a:avLst/>
          </a:prstGeom>
          <a:noFill/>
          <a:extLst>
            <a:ext uri="{909E8E84-426E-40DD-AFC4-6F175D3DCCD1}">
              <a14:hiddenFill xmlns:a14="http://schemas.microsoft.com/office/drawing/2010/main">
                <a:solidFill>
                  <a:srgbClr val="FFFFFF"/>
                </a:solidFill>
              </a14:hiddenFill>
            </a:ext>
          </a:extLst>
        </p:spPr>
      </p:pic>
      <p:sp>
        <p:nvSpPr>
          <p:cNvPr id="300037" name="Rectangle 5"/>
          <p:cNvSpPr>
            <a:spLocks noChangeArrowheads="1"/>
          </p:cNvSpPr>
          <p:nvPr/>
        </p:nvSpPr>
        <p:spPr bwMode="auto">
          <a:xfrm>
            <a:off x="5334000" y="76200"/>
            <a:ext cx="1295400" cy="457200"/>
          </a:xfrm>
          <a:prstGeom prst="rect">
            <a:avLst/>
          </a:prstGeom>
          <a:solidFill>
            <a:srgbClr val="008080">
              <a:alpha val="67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800" b="1" smtClean="0">
                <a:solidFill>
                  <a:srgbClr val="FFFFFF"/>
                </a:solidFill>
                <a:latin typeface="Verdana" pitchFamily="34" charset="0"/>
              </a:rPr>
              <a:t>Before </a:t>
            </a:r>
          </a:p>
        </p:txBody>
      </p:sp>
      <p:sp>
        <p:nvSpPr>
          <p:cNvPr id="300038" name="Rectangle 6"/>
          <p:cNvSpPr>
            <a:spLocks noChangeArrowheads="1"/>
          </p:cNvSpPr>
          <p:nvPr/>
        </p:nvSpPr>
        <p:spPr bwMode="auto">
          <a:xfrm>
            <a:off x="5334000" y="3657600"/>
            <a:ext cx="1295400" cy="457200"/>
          </a:xfrm>
          <a:prstGeom prst="rect">
            <a:avLst/>
          </a:prstGeom>
          <a:solidFill>
            <a:srgbClr val="008080">
              <a:alpha val="67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800" b="1" smtClean="0">
                <a:solidFill>
                  <a:srgbClr val="FFFFFF"/>
                </a:solidFill>
                <a:latin typeface="Verdana" pitchFamily="34" charset="0"/>
              </a:rPr>
              <a:t>After </a:t>
            </a:r>
          </a:p>
        </p:txBody>
      </p:sp>
      <p:sp>
        <p:nvSpPr>
          <p:cNvPr id="300039" name="Oval 7"/>
          <p:cNvSpPr>
            <a:spLocks noChangeArrowheads="1"/>
          </p:cNvSpPr>
          <p:nvPr/>
        </p:nvSpPr>
        <p:spPr bwMode="auto">
          <a:xfrm>
            <a:off x="7543800" y="4800600"/>
            <a:ext cx="838200" cy="1371600"/>
          </a:xfrm>
          <a:prstGeom prst="ellipse">
            <a:avLst/>
          </a:prstGeom>
          <a:noFill/>
          <a:ln w="9525">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0040" name="Line 8"/>
          <p:cNvSpPr>
            <a:spLocks noChangeShapeType="1"/>
          </p:cNvSpPr>
          <p:nvPr/>
        </p:nvSpPr>
        <p:spPr bwMode="auto">
          <a:xfrm flipH="1">
            <a:off x="4572000" y="5638800"/>
            <a:ext cx="2971800" cy="381000"/>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0041" name="Rectangle 9"/>
          <p:cNvSpPr>
            <a:spLocks noChangeArrowheads="1"/>
          </p:cNvSpPr>
          <p:nvPr/>
        </p:nvSpPr>
        <p:spPr bwMode="auto">
          <a:xfrm>
            <a:off x="228600" y="5943600"/>
            <a:ext cx="4343400" cy="685800"/>
          </a:xfrm>
          <a:prstGeom prst="rect">
            <a:avLst/>
          </a:prstGeom>
          <a:solidFill>
            <a:srgbClr val="008080">
              <a:alpha val="67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r>
              <a:rPr lang="en-US" altLang="en-US" sz="1600" b="1" smtClean="0">
                <a:solidFill>
                  <a:srgbClr val="FFFFFF"/>
                </a:solidFill>
                <a:latin typeface="Verdana" pitchFamily="34" charset="0"/>
              </a:rPr>
              <a:t>Large particles (sands) are captured </a:t>
            </a:r>
          </a:p>
          <a:p>
            <a:pPr eaLnBrk="0" hangingPunct="0"/>
            <a:r>
              <a:rPr lang="en-US" altLang="en-US" sz="1600" b="1" smtClean="0">
                <a:solidFill>
                  <a:srgbClr val="FFFFFF"/>
                </a:solidFill>
                <a:latin typeface="Verdana" pitchFamily="34" charset="0"/>
              </a:rPr>
              <a:t>in 106 micrometer sieve  </a:t>
            </a:r>
          </a:p>
        </p:txBody>
      </p:sp>
      <p:sp>
        <p:nvSpPr>
          <p:cNvPr id="300042" name="Rectangle 10"/>
          <p:cNvSpPr>
            <a:spLocks noChangeArrowheads="1"/>
          </p:cNvSpPr>
          <p:nvPr/>
        </p:nvSpPr>
        <p:spPr bwMode="auto">
          <a:xfrm>
            <a:off x="76200" y="76200"/>
            <a:ext cx="4953000" cy="1066800"/>
          </a:xfrm>
          <a:prstGeom prst="rect">
            <a:avLst/>
          </a:prstGeom>
          <a:solidFill>
            <a:srgbClr val="008080">
              <a:alpha val="67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r>
              <a:rPr lang="en-US" altLang="en-US" sz="1800" b="1" smtClean="0">
                <a:solidFill>
                  <a:srgbClr val="FFFF00"/>
                </a:solidFill>
                <a:latin typeface="Verdana" pitchFamily="34" charset="0"/>
              </a:rPr>
              <a:t>Pre-sieving a sample with 106 </a:t>
            </a:r>
          </a:p>
          <a:p>
            <a:pPr eaLnBrk="0" hangingPunct="0"/>
            <a:r>
              <a:rPr lang="en-US" altLang="en-US" sz="1800" b="1" smtClean="0">
                <a:solidFill>
                  <a:srgbClr val="FFFF00"/>
                </a:solidFill>
                <a:latin typeface="Verdana" pitchFamily="34" charset="0"/>
              </a:rPr>
              <a:t>micrometer sieve (before use of 140 </a:t>
            </a:r>
          </a:p>
          <a:p>
            <a:pPr eaLnBrk="0" hangingPunct="0"/>
            <a:r>
              <a:rPr lang="en-US" altLang="en-US" sz="1800" b="1" smtClean="0">
                <a:solidFill>
                  <a:srgbClr val="FFFF00"/>
                </a:solidFill>
                <a:latin typeface="Verdana" pitchFamily="34" charset="0"/>
              </a:rPr>
              <a:t>micrometer aperture tube)</a:t>
            </a:r>
            <a:r>
              <a:rPr lang="en-US" altLang="en-US" sz="1600" b="1" smtClean="0">
                <a:solidFill>
                  <a:srgbClr val="FFFFFF"/>
                </a:solidFill>
                <a:latin typeface="Verdana" pitchFamily="34" charset="0"/>
              </a:rPr>
              <a:t>    </a:t>
            </a:r>
          </a:p>
        </p:txBody>
      </p:sp>
      <p:sp>
        <p:nvSpPr>
          <p:cNvPr id="300043" name="Text Box 11"/>
          <p:cNvSpPr txBox="1">
            <a:spLocks noChangeArrowheads="1"/>
          </p:cNvSpPr>
          <p:nvPr/>
        </p:nvSpPr>
        <p:spPr bwMode="auto">
          <a:xfrm>
            <a:off x="533400" y="1295400"/>
            <a:ext cx="19018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1" u="sng" smtClean="0">
                <a:solidFill>
                  <a:srgbClr val="FFFFFF"/>
                </a:solidFill>
                <a:latin typeface="Verdana" pitchFamily="34" charset="0"/>
              </a:rPr>
              <a:t>Sediment sample</a:t>
            </a:r>
          </a:p>
        </p:txBody>
      </p:sp>
      <p:sp>
        <p:nvSpPr>
          <p:cNvPr id="300044" name="Line 12"/>
          <p:cNvSpPr>
            <a:spLocks noChangeShapeType="1"/>
          </p:cNvSpPr>
          <p:nvPr/>
        </p:nvSpPr>
        <p:spPr bwMode="auto">
          <a:xfrm flipH="1">
            <a:off x="381000" y="1524000"/>
            <a:ext cx="304800" cy="1219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Tree>
    <p:extLst>
      <p:ext uri="{BB962C8B-B14F-4D97-AF65-F5344CB8AC3E}">
        <p14:creationId xmlns:p14="http://schemas.microsoft.com/office/powerpoint/2010/main" val="18581955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304800" y="274638"/>
            <a:ext cx="8382000" cy="2163762"/>
          </a:xfrm>
        </p:spPr>
        <p:txBody>
          <a:bodyPr/>
          <a:lstStyle/>
          <a:p>
            <a:r>
              <a:rPr lang="en-US" altLang="en-US" sz="3200" b="1" dirty="0" smtClean="0">
                <a:solidFill>
                  <a:schemeClr val="tx1"/>
                </a:solidFill>
                <a:effectLst/>
              </a:rPr>
              <a:t>One of the Most Important New Features of WinSLAMM Version 10 is its’ Ability to Route Hydrographs and Particle Size Distributions through Successive Control Practices </a:t>
            </a:r>
          </a:p>
        </p:txBody>
      </p:sp>
      <p:sp>
        <p:nvSpPr>
          <p:cNvPr id="3" name="Content Placeholder 2"/>
          <p:cNvSpPr>
            <a:spLocks noGrp="1"/>
          </p:cNvSpPr>
          <p:nvPr>
            <p:ph idx="1"/>
          </p:nvPr>
        </p:nvSpPr>
        <p:spPr>
          <a:xfrm>
            <a:off x="457200" y="2590800"/>
            <a:ext cx="8153400" cy="3886200"/>
          </a:xfrm>
        </p:spPr>
        <p:txBody>
          <a:bodyPr>
            <a:normAutofit fontScale="70000" lnSpcReduction="20000"/>
          </a:bodyPr>
          <a:lstStyle/>
          <a:p>
            <a:pPr>
              <a:defRPr/>
            </a:pPr>
            <a:r>
              <a:rPr lang="en-US" dirty="0" smtClean="0">
                <a:effectLst/>
              </a:rPr>
              <a:t>Upgradient hydrograph modifications usually improve the performance of downgradient controls mostly due to decreased peak treatment flow rates.</a:t>
            </a:r>
          </a:p>
          <a:p>
            <a:pPr>
              <a:defRPr/>
            </a:pPr>
            <a:r>
              <a:rPr lang="en-US" dirty="0">
                <a:effectLst/>
              </a:rPr>
              <a:t>P</a:t>
            </a:r>
            <a:r>
              <a:rPr lang="en-US" dirty="0" smtClean="0">
                <a:effectLst/>
              </a:rPr>
              <a:t>article size distribution routing through control practices provides more accurate overall performance calculations (e.g., errors associated with double counting due to removal of larger particles removed by preceding controls).</a:t>
            </a:r>
          </a:p>
          <a:p>
            <a:pPr>
              <a:defRPr/>
            </a:pPr>
            <a:r>
              <a:rPr lang="en-US" dirty="0" smtClean="0">
                <a:effectLst/>
              </a:rPr>
              <a:t>These enhancements result in an improved ability to accurately model treatment trains and to select and size complementary control practices throughout an area.</a:t>
            </a:r>
            <a:endParaRPr lang="en-US" dirty="0">
              <a:effectLst/>
            </a:endParaRPr>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pPr>
              <a:defRPr/>
            </a:pPr>
            <a:fld id="{E20F8E3D-23F1-47F0-9216-EC7089F52C54}" type="slidenum">
              <a:rPr lang="en-US" smtClean="0"/>
              <a:pPr>
                <a:defRPr/>
              </a:pPr>
              <a:t>3</a:t>
            </a:fld>
            <a:endParaRPr lang="en-US"/>
          </a:p>
        </p:txBody>
      </p:sp>
    </p:spTree>
    <p:extLst>
      <p:ext uri="{BB962C8B-B14F-4D97-AF65-F5344CB8AC3E}">
        <p14:creationId xmlns:p14="http://schemas.microsoft.com/office/powerpoint/2010/main" val="18448936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5" name="Rectangle 3"/>
          <p:cNvSpPr>
            <a:spLocks noGrp="1" noChangeArrowheads="1"/>
          </p:cNvSpPr>
          <p:nvPr>
            <p:ph type="body" idx="1"/>
          </p:nvPr>
        </p:nvSpPr>
        <p:spPr>
          <a:xfrm>
            <a:off x="762000" y="533400"/>
            <a:ext cx="7772400" cy="4114800"/>
          </a:xfrm>
        </p:spPr>
        <p:txBody>
          <a:bodyPr/>
          <a:lstStyle/>
          <a:p>
            <a:pPr>
              <a:lnSpc>
                <a:spcPct val="90000"/>
              </a:lnSpc>
            </a:pPr>
            <a:r>
              <a:rPr lang="en-US" altLang="en-US" sz="2800" dirty="0">
                <a:latin typeface="Calibri" panose="020F0502020204030204" pitchFamily="34" charset="0"/>
              </a:rPr>
              <a:t>The sample is split using the cone splitter into 4 separate 100 mL subsamples (or more subsamples, as additional analyses are also being conducted).</a:t>
            </a:r>
          </a:p>
          <a:p>
            <a:pPr>
              <a:lnSpc>
                <a:spcPct val="90000"/>
              </a:lnSpc>
            </a:pPr>
            <a:r>
              <a:rPr lang="en-US" altLang="en-US" sz="2800" dirty="0">
                <a:latin typeface="Calibri" panose="020F0502020204030204" pitchFamily="34" charset="0"/>
              </a:rPr>
              <a:t>One sample is analyzed for total solids (un-filtered), another sample is analyzed for dissolved solids (after filtering with a 0.45 </a:t>
            </a:r>
            <a:r>
              <a:rPr lang="en-US" altLang="en-US" sz="2800" dirty="0">
                <a:latin typeface="Calibri" panose="020F0502020204030204" pitchFamily="34" charset="0"/>
                <a:cs typeface="Times New Roman" pitchFamily="18" charset="0"/>
              </a:rPr>
              <a:t>µm membrane filter), and another sample is analyzed for total solids after passing through a 106 µm sieve. The fourth sample is analyzed in the Coulter Counter, after sieving through the same 106 µm sieve.</a:t>
            </a:r>
          </a:p>
        </p:txBody>
      </p:sp>
    </p:spTree>
    <p:extLst>
      <p:ext uri="{BB962C8B-B14F-4D97-AF65-F5344CB8AC3E}">
        <p14:creationId xmlns:p14="http://schemas.microsoft.com/office/powerpoint/2010/main" val="26789084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084" name="Picture 4" descr="100_2702_edite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0"/>
            <a:ext cx="3141663" cy="6858000"/>
          </a:xfrm>
          <a:prstGeom prst="rect">
            <a:avLst/>
          </a:prstGeom>
          <a:noFill/>
          <a:extLst>
            <a:ext uri="{909E8E84-426E-40DD-AFC4-6F175D3DCCD1}">
              <a14:hiddenFill xmlns:a14="http://schemas.microsoft.com/office/drawing/2010/main">
                <a:solidFill>
                  <a:srgbClr val="FFFFFF"/>
                </a:solidFill>
              </a14:hiddenFill>
            </a:ext>
          </a:extLst>
        </p:spPr>
      </p:pic>
      <p:sp>
        <p:nvSpPr>
          <p:cNvPr id="302093" name="Rectangle 13"/>
          <p:cNvSpPr>
            <a:spLocks noChangeArrowheads="1"/>
          </p:cNvSpPr>
          <p:nvPr/>
        </p:nvSpPr>
        <p:spPr bwMode="auto">
          <a:xfrm>
            <a:off x="609600" y="1371600"/>
            <a:ext cx="35052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b="1" dirty="0" smtClean="0">
                <a:solidFill>
                  <a:srgbClr val="FFFF00"/>
                </a:solidFill>
                <a:latin typeface="Calibri" panose="020F0502020204030204" pitchFamily="34" charset="0"/>
              </a:rPr>
              <a:t>Pre-sieving a sample with 20 micrometer sieve</a:t>
            </a:r>
            <a:r>
              <a:rPr lang="en-US" altLang="en-US" sz="2400" b="1" dirty="0" smtClean="0">
                <a:solidFill>
                  <a:srgbClr val="FFFFFF"/>
                </a:solidFill>
                <a:latin typeface="Calibri" panose="020F0502020204030204" pitchFamily="34" charset="0"/>
              </a:rPr>
              <a:t> (before use of 32 micrometer aperture tube)</a:t>
            </a:r>
          </a:p>
        </p:txBody>
      </p:sp>
    </p:spTree>
    <p:extLst>
      <p:ext uri="{BB962C8B-B14F-4D97-AF65-F5344CB8AC3E}">
        <p14:creationId xmlns:p14="http://schemas.microsoft.com/office/powerpoint/2010/main" val="18629825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ChangeArrowheads="1"/>
          </p:cNvSpPr>
          <p:nvPr/>
        </p:nvSpPr>
        <p:spPr bwMode="auto">
          <a:xfrm>
            <a:off x="3505200" y="0"/>
            <a:ext cx="5638800" cy="6858000"/>
          </a:xfrm>
          <a:prstGeom prst="rect">
            <a:avLst/>
          </a:prstGeom>
          <a:solidFill>
            <a:schemeClr val="accent1">
              <a:alpha val="42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sz="1800" smtClean="0">
              <a:solidFill>
                <a:srgbClr val="FFFFFF"/>
              </a:solidFill>
              <a:latin typeface="Verdana" pitchFamily="34" charset="0"/>
              <a:cs typeface="Arial" pitchFamily="34" charset="0"/>
            </a:endParaRPr>
          </a:p>
        </p:txBody>
      </p:sp>
      <p:pic>
        <p:nvPicPr>
          <p:cNvPr id="307203" name="Picture 3" descr="100_2719_edite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1000" y="3505200"/>
            <a:ext cx="2178050" cy="2368550"/>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307204" name="AutoShape 4"/>
          <p:cNvSpPr>
            <a:spLocks noChangeArrowheads="1"/>
          </p:cNvSpPr>
          <p:nvPr/>
        </p:nvSpPr>
        <p:spPr bwMode="auto">
          <a:xfrm>
            <a:off x="2057400" y="2743200"/>
            <a:ext cx="609600" cy="685800"/>
          </a:xfrm>
          <a:prstGeom prst="downArrow">
            <a:avLst>
              <a:gd name="adj1" fmla="val 50000"/>
              <a:gd name="adj2" fmla="val 28125"/>
            </a:avLst>
          </a:prstGeom>
          <a:solidFill>
            <a:srgbClr val="339966">
              <a:alpha val="7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pic>
        <p:nvPicPr>
          <p:cNvPr id="307205" name="Picture 5" descr="100_2691_edit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3581400"/>
            <a:ext cx="1762125" cy="228600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pic>
        <p:nvPicPr>
          <p:cNvPr id="307206" name="Picture 6" descr="100_2700_edite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457200"/>
            <a:ext cx="4343400" cy="2868613"/>
          </a:xfrm>
          <a:prstGeom prst="rect">
            <a:avLst/>
          </a:prstGeom>
          <a:noFill/>
          <a:extLst>
            <a:ext uri="{909E8E84-426E-40DD-AFC4-6F175D3DCCD1}">
              <a14:hiddenFill xmlns:a14="http://schemas.microsoft.com/office/drawing/2010/main">
                <a:solidFill>
                  <a:srgbClr val="FFFFFF"/>
                </a:solidFill>
              </a14:hiddenFill>
            </a:ext>
          </a:extLst>
        </p:spPr>
      </p:pic>
      <p:grpSp>
        <p:nvGrpSpPr>
          <p:cNvPr id="307207" name="Group 7"/>
          <p:cNvGrpSpPr>
            <a:grpSpLocks/>
          </p:cNvGrpSpPr>
          <p:nvPr/>
        </p:nvGrpSpPr>
        <p:grpSpPr bwMode="auto">
          <a:xfrm>
            <a:off x="1524000" y="3657600"/>
            <a:ext cx="1752600" cy="533400"/>
            <a:chOff x="1296" y="1872"/>
            <a:chExt cx="1104" cy="336"/>
          </a:xfrm>
        </p:grpSpPr>
        <p:sp>
          <p:nvSpPr>
            <p:cNvPr id="307208" name="Rectangle 8"/>
            <p:cNvSpPr>
              <a:spLocks noChangeArrowheads="1"/>
            </p:cNvSpPr>
            <p:nvPr/>
          </p:nvSpPr>
          <p:spPr bwMode="auto">
            <a:xfrm>
              <a:off x="1296" y="1872"/>
              <a:ext cx="48" cy="336"/>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09" name="Rectangle 9"/>
            <p:cNvSpPr>
              <a:spLocks noChangeArrowheads="1"/>
            </p:cNvSpPr>
            <p:nvPr/>
          </p:nvSpPr>
          <p:spPr bwMode="auto">
            <a:xfrm>
              <a:off x="1344" y="2016"/>
              <a:ext cx="1008" cy="48"/>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10" name="Rectangle 10"/>
            <p:cNvSpPr>
              <a:spLocks noChangeArrowheads="1"/>
            </p:cNvSpPr>
            <p:nvPr/>
          </p:nvSpPr>
          <p:spPr bwMode="auto">
            <a:xfrm>
              <a:off x="2352" y="1872"/>
              <a:ext cx="48" cy="336"/>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grpSp>
      <p:sp>
        <p:nvSpPr>
          <p:cNvPr id="307211" name="Oval 11"/>
          <p:cNvSpPr>
            <a:spLocks noChangeArrowheads="1"/>
          </p:cNvSpPr>
          <p:nvPr/>
        </p:nvSpPr>
        <p:spPr bwMode="auto">
          <a:xfrm>
            <a:off x="1676400" y="3733800"/>
            <a:ext cx="152400" cy="1524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12" name="Oval 12"/>
          <p:cNvSpPr>
            <a:spLocks noChangeArrowheads="1"/>
          </p:cNvSpPr>
          <p:nvPr/>
        </p:nvSpPr>
        <p:spPr bwMode="auto">
          <a:xfrm>
            <a:off x="2438400" y="3657600"/>
            <a:ext cx="152400" cy="1524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13" name="Oval 13"/>
          <p:cNvSpPr>
            <a:spLocks noChangeArrowheads="1"/>
          </p:cNvSpPr>
          <p:nvPr/>
        </p:nvSpPr>
        <p:spPr bwMode="auto">
          <a:xfrm>
            <a:off x="2895600" y="3581400"/>
            <a:ext cx="228600" cy="2286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14" name="Oval 14"/>
          <p:cNvSpPr>
            <a:spLocks noChangeArrowheads="1"/>
          </p:cNvSpPr>
          <p:nvPr/>
        </p:nvSpPr>
        <p:spPr bwMode="auto">
          <a:xfrm>
            <a:off x="2133600" y="3657600"/>
            <a:ext cx="228600" cy="2286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15" name="Oval 15"/>
          <p:cNvSpPr>
            <a:spLocks noChangeArrowheads="1"/>
          </p:cNvSpPr>
          <p:nvPr/>
        </p:nvSpPr>
        <p:spPr bwMode="auto">
          <a:xfrm>
            <a:off x="1905000" y="3657600"/>
            <a:ext cx="152400" cy="1524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16" name="Oval 16"/>
          <p:cNvSpPr>
            <a:spLocks noChangeArrowheads="1"/>
          </p:cNvSpPr>
          <p:nvPr/>
        </p:nvSpPr>
        <p:spPr bwMode="auto">
          <a:xfrm>
            <a:off x="2667000" y="3733800"/>
            <a:ext cx="152400" cy="1524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17" name="AutoShape 17"/>
          <p:cNvSpPr>
            <a:spLocks noChangeArrowheads="1"/>
          </p:cNvSpPr>
          <p:nvPr/>
        </p:nvSpPr>
        <p:spPr bwMode="auto">
          <a:xfrm>
            <a:off x="2057400" y="4114800"/>
            <a:ext cx="609600" cy="685800"/>
          </a:xfrm>
          <a:prstGeom prst="downArrow">
            <a:avLst>
              <a:gd name="adj1" fmla="val 50000"/>
              <a:gd name="adj2" fmla="val 28125"/>
            </a:avLst>
          </a:prstGeom>
          <a:solidFill>
            <a:srgbClr val="00FF00">
              <a:alpha val="7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18" name="AutoShape 18"/>
          <p:cNvSpPr>
            <a:spLocks noChangeArrowheads="1"/>
          </p:cNvSpPr>
          <p:nvPr/>
        </p:nvSpPr>
        <p:spPr bwMode="auto">
          <a:xfrm>
            <a:off x="1600200" y="4953000"/>
            <a:ext cx="1600200" cy="1671638"/>
          </a:xfrm>
          <a:prstGeom prst="can">
            <a:avLst>
              <a:gd name="adj" fmla="val 26116"/>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19" name="Oval 19"/>
          <p:cNvSpPr>
            <a:spLocks noChangeArrowheads="1"/>
          </p:cNvSpPr>
          <p:nvPr/>
        </p:nvSpPr>
        <p:spPr bwMode="auto">
          <a:xfrm>
            <a:off x="1828800" y="6248400"/>
            <a:ext cx="100013" cy="100013"/>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20" name="Oval 20"/>
          <p:cNvSpPr>
            <a:spLocks noChangeArrowheads="1"/>
          </p:cNvSpPr>
          <p:nvPr/>
        </p:nvSpPr>
        <p:spPr bwMode="auto">
          <a:xfrm>
            <a:off x="2209800" y="60960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21" name="Oval 21"/>
          <p:cNvSpPr>
            <a:spLocks noChangeArrowheads="1"/>
          </p:cNvSpPr>
          <p:nvPr/>
        </p:nvSpPr>
        <p:spPr bwMode="auto">
          <a:xfrm>
            <a:off x="1828800" y="5334000"/>
            <a:ext cx="109538" cy="109538"/>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22" name="Oval 22"/>
          <p:cNvSpPr>
            <a:spLocks noChangeArrowheads="1"/>
          </p:cNvSpPr>
          <p:nvPr/>
        </p:nvSpPr>
        <p:spPr bwMode="auto">
          <a:xfrm>
            <a:off x="2438400" y="6400800"/>
            <a:ext cx="63500" cy="635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23" name="Oval 23"/>
          <p:cNvSpPr>
            <a:spLocks noChangeArrowheads="1"/>
          </p:cNvSpPr>
          <p:nvPr/>
        </p:nvSpPr>
        <p:spPr bwMode="auto">
          <a:xfrm>
            <a:off x="2895600" y="57150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24" name="Oval 24"/>
          <p:cNvSpPr>
            <a:spLocks noChangeArrowheads="1"/>
          </p:cNvSpPr>
          <p:nvPr/>
        </p:nvSpPr>
        <p:spPr bwMode="auto">
          <a:xfrm>
            <a:off x="2362200" y="5638800"/>
            <a:ext cx="92075" cy="92075"/>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25" name="Oval 25"/>
          <p:cNvSpPr>
            <a:spLocks noChangeArrowheads="1"/>
          </p:cNvSpPr>
          <p:nvPr/>
        </p:nvSpPr>
        <p:spPr bwMode="auto">
          <a:xfrm>
            <a:off x="2514600" y="5943600"/>
            <a:ext cx="46038" cy="46038"/>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26" name="Oval 26"/>
          <p:cNvSpPr>
            <a:spLocks noChangeArrowheads="1"/>
          </p:cNvSpPr>
          <p:nvPr/>
        </p:nvSpPr>
        <p:spPr bwMode="auto">
          <a:xfrm>
            <a:off x="2819400" y="6248400"/>
            <a:ext cx="109538" cy="109538"/>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27" name="Oval 27"/>
          <p:cNvSpPr>
            <a:spLocks noChangeArrowheads="1"/>
          </p:cNvSpPr>
          <p:nvPr/>
        </p:nvSpPr>
        <p:spPr bwMode="auto">
          <a:xfrm>
            <a:off x="1600200" y="4724400"/>
            <a:ext cx="1600200" cy="4572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28" name="Line 28"/>
          <p:cNvSpPr>
            <a:spLocks noChangeShapeType="1"/>
          </p:cNvSpPr>
          <p:nvPr/>
        </p:nvSpPr>
        <p:spPr bwMode="auto">
          <a:xfrm flipV="1">
            <a:off x="1600200" y="49530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29" name="Line 29"/>
          <p:cNvSpPr>
            <a:spLocks noChangeShapeType="1"/>
          </p:cNvSpPr>
          <p:nvPr/>
        </p:nvSpPr>
        <p:spPr bwMode="auto">
          <a:xfrm flipV="1">
            <a:off x="3200400" y="49530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30" name="AutoShape 30"/>
          <p:cNvSpPr>
            <a:spLocks noChangeArrowheads="1"/>
          </p:cNvSpPr>
          <p:nvPr/>
        </p:nvSpPr>
        <p:spPr bwMode="auto">
          <a:xfrm>
            <a:off x="1524000" y="990600"/>
            <a:ext cx="1600200" cy="1671638"/>
          </a:xfrm>
          <a:prstGeom prst="can">
            <a:avLst>
              <a:gd name="adj" fmla="val 26116"/>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31" name="Oval 31"/>
          <p:cNvSpPr>
            <a:spLocks noChangeArrowheads="1"/>
          </p:cNvSpPr>
          <p:nvPr/>
        </p:nvSpPr>
        <p:spPr bwMode="auto">
          <a:xfrm>
            <a:off x="1905000" y="2438400"/>
            <a:ext cx="152400" cy="1524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32" name="Oval 32"/>
          <p:cNvSpPr>
            <a:spLocks noChangeArrowheads="1"/>
          </p:cNvSpPr>
          <p:nvPr/>
        </p:nvSpPr>
        <p:spPr bwMode="auto">
          <a:xfrm>
            <a:off x="2438400" y="2286000"/>
            <a:ext cx="152400" cy="1524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33" name="Oval 33"/>
          <p:cNvSpPr>
            <a:spLocks noChangeArrowheads="1"/>
          </p:cNvSpPr>
          <p:nvPr/>
        </p:nvSpPr>
        <p:spPr bwMode="auto">
          <a:xfrm>
            <a:off x="2286000" y="2438400"/>
            <a:ext cx="152400" cy="1524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34" name="Oval 34"/>
          <p:cNvSpPr>
            <a:spLocks noChangeArrowheads="1"/>
          </p:cNvSpPr>
          <p:nvPr/>
        </p:nvSpPr>
        <p:spPr bwMode="auto">
          <a:xfrm>
            <a:off x="1600200" y="2286000"/>
            <a:ext cx="228600" cy="2286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35" name="Oval 35"/>
          <p:cNvSpPr>
            <a:spLocks noChangeArrowheads="1"/>
          </p:cNvSpPr>
          <p:nvPr/>
        </p:nvSpPr>
        <p:spPr bwMode="auto">
          <a:xfrm>
            <a:off x="2819400" y="2286000"/>
            <a:ext cx="228600" cy="2286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36" name="Oval 36"/>
          <p:cNvSpPr>
            <a:spLocks noChangeArrowheads="1"/>
          </p:cNvSpPr>
          <p:nvPr/>
        </p:nvSpPr>
        <p:spPr bwMode="auto">
          <a:xfrm>
            <a:off x="2438400" y="1828800"/>
            <a:ext cx="92075" cy="92075"/>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37" name="Oval 37"/>
          <p:cNvSpPr>
            <a:spLocks noChangeArrowheads="1"/>
          </p:cNvSpPr>
          <p:nvPr/>
        </p:nvSpPr>
        <p:spPr bwMode="auto">
          <a:xfrm>
            <a:off x="2819400" y="1524000"/>
            <a:ext cx="109538" cy="109538"/>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38" name="Oval 38"/>
          <p:cNvSpPr>
            <a:spLocks noChangeArrowheads="1"/>
          </p:cNvSpPr>
          <p:nvPr/>
        </p:nvSpPr>
        <p:spPr bwMode="auto">
          <a:xfrm>
            <a:off x="2057400" y="17526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39" name="Oval 39"/>
          <p:cNvSpPr>
            <a:spLocks noChangeArrowheads="1"/>
          </p:cNvSpPr>
          <p:nvPr/>
        </p:nvSpPr>
        <p:spPr bwMode="auto">
          <a:xfrm>
            <a:off x="1828800" y="19812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40" name="Oval 40"/>
          <p:cNvSpPr>
            <a:spLocks noChangeArrowheads="1"/>
          </p:cNvSpPr>
          <p:nvPr/>
        </p:nvSpPr>
        <p:spPr bwMode="auto">
          <a:xfrm>
            <a:off x="2667000" y="22860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41" name="Oval 41"/>
          <p:cNvSpPr>
            <a:spLocks noChangeArrowheads="1"/>
          </p:cNvSpPr>
          <p:nvPr/>
        </p:nvSpPr>
        <p:spPr bwMode="auto">
          <a:xfrm>
            <a:off x="1981200" y="2133600"/>
            <a:ext cx="55563" cy="55563"/>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42" name="Oval 42"/>
          <p:cNvSpPr>
            <a:spLocks noChangeArrowheads="1"/>
          </p:cNvSpPr>
          <p:nvPr/>
        </p:nvSpPr>
        <p:spPr bwMode="auto">
          <a:xfrm>
            <a:off x="2362200" y="21336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43" name="Oval 43"/>
          <p:cNvSpPr>
            <a:spLocks noChangeArrowheads="1"/>
          </p:cNvSpPr>
          <p:nvPr/>
        </p:nvSpPr>
        <p:spPr bwMode="auto">
          <a:xfrm>
            <a:off x="2057400" y="23622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44" name="Oval 44"/>
          <p:cNvSpPr>
            <a:spLocks noChangeArrowheads="1"/>
          </p:cNvSpPr>
          <p:nvPr/>
        </p:nvSpPr>
        <p:spPr bwMode="auto">
          <a:xfrm>
            <a:off x="2667000" y="24384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45" name="Oval 45"/>
          <p:cNvSpPr>
            <a:spLocks noChangeArrowheads="1"/>
          </p:cNvSpPr>
          <p:nvPr/>
        </p:nvSpPr>
        <p:spPr bwMode="auto">
          <a:xfrm>
            <a:off x="1524000" y="762000"/>
            <a:ext cx="1600200" cy="4572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46" name="Line 46"/>
          <p:cNvSpPr>
            <a:spLocks noChangeShapeType="1"/>
          </p:cNvSpPr>
          <p:nvPr/>
        </p:nvSpPr>
        <p:spPr bwMode="auto">
          <a:xfrm flipV="1">
            <a:off x="3124200" y="9906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47" name="Line 47"/>
          <p:cNvSpPr>
            <a:spLocks noChangeShapeType="1"/>
          </p:cNvSpPr>
          <p:nvPr/>
        </p:nvSpPr>
        <p:spPr bwMode="auto">
          <a:xfrm flipV="1">
            <a:off x="1524000" y="9906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48" name="Text Box 48"/>
          <p:cNvSpPr txBox="1">
            <a:spLocks noChangeArrowheads="1"/>
          </p:cNvSpPr>
          <p:nvPr/>
        </p:nvSpPr>
        <p:spPr bwMode="auto">
          <a:xfrm>
            <a:off x="152400" y="1066800"/>
            <a:ext cx="133826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1" u="sng" smtClean="0">
                <a:solidFill>
                  <a:srgbClr val="FF33CC"/>
                </a:solidFill>
                <a:latin typeface="Verdana" pitchFamily="34" charset="0"/>
                <a:cs typeface="Arial" pitchFamily="34" charset="0"/>
              </a:rPr>
              <a:t>Before </a:t>
            </a:r>
          </a:p>
          <a:p>
            <a:pPr eaLnBrk="0" hangingPunct="0"/>
            <a:r>
              <a:rPr lang="en-US" altLang="en-US" sz="1400" b="1" u="sng" smtClean="0">
                <a:solidFill>
                  <a:srgbClr val="FF33CC"/>
                </a:solidFill>
                <a:latin typeface="Verdana" pitchFamily="34" charset="0"/>
                <a:cs typeface="Arial" pitchFamily="34" charset="0"/>
              </a:rPr>
              <a:t>Pre-Sieving</a:t>
            </a:r>
          </a:p>
        </p:txBody>
      </p:sp>
      <p:sp>
        <p:nvSpPr>
          <p:cNvPr id="307249" name="Text Box 49"/>
          <p:cNvSpPr txBox="1">
            <a:spLocks noChangeArrowheads="1"/>
          </p:cNvSpPr>
          <p:nvPr/>
        </p:nvSpPr>
        <p:spPr bwMode="auto">
          <a:xfrm>
            <a:off x="228600" y="3733800"/>
            <a:ext cx="8112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1400" b="1" smtClean="0">
                <a:solidFill>
                  <a:srgbClr val="FFFFFF"/>
                </a:solidFill>
                <a:latin typeface="Verdana" pitchFamily="34" charset="0"/>
                <a:cs typeface="Arial" pitchFamily="34" charset="0"/>
              </a:rPr>
              <a:t>Sieve</a:t>
            </a:r>
          </a:p>
          <a:p>
            <a:pPr eaLnBrk="0" hangingPunct="0"/>
            <a:endParaRPr lang="en-US" altLang="en-US" sz="1800" smtClean="0">
              <a:solidFill>
                <a:srgbClr val="FFFFFF"/>
              </a:solidFill>
              <a:latin typeface="Verdana" pitchFamily="34" charset="0"/>
              <a:cs typeface="Arial" pitchFamily="34" charset="0"/>
            </a:endParaRPr>
          </a:p>
        </p:txBody>
      </p:sp>
      <p:sp>
        <p:nvSpPr>
          <p:cNvPr id="307250" name="Text Box 50"/>
          <p:cNvSpPr txBox="1">
            <a:spLocks noChangeArrowheads="1"/>
          </p:cNvSpPr>
          <p:nvPr/>
        </p:nvSpPr>
        <p:spPr bwMode="auto">
          <a:xfrm>
            <a:off x="0" y="3200400"/>
            <a:ext cx="16668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1" smtClean="0">
                <a:solidFill>
                  <a:srgbClr val="FFFFFF"/>
                </a:solidFill>
                <a:latin typeface="Verdana" pitchFamily="34" charset="0"/>
                <a:cs typeface="Arial" pitchFamily="34" charset="0"/>
              </a:rPr>
              <a:t>Large particles</a:t>
            </a:r>
          </a:p>
        </p:txBody>
      </p:sp>
      <p:sp>
        <p:nvSpPr>
          <p:cNvPr id="307251" name="Text Box 51"/>
          <p:cNvSpPr txBox="1">
            <a:spLocks noChangeArrowheads="1"/>
          </p:cNvSpPr>
          <p:nvPr/>
        </p:nvSpPr>
        <p:spPr bwMode="auto">
          <a:xfrm>
            <a:off x="228600" y="4876800"/>
            <a:ext cx="14795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1" u="sng" smtClean="0">
                <a:solidFill>
                  <a:srgbClr val="FF33CC"/>
                </a:solidFill>
                <a:latin typeface="Verdana" pitchFamily="34" charset="0"/>
                <a:cs typeface="Arial" pitchFamily="34" charset="0"/>
              </a:rPr>
              <a:t>After </a:t>
            </a:r>
          </a:p>
          <a:p>
            <a:pPr eaLnBrk="0" hangingPunct="0"/>
            <a:r>
              <a:rPr lang="en-US" altLang="en-US" sz="1400" b="1" u="sng" smtClean="0">
                <a:solidFill>
                  <a:srgbClr val="FF33CC"/>
                </a:solidFill>
                <a:latin typeface="Verdana" pitchFamily="34" charset="0"/>
                <a:cs typeface="Arial" pitchFamily="34" charset="0"/>
              </a:rPr>
              <a:t>Pre-Sieving</a:t>
            </a:r>
            <a:r>
              <a:rPr lang="en-US" altLang="en-US" sz="1400" b="1" smtClean="0">
                <a:solidFill>
                  <a:srgbClr val="FF33CC"/>
                </a:solidFill>
                <a:latin typeface="Verdana" pitchFamily="34" charset="0"/>
                <a:cs typeface="Arial" pitchFamily="34" charset="0"/>
              </a:rPr>
              <a:t> </a:t>
            </a:r>
            <a:r>
              <a:rPr lang="en-US" altLang="en-US" sz="1800" smtClean="0">
                <a:solidFill>
                  <a:srgbClr val="FFFFFF"/>
                </a:solidFill>
                <a:latin typeface="Verdana" pitchFamily="34" charset="0"/>
                <a:cs typeface="Arial" pitchFamily="34" charset="0"/>
              </a:rPr>
              <a:t> </a:t>
            </a:r>
          </a:p>
        </p:txBody>
      </p:sp>
      <p:sp>
        <p:nvSpPr>
          <p:cNvPr id="307252" name="Text Box 52"/>
          <p:cNvSpPr txBox="1">
            <a:spLocks noChangeArrowheads="1"/>
          </p:cNvSpPr>
          <p:nvPr/>
        </p:nvSpPr>
        <p:spPr bwMode="auto">
          <a:xfrm>
            <a:off x="76200" y="127000"/>
            <a:ext cx="3733800" cy="4064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000" b="1" smtClean="0">
                <a:solidFill>
                  <a:srgbClr val="FFFFFF"/>
                </a:solidFill>
                <a:latin typeface="Verdana" pitchFamily="34" charset="0"/>
                <a:cs typeface="Arial" pitchFamily="34" charset="0"/>
              </a:rPr>
              <a:t>Coulter Counter analysis</a:t>
            </a:r>
          </a:p>
        </p:txBody>
      </p:sp>
      <p:sp>
        <p:nvSpPr>
          <p:cNvPr id="307253" name="Line 53"/>
          <p:cNvSpPr>
            <a:spLocks noChangeShapeType="1"/>
          </p:cNvSpPr>
          <p:nvPr/>
        </p:nvSpPr>
        <p:spPr bwMode="auto">
          <a:xfrm>
            <a:off x="8001000" y="5181600"/>
            <a:ext cx="990600" cy="838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54" name="Rectangle 54"/>
          <p:cNvSpPr>
            <a:spLocks noChangeArrowheads="1"/>
          </p:cNvSpPr>
          <p:nvPr/>
        </p:nvSpPr>
        <p:spPr bwMode="auto">
          <a:xfrm>
            <a:off x="3657600" y="6019800"/>
            <a:ext cx="5410200" cy="762000"/>
          </a:xfrm>
          <a:prstGeom prst="rect">
            <a:avLst/>
          </a:prstGeom>
          <a:solidFill>
            <a:srgbClr val="008080">
              <a:alpha val="67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r>
              <a:rPr lang="en-US" altLang="en-US" sz="1400" b="1" smtClean="0">
                <a:solidFill>
                  <a:srgbClr val="FFFFFF"/>
                </a:solidFill>
                <a:latin typeface="Verdana" pitchFamily="34" charset="0"/>
                <a:cs typeface="Arial" pitchFamily="34" charset="0"/>
              </a:rPr>
              <a:t>Particles go through the hole in an aperture tube.  </a:t>
            </a:r>
          </a:p>
          <a:p>
            <a:pPr eaLnBrk="0" hangingPunct="0"/>
            <a:r>
              <a:rPr lang="en-US" altLang="en-US" sz="1400" b="1" smtClean="0">
                <a:solidFill>
                  <a:srgbClr val="FFFFFF"/>
                </a:solidFill>
                <a:latin typeface="Verdana" pitchFamily="34" charset="0"/>
                <a:cs typeface="Arial" pitchFamily="34" charset="0"/>
              </a:rPr>
              <a:t>Particles in a sample must be smaller than the </a:t>
            </a:r>
          </a:p>
          <a:p>
            <a:pPr eaLnBrk="0" hangingPunct="0"/>
            <a:r>
              <a:rPr lang="en-US" altLang="en-US" sz="1400" b="1" smtClean="0">
                <a:solidFill>
                  <a:srgbClr val="FFFFFF"/>
                </a:solidFill>
                <a:latin typeface="Verdana" pitchFamily="34" charset="0"/>
                <a:cs typeface="Arial" pitchFamily="34" charset="0"/>
              </a:rPr>
              <a:t>diameter of the aperture tube.   </a:t>
            </a:r>
            <a:r>
              <a:rPr lang="en-US" altLang="en-US" sz="1600" b="1" smtClean="0">
                <a:solidFill>
                  <a:srgbClr val="FFFFFF"/>
                </a:solidFill>
                <a:latin typeface="Verdana" pitchFamily="34" charset="0"/>
                <a:cs typeface="Arial" pitchFamily="34" charset="0"/>
              </a:rPr>
              <a:t>  </a:t>
            </a:r>
          </a:p>
        </p:txBody>
      </p:sp>
      <p:sp>
        <p:nvSpPr>
          <p:cNvPr id="307255" name="Line 55"/>
          <p:cNvSpPr>
            <a:spLocks noChangeShapeType="1"/>
          </p:cNvSpPr>
          <p:nvPr/>
        </p:nvSpPr>
        <p:spPr bwMode="auto">
          <a:xfrm flipH="1">
            <a:off x="6400800" y="2438400"/>
            <a:ext cx="381000" cy="1066800"/>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56" name="Line 56"/>
          <p:cNvSpPr>
            <a:spLocks noChangeShapeType="1"/>
          </p:cNvSpPr>
          <p:nvPr/>
        </p:nvSpPr>
        <p:spPr bwMode="auto">
          <a:xfrm flipH="1">
            <a:off x="5181600" y="3581400"/>
            <a:ext cx="1981200" cy="99060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57" name="Line 57"/>
          <p:cNvSpPr>
            <a:spLocks noChangeShapeType="1"/>
          </p:cNvSpPr>
          <p:nvPr/>
        </p:nvSpPr>
        <p:spPr bwMode="auto">
          <a:xfrm flipH="1">
            <a:off x="4191000" y="2438400"/>
            <a:ext cx="1676400" cy="1066800"/>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58" name="Oval 58"/>
          <p:cNvSpPr>
            <a:spLocks noChangeArrowheads="1"/>
          </p:cNvSpPr>
          <p:nvPr/>
        </p:nvSpPr>
        <p:spPr bwMode="auto">
          <a:xfrm>
            <a:off x="8077200" y="44196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59" name="Oval 59"/>
          <p:cNvSpPr>
            <a:spLocks noChangeArrowheads="1"/>
          </p:cNvSpPr>
          <p:nvPr/>
        </p:nvSpPr>
        <p:spPr bwMode="auto">
          <a:xfrm>
            <a:off x="8153400" y="3810000"/>
            <a:ext cx="92075" cy="92075"/>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0" name="AutoShape 60"/>
          <p:cNvSpPr>
            <a:spLocks noChangeArrowheads="1"/>
          </p:cNvSpPr>
          <p:nvPr/>
        </p:nvSpPr>
        <p:spPr bwMode="auto">
          <a:xfrm>
            <a:off x="7696200" y="3581400"/>
            <a:ext cx="485775" cy="1295400"/>
          </a:xfrm>
          <a:prstGeom prst="upArrow">
            <a:avLst>
              <a:gd name="adj1" fmla="val 50000"/>
              <a:gd name="adj2" fmla="val 66667"/>
            </a:avLst>
          </a:prstGeom>
          <a:solidFill>
            <a:schemeClr val="accent1">
              <a:alpha val="50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1" name="Oval 61"/>
          <p:cNvSpPr>
            <a:spLocks noChangeArrowheads="1"/>
          </p:cNvSpPr>
          <p:nvPr/>
        </p:nvSpPr>
        <p:spPr bwMode="auto">
          <a:xfrm>
            <a:off x="4648200" y="42672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2" name="Oval 62"/>
          <p:cNvSpPr>
            <a:spLocks noChangeArrowheads="1"/>
          </p:cNvSpPr>
          <p:nvPr/>
        </p:nvSpPr>
        <p:spPr bwMode="auto">
          <a:xfrm>
            <a:off x="5181600" y="54102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3" name="Oval 63"/>
          <p:cNvSpPr>
            <a:spLocks noChangeArrowheads="1"/>
          </p:cNvSpPr>
          <p:nvPr/>
        </p:nvSpPr>
        <p:spPr bwMode="auto">
          <a:xfrm>
            <a:off x="4572000" y="5181600"/>
            <a:ext cx="109538" cy="109538"/>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4" name="Oval 64"/>
          <p:cNvSpPr>
            <a:spLocks noChangeArrowheads="1"/>
          </p:cNvSpPr>
          <p:nvPr/>
        </p:nvSpPr>
        <p:spPr bwMode="auto">
          <a:xfrm>
            <a:off x="4876800" y="4114800"/>
            <a:ext cx="63500" cy="635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5" name="Oval 65"/>
          <p:cNvSpPr>
            <a:spLocks noChangeArrowheads="1"/>
          </p:cNvSpPr>
          <p:nvPr/>
        </p:nvSpPr>
        <p:spPr bwMode="auto">
          <a:xfrm>
            <a:off x="4876800" y="3657600"/>
            <a:ext cx="100013" cy="100013"/>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6" name="Oval 66"/>
          <p:cNvSpPr>
            <a:spLocks noChangeArrowheads="1"/>
          </p:cNvSpPr>
          <p:nvPr/>
        </p:nvSpPr>
        <p:spPr bwMode="auto">
          <a:xfrm>
            <a:off x="5486400" y="4572000"/>
            <a:ext cx="92075" cy="92075"/>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7" name="AutoShape 67"/>
          <p:cNvSpPr>
            <a:spLocks noChangeArrowheads="1"/>
          </p:cNvSpPr>
          <p:nvPr/>
        </p:nvSpPr>
        <p:spPr bwMode="auto">
          <a:xfrm>
            <a:off x="4648200" y="3657600"/>
            <a:ext cx="304800" cy="990600"/>
          </a:xfrm>
          <a:prstGeom prst="upArrow">
            <a:avLst>
              <a:gd name="adj1" fmla="val 50000"/>
              <a:gd name="adj2" fmla="val 81250"/>
            </a:avLst>
          </a:prstGeom>
          <a:solidFill>
            <a:schemeClr val="accent1">
              <a:alpha val="64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8" name="Oval 68"/>
          <p:cNvSpPr>
            <a:spLocks noChangeArrowheads="1"/>
          </p:cNvSpPr>
          <p:nvPr/>
        </p:nvSpPr>
        <p:spPr bwMode="auto">
          <a:xfrm>
            <a:off x="7772400" y="3886200"/>
            <a:ext cx="68263" cy="68263"/>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69" name="AutoShape 69"/>
          <p:cNvSpPr>
            <a:spLocks noChangeArrowheads="1"/>
          </p:cNvSpPr>
          <p:nvPr/>
        </p:nvSpPr>
        <p:spPr bwMode="auto">
          <a:xfrm rot="14964936">
            <a:off x="3752850" y="4933950"/>
            <a:ext cx="228600" cy="1638300"/>
          </a:xfrm>
          <a:prstGeom prst="downArrow">
            <a:avLst>
              <a:gd name="adj1" fmla="val 50000"/>
              <a:gd name="adj2" fmla="val 179167"/>
            </a:avLst>
          </a:prstGeom>
          <a:solidFill>
            <a:srgbClr val="00FF00">
              <a:alpha val="7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70" name="Line 70"/>
          <p:cNvSpPr>
            <a:spLocks noChangeShapeType="1"/>
          </p:cNvSpPr>
          <p:nvPr/>
        </p:nvSpPr>
        <p:spPr bwMode="auto">
          <a:xfrm>
            <a:off x="1676400" y="3429000"/>
            <a:ext cx="38100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71" name="Line 71"/>
          <p:cNvSpPr>
            <a:spLocks noChangeShapeType="1"/>
          </p:cNvSpPr>
          <p:nvPr/>
        </p:nvSpPr>
        <p:spPr bwMode="auto">
          <a:xfrm>
            <a:off x="914400" y="3886200"/>
            <a:ext cx="60960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72" name="Oval 72"/>
          <p:cNvSpPr>
            <a:spLocks noChangeArrowheads="1"/>
          </p:cNvSpPr>
          <p:nvPr/>
        </p:nvSpPr>
        <p:spPr bwMode="auto">
          <a:xfrm>
            <a:off x="7772400" y="4572000"/>
            <a:ext cx="109538" cy="109538"/>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73" name="Text Box 73"/>
          <p:cNvSpPr txBox="1">
            <a:spLocks noChangeArrowheads="1"/>
          </p:cNvSpPr>
          <p:nvPr/>
        </p:nvSpPr>
        <p:spPr bwMode="auto">
          <a:xfrm>
            <a:off x="0" y="2057400"/>
            <a:ext cx="1050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1" smtClean="0">
                <a:solidFill>
                  <a:srgbClr val="FFFFFF"/>
                </a:solidFill>
                <a:latin typeface="Verdana" pitchFamily="34" charset="0"/>
                <a:cs typeface="Arial" pitchFamily="34" charset="0"/>
              </a:rPr>
              <a:t>Particles</a:t>
            </a:r>
          </a:p>
        </p:txBody>
      </p:sp>
      <p:sp>
        <p:nvSpPr>
          <p:cNvPr id="307274" name="Line 74"/>
          <p:cNvSpPr>
            <a:spLocks noChangeShapeType="1"/>
          </p:cNvSpPr>
          <p:nvPr/>
        </p:nvSpPr>
        <p:spPr bwMode="auto">
          <a:xfrm flipV="1">
            <a:off x="1066800" y="1828800"/>
            <a:ext cx="609600" cy="381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75" name="Line 75"/>
          <p:cNvSpPr>
            <a:spLocks noChangeShapeType="1"/>
          </p:cNvSpPr>
          <p:nvPr/>
        </p:nvSpPr>
        <p:spPr bwMode="auto">
          <a:xfrm flipV="1">
            <a:off x="1066800" y="2057400"/>
            <a:ext cx="76200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76" name="Text Box 76"/>
          <p:cNvSpPr txBox="1">
            <a:spLocks noChangeArrowheads="1"/>
          </p:cNvSpPr>
          <p:nvPr/>
        </p:nvSpPr>
        <p:spPr bwMode="auto">
          <a:xfrm>
            <a:off x="0" y="5791200"/>
            <a:ext cx="125571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1" smtClean="0">
                <a:solidFill>
                  <a:srgbClr val="FFFFFF"/>
                </a:solidFill>
                <a:latin typeface="Verdana" pitchFamily="34" charset="0"/>
                <a:cs typeface="Arial" pitchFamily="34" charset="0"/>
              </a:rPr>
              <a:t>Sample &amp;</a:t>
            </a:r>
          </a:p>
          <a:p>
            <a:pPr eaLnBrk="0" hangingPunct="0"/>
            <a:r>
              <a:rPr lang="en-US" altLang="en-US" sz="1400" b="1" smtClean="0">
                <a:solidFill>
                  <a:srgbClr val="FFFFFF"/>
                </a:solidFill>
                <a:latin typeface="Verdana" pitchFamily="34" charset="0"/>
                <a:cs typeface="Arial" pitchFamily="34" charset="0"/>
              </a:rPr>
              <a:t>Electrolyte</a:t>
            </a:r>
          </a:p>
        </p:txBody>
      </p:sp>
      <p:sp>
        <p:nvSpPr>
          <p:cNvPr id="307277" name="Line 77"/>
          <p:cNvSpPr>
            <a:spLocks noChangeShapeType="1"/>
          </p:cNvSpPr>
          <p:nvPr/>
        </p:nvSpPr>
        <p:spPr bwMode="auto">
          <a:xfrm flipV="1">
            <a:off x="1219200" y="5943600"/>
            <a:ext cx="60960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78" name="Line 78"/>
          <p:cNvSpPr>
            <a:spLocks noChangeShapeType="1"/>
          </p:cNvSpPr>
          <p:nvPr/>
        </p:nvSpPr>
        <p:spPr bwMode="auto">
          <a:xfrm flipH="1" flipV="1">
            <a:off x="5181600" y="5105400"/>
            <a:ext cx="1981200" cy="76200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79" name="Line 79"/>
          <p:cNvSpPr>
            <a:spLocks noChangeShapeType="1"/>
          </p:cNvSpPr>
          <p:nvPr/>
        </p:nvSpPr>
        <p:spPr bwMode="auto">
          <a:xfrm flipH="1">
            <a:off x="4953000" y="4648200"/>
            <a:ext cx="457200" cy="76200"/>
          </a:xfrm>
          <a:prstGeom prst="line">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80" name="Line 80"/>
          <p:cNvSpPr>
            <a:spLocks noChangeShapeType="1"/>
          </p:cNvSpPr>
          <p:nvPr/>
        </p:nvSpPr>
        <p:spPr bwMode="auto">
          <a:xfrm flipH="1" flipV="1">
            <a:off x="4953000" y="4953000"/>
            <a:ext cx="228600" cy="381000"/>
          </a:xfrm>
          <a:prstGeom prst="line">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81" name="Line 81"/>
          <p:cNvSpPr>
            <a:spLocks noChangeShapeType="1"/>
          </p:cNvSpPr>
          <p:nvPr/>
        </p:nvSpPr>
        <p:spPr bwMode="auto">
          <a:xfrm flipV="1">
            <a:off x="4648200" y="4876800"/>
            <a:ext cx="152400" cy="304800"/>
          </a:xfrm>
          <a:prstGeom prst="line">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smtClean="0">
              <a:solidFill>
                <a:srgbClr val="FFFFFF"/>
              </a:solidFill>
              <a:latin typeface="Times New Roman" pitchFamily="18" charset="0"/>
            </a:endParaRPr>
          </a:p>
        </p:txBody>
      </p:sp>
      <p:sp>
        <p:nvSpPr>
          <p:cNvPr id="307282" name="Rectangle 82"/>
          <p:cNvSpPr>
            <a:spLocks noChangeArrowheads="1"/>
          </p:cNvSpPr>
          <p:nvPr/>
        </p:nvSpPr>
        <p:spPr bwMode="auto">
          <a:xfrm>
            <a:off x="5867400" y="1600200"/>
            <a:ext cx="914400" cy="838200"/>
          </a:xfrm>
          <a:prstGeom prst="rect">
            <a:avLst/>
          </a:prstGeom>
          <a:noFill/>
          <a:ln w="952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83" name="Rectangle 83"/>
          <p:cNvSpPr>
            <a:spLocks noChangeArrowheads="1"/>
          </p:cNvSpPr>
          <p:nvPr/>
        </p:nvSpPr>
        <p:spPr bwMode="auto">
          <a:xfrm>
            <a:off x="4572000" y="4572000"/>
            <a:ext cx="609600" cy="533400"/>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84" name="Oval 84"/>
          <p:cNvSpPr>
            <a:spLocks noChangeArrowheads="1"/>
          </p:cNvSpPr>
          <p:nvPr/>
        </p:nvSpPr>
        <p:spPr bwMode="auto">
          <a:xfrm>
            <a:off x="1524000" y="2209800"/>
            <a:ext cx="1600200" cy="4572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85" name="Oval 85"/>
          <p:cNvSpPr>
            <a:spLocks noChangeArrowheads="1"/>
          </p:cNvSpPr>
          <p:nvPr/>
        </p:nvSpPr>
        <p:spPr bwMode="auto">
          <a:xfrm>
            <a:off x="1600200" y="6172200"/>
            <a:ext cx="1600200" cy="4572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86" name="Oval 86"/>
          <p:cNvSpPr>
            <a:spLocks noChangeArrowheads="1"/>
          </p:cNvSpPr>
          <p:nvPr/>
        </p:nvSpPr>
        <p:spPr bwMode="auto">
          <a:xfrm>
            <a:off x="1752600" y="15240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87" name="Oval 87"/>
          <p:cNvSpPr>
            <a:spLocks noChangeArrowheads="1"/>
          </p:cNvSpPr>
          <p:nvPr/>
        </p:nvSpPr>
        <p:spPr bwMode="auto">
          <a:xfrm>
            <a:off x="2438400" y="1143000"/>
            <a:ext cx="100013" cy="100013"/>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88" name="Oval 88"/>
          <p:cNvSpPr>
            <a:spLocks noChangeArrowheads="1"/>
          </p:cNvSpPr>
          <p:nvPr/>
        </p:nvSpPr>
        <p:spPr bwMode="auto">
          <a:xfrm>
            <a:off x="2133600" y="2057400"/>
            <a:ext cx="152400" cy="1524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89" name="Oval 89"/>
          <p:cNvSpPr>
            <a:spLocks noChangeArrowheads="1"/>
          </p:cNvSpPr>
          <p:nvPr/>
        </p:nvSpPr>
        <p:spPr bwMode="auto">
          <a:xfrm>
            <a:off x="2743200" y="1905000"/>
            <a:ext cx="46038" cy="46038"/>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90" name="Oval 90"/>
          <p:cNvSpPr>
            <a:spLocks noChangeArrowheads="1"/>
          </p:cNvSpPr>
          <p:nvPr/>
        </p:nvSpPr>
        <p:spPr bwMode="auto">
          <a:xfrm>
            <a:off x="2286000" y="5105400"/>
            <a:ext cx="55563" cy="55563"/>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91" name="Oval 91"/>
          <p:cNvSpPr>
            <a:spLocks noChangeArrowheads="1"/>
          </p:cNvSpPr>
          <p:nvPr/>
        </p:nvSpPr>
        <p:spPr bwMode="auto">
          <a:xfrm>
            <a:off x="1981200" y="57912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92" name="Oval 92"/>
          <p:cNvSpPr>
            <a:spLocks noChangeArrowheads="1"/>
          </p:cNvSpPr>
          <p:nvPr/>
        </p:nvSpPr>
        <p:spPr bwMode="auto">
          <a:xfrm>
            <a:off x="2819400" y="5410200"/>
            <a:ext cx="76200" cy="762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93" name="Oval 93"/>
          <p:cNvSpPr>
            <a:spLocks noChangeArrowheads="1"/>
          </p:cNvSpPr>
          <p:nvPr/>
        </p:nvSpPr>
        <p:spPr bwMode="auto">
          <a:xfrm>
            <a:off x="2209800" y="2286000"/>
            <a:ext cx="152400" cy="1524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94" name="Oval 94"/>
          <p:cNvSpPr>
            <a:spLocks noChangeArrowheads="1"/>
          </p:cNvSpPr>
          <p:nvPr/>
        </p:nvSpPr>
        <p:spPr bwMode="auto">
          <a:xfrm>
            <a:off x="5562600" y="4953000"/>
            <a:ext cx="63500" cy="635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95" name="Oval 95"/>
          <p:cNvSpPr>
            <a:spLocks noChangeArrowheads="1"/>
          </p:cNvSpPr>
          <p:nvPr/>
        </p:nvSpPr>
        <p:spPr bwMode="auto">
          <a:xfrm>
            <a:off x="7696200" y="3657600"/>
            <a:ext cx="63500" cy="635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96" name="Oval 96"/>
          <p:cNvSpPr>
            <a:spLocks noChangeArrowheads="1"/>
          </p:cNvSpPr>
          <p:nvPr/>
        </p:nvSpPr>
        <p:spPr bwMode="auto">
          <a:xfrm>
            <a:off x="2209800" y="5562600"/>
            <a:ext cx="46038" cy="46038"/>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
        <p:nvSpPr>
          <p:cNvPr id="307297" name="Oval 97"/>
          <p:cNvSpPr>
            <a:spLocks noChangeArrowheads="1"/>
          </p:cNvSpPr>
          <p:nvPr/>
        </p:nvSpPr>
        <p:spPr bwMode="auto">
          <a:xfrm>
            <a:off x="2362200" y="1676400"/>
            <a:ext cx="46038" cy="46038"/>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smtClean="0">
              <a:solidFill>
                <a:srgbClr val="FFFFFF"/>
              </a:solidFill>
              <a:latin typeface="Times New Roman" pitchFamily="18" charset="0"/>
            </a:endParaRPr>
          </a:p>
        </p:txBody>
      </p:sp>
    </p:spTree>
    <p:extLst>
      <p:ext uri="{BB962C8B-B14F-4D97-AF65-F5344CB8AC3E}">
        <p14:creationId xmlns:p14="http://schemas.microsoft.com/office/powerpoint/2010/main" val="42717388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986" name="Picture 2" descr="IMAG000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4800" y="152400"/>
            <a:ext cx="4419600" cy="3314700"/>
          </a:xfrm>
          <a:prstGeom prst="rect">
            <a:avLst/>
          </a:prstGeom>
          <a:noFill/>
          <a:extLst>
            <a:ext uri="{909E8E84-426E-40DD-AFC4-6F175D3DCCD1}">
              <a14:hiddenFill xmlns:a14="http://schemas.microsoft.com/office/drawing/2010/main">
                <a:solidFill>
                  <a:srgbClr val="FFFFFF"/>
                </a:solidFill>
              </a14:hiddenFill>
            </a:ext>
          </a:extLst>
        </p:spPr>
      </p:pic>
      <p:sp>
        <p:nvSpPr>
          <p:cNvPr id="297987" name="Text Box 3"/>
          <p:cNvSpPr txBox="1">
            <a:spLocks noChangeArrowheads="1"/>
          </p:cNvSpPr>
          <p:nvPr/>
        </p:nvSpPr>
        <p:spPr bwMode="auto">
          <a:xfrm>
            <a:off x="533400" y="685800"/>
            <a:ext cx="33528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b="1" dirty="0" smtClean="0">
                <a:solidFill>
                  <a:srgbClr val="FFFFFF"/>
                </a:solidFill>
                <a:latin typeface="Calibri" panose="020F0502020204030204" pitchFamily="34" charset="0"/>
              </a:rPr>
              <a:t>Sieving with a 106 </a:t>
            </a:r>
            <a:r>
              <a:rPr lang="en-US" altLang="en-US" sz="2400" b="1" dirty="0" smtClean="0">
                <a:solidFill>
                  <a:srgbClr val="FFFFFF"/>
                </a:solidFill>
                <a:latin typeface="Calibri" panose="020F0502020204030204" pitchFamily="34" charset="0"/>
                <a:cs typeface="Times New Roman" pitchFamily="18" charset="0"/>
              </a:rPr>
              <a:t>µm sieve to remove large debris before Coulter counting. Similar sample analyzed for total solids.</a:t>
            </a:r>
          </a:p>
        </p:txBody>
      </p:sp>
      <p:pic>
        <p:nvPicPr>
          <p:cNvPr id="297988" name="Picture 4" descr="IMAG000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3714750"/>
            <a:ext cx="4191000" cy="3143250"/>
          </a:xfrm>
          <a:prstGeom prst="rect">
            <a:avLst/>
          </a:prstGeom>
          <a:noFill/>
          <a:extLst>
            <a:ext uri="{909E8E84-426E-40DD-AFC4-6F175D3DCCD1}">
              <a14:hiddenFill xmlns:a14="http://schemas.microsoft.com/office/drawing/2010/main">
                <a:solidFill>
                  <a:srgbClr val="FFFFFF"/>
                </a:solidFill>
              </a14:hiddenFill>
            </a:ext>
          </a:extLst>
        </p:spPr>
      </p:pic>
      <p:sp>
        <p:nvSpPr>
          <p:cNvPr id="297989" name="Rectangle 5"/>
          <p:cNvSpPr>
            <a:spLocks noChangeArrowheads="1"/>
          </p:cNvSpPr>
          <p:nvPr/>
        </p:nvSpPr>
        <p:spPr bwMode="auto">
          <a:xfrm>
            <a:off x="381000" y="3886200"/>
            <a:ext cx="360521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b="1" dirty="0" smtClean="0">
                <a:solidFill>
                  <a:srgbClr val="FFFFFF"/>
                </a:solidFill>
                <a:latin typeface="Calibri" panose="020F0502020204030204" pitchFamily="34" charset="0"/>
              </a:rPr>
              <a:t>Screened material showing grass debris (from 5L of sample)</a:t>
            </a:r>
          </a:p>
        </p:txBody>
      </p:sp>
    </p:spTree>
    <p:extLst>
      <p:ext uri="{BB962C8B-B14F-4D97-AF65-F5344CB8AC3E}">
        <p14:creationId xmlns:p14="http://schemas.microsoft.com/office/powerpoint/2010/main" val="962105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178" name="Picture 2" descr="IMAG000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6179" name="Text Box 3"/>
          <p:cNvSpPr txBox="1">
            <a:spLocks noChangeArrowheads="1"/>
          </p:cNvSpPr>
          <p:nvPr/>
        </p:nvSpPr>
        <p:spPr bwMode="auto">
          <a:xfrm>
            <a:off x="1371600" y="3810000"/>
            <a:ext cx="30480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b="1" dirty="0" smtClean="0">
                <a:solidFill>
                  <a:srgbClr val="FFFFFF"/>
                </a:solidFill>
                <a:latin typeface="Calibri" panose="020F0502020204030204" pitchFamily="34" charset="0"/>
              </a:rPr>
              <a:t>All-plastic vacuum filtering setups are used with a series of polycarbonate membrane filters (10, 5, 2, 1, 0.45</a:t>
            </a:r>
            <a:r>
              <a:rPr lang="en-US" altLang="en-US" sz="2400" b="1" dirty="0" smtClean="0">
                <a:solidFill>
                  <a:srgbClr val="FFFFFF"/>
                </a:solidFill>
                <a:latin typeface="Calibri" panose="020F0502020204030204" pitchFamily="34" charset="0"/>
                <a:cs typeface="Times New Roman" pitchFamily="18" charset="0"/>
              </a:rPr>
              <a:t>µm). The filtrates are then chemically analyzed.</a:t>
            </a:r>
          </a:p>
        </p:txBody>
      </p:sp>
    </p:spTree>
    <p:extLst>
      <p:ext uri="{BB962C8B-B14F-4D97-AF65-F5344CB8AC3E}">
        <p14:creationId xmlns:p14="http://schemas.microsoft.com/office/powerpoint/2010/main" val="9367404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current files\WinSLAMM\Documentation\particle size distributions\roof TSS and SSC PSD.JPG"/>
          <p:cNvPicPr/>
          <p:nvPr/>
        </p:nvPicPr>
        <p:blipFill rotWithShape="1">
          <a:blip r:embed="rId2">
            <a:extLst>
              <a:ext uri="{28A0092B-C50C-407E-A947-70E740481C1C}">
                <a14:useLocalDpi xmlns:a14="http://schemas.microsoft.com/office/drawing/2010/main" val="0"/>
              </a:ext>
            </a:extLst>
          </a:blip>
          <a:srcRect l="13254" t="6811" r="12850" b="45614"/>
          <a:stretch/>
        </p:blipFill>
        <p:spPr bwMode="auto">
          <a:xfrm>
            <a:off x="-20053" y="2971801"/>
            <a:ext cx="4592054" cy="3886200"/>
          </a:xfrm>
          <a:prstGeom prst="rect">
            <a:avLst/>
          </a:prstGeom>
          <a:noFill/>
          <a:ln>
            <a:noFill/>
          </a:ln>
          <a:extLst>
            <a:ext uri="{53640926-AAD7-44D8-BBD7-CCE9431645EC}">
              <a14:shadowObscured xmlns:a14="http://schemas.microsoft.com/office/drawing/2010/main"/>
            </a:ext>
          </a:extLst>
        </p:spPr>
      </p:pic>
      <p:pic>
        <p:nvPicPr>
          <p:cNvPr id="3" name="Picture 2" descr="E:\current files\WinSLAMM\Documentation\particle size distributions\roof TSS and SSC PSD.JPG"/>
          <p:cNvPicPr/>
          <p:nvPr/>
        </p:nvPicPr>
        <p:blipFill rotWithShape="1">
          <a:blip r:embed="rId2">
            <a:extLst>
              <a:ext uri="{28A0092B-C50C-407E-A947-70E740481C1C}">
                <a14:useLocalDpi xmlns:a14="http://schemas.microsoft.com/office/drawing/2010/main" val="0"/>
              </a:ext>
            </a:extLst>
          </a:blip>
          <a:srcRect l="15930" t="54283" r="13654"/>
          <a:stretch/>
        </p:blipFill>
        <p:spPr bwMode="auto">
          <a:xfrm>
            <a:off x="4800599" y="2971801"/>
            <a:ext cx="4343401" cy="3657599"/>
          </a:xfrm>
          <a:prstGeom prst="rect">
            <a:avLst/>
          </a:prstGeom>
          <a:noFill/>
          <a:ln>
            <a:noFill/>
          </a:ln>
          <a:extLst>
            <a:ext uri="{53640926-AAD7-44D8-BBD7-CCE9431645EC}">
              <a14:shadowObscured xmlns:a14="http://schemas.microsoft.com/office/drawing/2010/main"/>
            </a:ext>
          </a:extLst>
        </p:spPr>
      </p:pic>
      <p:sp>
        <p:nvSpPr>
          <p:cNvPr id="4" name="Rectangle 3"/>
          <p:cNvSpPr/>
          <p:nvPr/>
        </p:nvSpPr>
        <p:spPr>
          <a:xfrm>
            <a:off x="228600" y="457200"/>
            <a:ext cx="8686800" cy="1754326"/>
          </a:xfrm>
          <a:prstGeom prst="rect">
            <a:avLst/>
          </a:prstGeom>
        </p:spPr>
        <p:txBody>
          <a:bodyPr wrap="square">
            <a:spAutoFit/>
          </a:bodyPr>
          <a:lstStyle/>
          <a:p>
            <a:r>
              <a:rPr lang="en-US" sz="3600" dirty="0"/>
              <a:t>Roof runoff particle size distributions (for </a:t>
            </a:r>
            <a:r>
              <a:rPr lang="en-US" sz="3600" dirty="0" smtClean="0"/>
              <a:t>TSS shake and pour </a:t>
            </a:r>
            <a:r>
              <a:rPr lang="en-US" sz="3600" dirty="0"/>
              <a:t>on left and for </a:t>
            </a:r>
            <a:r>
              <a:rPr lang="en-US" sz="3600" dirty="0" smtClean="0"/>
              <a:t>TSS stir and pipette and SSC </a:t>
            </a:r>
            <a:r>
              <a:rPr lang="en-US" sz="3600" dirty="0"/>
              <a:t>on right</a:t>
            </a:r>
            <a:r>
              <a:rPr lang="en-US" sz="3600" dirty="0" smtClean="0"/>
              <a:t>)</a:t>
            </a:r>
            <a:endParaRPr lang="en-US" dirty="0"/>
          </a:p>
        </p:txBody>
      </p:sp>
    </p:spTree>
    <p:extLst>
      <p:ext uri="{BB962C8B-B14F-4D97-AF65-F5344CB8AC3E}">
        <p14:creationId xmlns:p14="http://schemas.microsoft.com/office/powerpoint/2010/main" val="17997751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6275"/>
            <a:ext cx="8610600" cy="2862322"/>
          </a:xfrm>
          <a:prstGeom prst="rect">
            <a:avLst/>
          </a:prstGeom>
        </p:spPr>
        <p:txBody>
          <a:bodyPr wrap="square">
            <a:spAutoFit/>
          </a:bodyPr>
          <a:lstStyle/>
          <a:p>
            <a:r>
              <a:rPr lang="en-US" sz="3600" dirty="0"/>
              <a:t>Paved parking, storage, loading dock, vehicle service area, and street runoff particle size distributions (for </a:t>
            </a:r>
            <a:r>
              <a:rPr lang="en-US" sz="3600" dirty="0" smtClean="0"/>
              <a:t>shake and pour TSS </a:t>
            </a:r>
            <a:r>
              <a:rPr lang="en-US" sz="3600" dirty="0"/>
              <a:t>on left and for </a:t>
            </a:r>
            <a:r>
              <a:rPr lang="en-US" sz="3600" dirty="0" smtClean="0"/>
              <a:t>stir and pipette TSS and SSC </a:t>
            </a:r>
            <a:r>
              <a:rPr lang="en-US" sz="3600" dirty="0"/>
              <a:t>on right)</a:t>
            </a:r>
          </a:p>
        </p:txBody>
      </p:sp>
      <p:pic>
        <p:nvPicPr>
          <p:cNvPr id="3" name="Picture 2" descr="E:\current files\WinSLAMM\Documentation\particle size distributions\paved areas TSS PSD.JPG"/>
          <p:cNvPicPr/>
          <p:nvPr/>
        </p:nvPicPr>
        <p:blipFill rotWithShape="1">
          <a:blip r:embed="rId2">
            <a:extLst>
              <a:ext uri="{28A0092B-C50C-407E-A947-70E740481C1C}">
                <a14:useLocalDpi xmlns:a14="http://schemas.microsoft.com/office/drawing/2010/main" val="0"/>
              </a:ext>
            </a:extLst>
          </a:blip>
          <a:srcRect t="8333"/>
          <a:stretch/>
        </p:blipFill>
        <p:spPr bwMode="auto">
          <a:xfrm>
            <a:off x="0" y="2878596"/>
            <a:ext cx="4343400" cy="3979403"/>
          </a:xfrm>
          <a:prstGeom prst="rect">
            <a:avLst/>
          </a:prstGeom>
          <a:noFill/>
          <a:ln>
            <a:noFill/>
          </a:ln>
          <a:extLst>
            <a:ext uri="{53640926-AAD7-44D8-BBD7-CCE9431645EC}">
              <a14:shadowObscured xmlns:a14="http://schemas.microsoft.com/office/drawing/2010/main"/>
            </a:ext>
          </a:extLst>
        </p:spPr>
      </p:pic>
      <p:pic>
        <p:nvPicPr>
          <p:cNvPr id="4" name="Picture 3" descr="E:\current files\WinSLAMM\Documentation\particle size distributions\paved areas SSC PSD.JPG"/>
          <p:cNvPicPr/>
          <p:nvPr/>
        </p:nvPicPr>
        <p:blipFill rotWithShape="1">
          <a:blip r:embed="rId3">
            <a:extLst>
              <a:ext uri="{28A0092B-C50C-407E-A947-70E740481C1C}">
                <a14:useLocalDpi xmlns:a14="http://schemas.microsoft.com/office/drawing/2010/main" val="0"/>
              </a:ext>
            </a:extLst>
          </a:blip>
          <a:srcRect l="11654" t="29749" r="18130" b="16200"/>
          <a:stretch/>
        </p:blipFill>
        <p:spPr bwMode="auto">
          <a:xfrm>
            <a:off x="4572000" y="2878597"/>
            <a:ext cx="4343400" cy="367460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143329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2308324"/>
          </a:xfrm>
          <a:prstGeom prst="rect">
            <a:avLst/>
          </a:prstGeom>
        </p:spPr>
        <p:txBody>
          <a:bodyPr wrap="square">
            <a:spAutoFit/>
          </a:bodyPr>
          <a:lstStyle/>
          <a:p>
            <a:r>
              <a:rPr lang="en-US" sz="3600" dirty="0"/>
              <a:t>Non-paved parking and storage area runoff particle size distributions (for </a:t>
            </a:r>
            <a:r>
              <a:rPr lang="en-US" sz="3600" dirty="0" smtClean="0"/>
              <a:t>shake and pour TSS </a:t>
            </a:r>
            <a:r>
              <a:rPr lang="en-US" sz="3600" dirty="0"/>
              <a:t>on left; no </a:t>
            </a:r>
            <a:r>
              <a:rPr lang="en-US" sz="3600" dirty="0" smtClean="0"/>
              <a:t>stir and pipette or SSC data available)</a:t>
            </a:r>
            <a:endParaRPr lang="en-US" sz="3600" dirty="0"/>
          </a:p>
        </p:txBody>
      </p:sp>
      <p:pic>
        <p:nvPicPr>
          <p:cNvPr id="3" name="Picture 2" descr="E:\current files\WinSLAMM\Documentation\particle size distributions\unpaved park and storage TSS PSD.JPG"/>
          <p:cNvPicPr/>
          <p:nvPr/>
        </p:nvPicPr>
        <p:blipFill rotWithShape="1">
          <a:blip r:embed="rId2">
            <a:extLst>
              <a:ext uri="{28A0092B-C50C-407E-A947-70E740481C1C}">
                <a14:useLocalDpi xmlns:a14="http://schemas.microsoft.com/office/drawing/2010/main" val="0"/>
              </a:ext>
            </a:extLst>
          </a:blip>
          <a:srcRect l="11431" t="30141" r="18212" b="21072"/>
          <a:stretch/>
        </p:blipFill>
        <p:spPr bwMode="auto">
          <a:xfrm>
            <a:off x="40105" y="2625156"/>
            <a:ext cx="5105400" cy="40386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331521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0999" y="228600"/>
            <a:ext cx="8458201" cy="2862322"/>
          </a:xfrm>
          <a:prstGeom prst="rect">
            <a:avLst/>
          </a:prstGeom>
        </p:spPr>
        <p:txBody>
          <a:bodyPr wrap="square">
            <a:spAutoFit/>
          </a:bodyPr>
          <a:lstStyle/>
          <a:p>
            <a:r>
              <a:rPr lang="en-US" sz="3600" dirty="0"/>
              <a:t>Landscaped, open space, and construction site runoff particle size distributions (for </a:t>
            </a:r>
            <a:r>
              <a:rPr lang="en-US" sz="3600" dirty="0" smtClean="0"/>
              <a:t>shake and pour TSS </a:t>
            </a:r>
            <a:r>
              <a:rPr lang="en-US" sz="3600" dirty="0"/>
              <a:t>on left and </a:t>
            </a:r>
            <a:r>
              <a:rPr lang="en-US" sz="3600" dirty="0" smtClean="0"/>
              <a:t>for stir and pipette TSS and </a:t>
            </a:r>
            <a:r>
              <a:rPr lang="en-US" sz="3600" dirty="0"/>
              <a:t>SSC on right)</a:t>
            </a:r>
          </a:p>
        </p:txBody>
      </p:sp>
      <p:pic>
        <p:nvPicPr>
          <p:cNvPr id="3" name="Picture 2" descr="E:\current files\WinSLAMM\Documentation\particle size distributions\land and open spc TSS PSD.JPG"/>
          <p:cNvPicPr/>
          <p:nvPr/>
        </p:nvPicPr>
        <p:blipFill rotWithShape="1">
          <a:blip r:embed="rId2">
            <a:extLst>
              <a:ext uri="{28A0092B-C50C-407E-A947-70E740481C1C}">
                <a14:useLocalDpi xmlns:a14="http://schemas.microsoft.com/office/drawing/2010/main" val="0"/>
              </a:ext>
            </a:extLst>
          </a:blip>
          <a:srcRect l="14137" t="27608" r="14554" b="20546"/>
          <a:stretch/>
        </p:blipFill>
        <p:spPr bwMode="auto">
          <a:xfrm>
            <a:off x="32084" y="2590800"/>
            <a:ext cx="4311316" cy="4267200"/>
          </a:xfrm>
          <a:prstGeom prst="rect">
            <a:avLst/>
          </a:prstGeom>
          <a:noFill/>
          <a:ln>
            <a:noFill/>
          </a:ln>
          <a:extLst>
            <a:ext uri="{53640926-AAD7-44D8-BBD7-CCE9431645EC}">
              <a14:shadowObscured xmlns:a14="http://schemas.microsoft.com/office/drawing/2010/main"/>
            </a:ext>
          </a:extLst>
        </p:spPr>
      </p:pic>
      <p:pic>
        <p:nvPicPr>
          <p:cNvPr id="4" name="Picture 3" descr="E:\current files\WinSLAMM\Documentation\particle size distributions\land and open spc SSC PSD.JPG"/>
          <p:cNvPicPr/>
          <p:nvPr/>
        </p:nvPicPr>
        <p:blipFill rotWithShape="1">
          <a:blip r:embed="rId3">
            <a:extLst>
              <a:ext uri="{28A0092B-C50C-407E-A947-70E740481C1C}">
                <a14:useLocalDpi xmlns:a14="http://schemas.microsoft.com/office/drawing/2010/main" val="0"/>
              </a:ext>
            </a:extLst>
          </a:blip>
          <a:srcRect l="12748" t="25778" r="16087" b="26526"/>
          <a:stretch/>
        </p:blipFill>
        <p:spPr bwMode="auto">
          <a:xfrm>
            <a:off x="4588043" y="2614863"/>
            <a:ext cx="4604084" cy="397042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625095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0"/>
            <a:ext cx="8534400" cy="2308324"/>
          </a:xfrm>
          <a:prstGeom prst="rect">
            <a:avLst/>
          </a:prstGeom>
        </p:spPr>
        <p:txBody>
          <a:bodyPr wrap="square">
            <a:spAutoFit/>
          </a:bodyPr>
          <a:lstStyle/>
          <a:p>
            <a:r>
              <a:rPr lang="en-US" sz="3600" dirty="0"/>
              <a:t>Outfall discharges particle size distributions (for </a:t>
            </a:r>
            <a:r>
              <a:rPr lang="en-US" sz="3600" dirty="0" smtClean="0"/>
              <a:t>shake and pour TSS </a:t>
            </a:r>
            <a:r>
              <a:rPr lang="en-US" sz="3600" dirty="0"/>
              <a:t>on left and for </a:t>
            </a:r>
            <a:r>
              <a:rPr lang="en-US" sz="3600" dirty="0" smtClean="0"/>
              <a:t>stir and pipette TSS and SSC </a:t>
            </a:r>
            <a:r>
              <a:rPr lang="en-US" sz="3600" dirty="0"/>
              <a:t>on right)</a:t>
            </a:r>
          </a:p>
        </p:txBody>
      </p:sp>
      <p:pic>
        <p:nvPicPr>
          <p:cNvPr id="3" name="Picture 2" descr="E:\current files\WinSLAMM\Documentation\particle size distributions\outfalls TSS PSD.JPG"/>
          <p:cNvPicPr/>
          <p:nvPr/>
        </p:nvPicPr>
        <p:blipFill rotWithShape="1">
          <a:blip r:embed="rId2">
            <a:extLst>
              <a:ext uri="{28A0092B-C50C-407E-A947-70E740481C1C}">
                <a14:useLocalDpi xmlns:a14="http://schemas.microsoft.com/office/drawing/2010/main" val="0"/>
              </a:ext>
            </a:extLst>
          </a:blip>
          <a:srcRect l="17671" t="25522" r="12474" b="20867"/>
          <a:stretch/>
        </p:blipFill>
        <p:spPr bwMode="auto">
          <a:xfrm>
            <a:off x="0" y="2216844"/>
            <a:ext cx="4343400" cy="4092476"/>
          </a:xfrm>
          <a:prstGeom prst="rect">
            <a:avLst/>
          </a:prstGeom>
          <a:noFill/>
          <a:ln>
            <a:noFill/>
          </a:ln>
          <a:extLst>
            <a:ext uri="{53640926-AAD7-44D8-BBD7-CCE9431645EC}">
              <a14:shadowObscured xmlns:a14="http://schemas.microsoft.com/office/drawing/2010/main"/>
            </a:ext>
          </a:extLst>
        </p:spPr>
      </p:pic>
      <p:pic>
        <p:nvPicPr>
          <p:cNvPr id="4" name="Picture 3" descr="E:\current files\WinSLAMM\Documentation\particle size distributions\outfalls SSC PSD.JPG"/>
          <p:cNvPicPr/>
          <p:nvPr/>
        </p:nvPicPr>
        <p:blipFill rotWithShape="1">
          <a:blip r:embed="rId3">
            <a:extLst>
              <a:ext uri="{28A0092B-C50C-407E-A947-70E740481C1C}">
                <a14:useLocalDpi xmlns:a14="http://schemas.microsoft.com/office/drawing/2010/main" val="0"/>
              </a:ext>
            </a:extLst>
          </a:blip>
          <a:srcRect t="10000"/>
          <a:stretch/>
        </p:blipFill>
        <p:spPr bwMode="auto">
          <a:xfrm>
            <a:off x="4572000" y="2180749"/>
            <a:ext cx="4347411" cy="4092476"/>
          </a:xfrm>
          <a:prstGeom prst="rect">
            <a:avLst/>
          </a:prstGeom>
          <a:noFill/>
          <a:ln>
            <a:noFill/>
          </a:ln>
          <a:extLst>
            <a:ext uri="{53640926-AAD7-44D8-BBD7-CCE9431645EC}">
              <a14:shadowObscured xmlns:a14="http://schemas.microsoft.com/office/drawing/2010/main"/>
            </a:ext>
          </a:extLst>
        </p:spPr>
      </p:pic>
      <p:sp>
        <p:nvSpPr>
          <p:cNvPr id="5" name="TextBox 4"/>
          <p:cNvSpPr txBox="1"/>
          <p:nvPr/>
        </p:nvSpPr>
        <p:spPr>
          <a:xfrm>
            <a:off x="41465" y="6172200"/>
            <a:ext cx="8797735" cy="830997"/>
          </a:xfrm>
          <a:prstGeom prst="rect">
            <a:avLst/>
          </a:prstGeom>
          <a:noFill/>
        </p:spPr>
        <p:txBody>
          <a:bodyPr wrap="square" rtlCol="0">
            <a:spAutoFit/>
          </a:bodyPr>
          <a:lstStyle/>
          <a:p>
            <a:r>
              <a:rPr lang="en-US" sz="2400" dirty="0" smtClean="0"/>
              <a:t>Note the relatively little differences in </a:t>
            </a:r>
            <a:r>
              <a:rPr lang="en-US" sz="2400" dirty="0"/>
              <a:t>t</a:t>
            </a:r>
            <a:r>
              <a:rPr lang="en-US" sz="2400" dirty="0" smtClean="0"/>
              <a:t>he PSDs at the outfalls for the two sample categories.</a:t>
            </a:r>
          </a:p>
        </p:txBody>
      </p:sp>
    </p:spTree>
    <p:extLst>
      <p:ext uri="{BB962C8B-B14F-4D97-AF65-F5344CB8AC3E}">
        <p14:creationId xmlns:p14="http://schemas.microsoft.com/office/powerpoint/2010/main" val="4062509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
            <a:ext cx="2609850"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TextBox 1"/>
          <p:cNvSpPr txBox="1">
            <a:spLocks noChangeArrowheads="1"/>
          </p:cNvSpPr>
          <p:nvPr/>
        </p:nvSpPr>
        <p:spPr bwMode="auto">
          <a:xfrm>
            <a:off x="2514600" y="304800"/>
            <a:ext cx="6450013"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4000" b="1"/>
              <a:t>100 acre Institutional Area </a:t>
            </a:r>
            <a:r>
              <a:rPr lang="en-US" altLang="en-US" sz="3200" b="1"/>
              <a:t>Hydrograph and particle size routing through string of five wet detention ponds, each increasing in area downgradient.</a:t>
            </a:r>
          </a:p>
        </p:txBody>
      </p:sp>
      <p:graphicFrame>
        <p:nvGraphicFramePr>
          <p:cNvPr id="3" name="Table 2"/>
          <p:cNvGraphicFramePr>
            <a:graphicFrameLocks noGrp="1"/>
          </p:cNvGraphicFramePr>
          <p:nvPr/>
        </p:nvGraphicFramePr>
        <p:xfrm>
          <a:off x="3276600" y="3048000"/>
          <a:ext cx="4724400" cy="3230587"/>
        </p:xfrm>
        <a:graphic>
          <a:graphicData uri="http://schemas.openxmlformats.org/drawingml/2006/table">
            <a:tbl>
              <a:tblPr/>
              <a:tblGrid>
                <a:gridCol w="1313814"/>
                <a:gridCol w="1886586"/>
                <a:gridCol w="1524000"/>
              </a:tblGrid>
              <a:tr h="1106777">
                <a:tc>
                  <a:txBody>
                    <a:bodyPr/>
                    <a:lstStyle/>
                    <a:p>
                      <a:pPr algn="ctr" fontAlgn="b"/>
                      <a:r>
                        <a:rPr lang="en-US" sz="2400" b="1" i="0" u="none" strike="noStrike" dirty="0">
                          <a:solidFill>
                            <a:srgbClr val="000000"/>
                          </a:solidFill>
                          <a:effectLst/>
                          <a:latin typeface="Calibri"/>
                        </a:rPr>
                        <a:t> </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1" i="0" u="none" strike="noStrike" dirty="0">
                          <a:solidFill>
                            <a:srgbClr val="000000"/>
                          </a:solidFill>
                          <a:effectLst/>
                          <a:latin typeface="Calibri"/>
                        </a:rPr>
                        <a:t>area at lowest </a:t>
                      </a:r>
                      <a:r>
                        <a:rPr lang="en-US" sz="2400" b="1" i="0" u="none" strike="noStrike" dirty="0" smtClean="0">
                          <a:solidFill>
                            <a:srgbClr val="000000"/>
                          </a:solidFill>
                          <a:effectLst/>
                          <a:latin typeface="Calibri"/>
                        </a:rPr>
                        <a:t>invert, at 4 ft. stage (ac</a:t>
                      </a:r>
                      <a:r>
                        <a:rPr lang="en-US" sz="2400" b="1" i="0" u="none" strike="noStrike" dirty="0">
                          <a:solidFill>
                            <a:srgbClr val="000000"/>
                          </a:solidFill>
                          <a:effectLst/>
                          <a:latin typeface="Calibri"/>
                        </a:rPr>
                        <a:t>)</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1" i="0" u="none" strike="noStrike" dirty="0">
                          <a:solidFill>
                            <a:srgbClr val="000000"/>
                          </a:solidFill>
                          <a:effectLst/>
                          <a:latin typeface="Calibri"/>
                        </a:rPr>
                        <a:t>max </a:t>
                      </a:r>
                      <a:r>
                        <a:rPr lang="en-US" sz="2400" b="1" i="0" u="none" strike="noStrike" dirty="0" smtClean="0">
                          <a:solidFill>
                            <a:srgbClr val="000000"/>
                          </a:solidFill>
                          <a:effectLst/>
                          <a:latin typeface="Calibri"/>
                        </a:rPr>
                        <a:t>pond surface area </a:t>
                      </a:r>
                      <a:r>
                        <a:rPr lang="en-US" sz="2400" b="1" i="0" u="none" strike="noStrike" dirty="0">
                          <a:solidFill>
                            <a:srgbClr val="000000"/>
                          </a:solidFill>
                          <a:effectLst/>
                          <a:latin typeface="Calibri"/>
                        </a:rPr>
                        <a:t>(ac)</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4757">
                <a:tc>
                  <a:txBody>
                    <a:bodyPr/>
                    <a:lstStyle/>
                    <a:p>
                      <a:pPr algn="l" fontAlgn="b"/>
                      <a:r>
                        <a:rPr lang="en-US" sz="2400" b="1" i="0" u="none" strike="noStrike">
                          <a:solidFill>
                            <a:srgbClr val="000000"/>
                          </a:solidFill>
                          <a:effectLst/>
                          <a:latin typeface="Calibri"/>
                        </a:rPr>
                        <a:t>pond 1</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dirty="0" smtClean="0">
                          <a:solidFill>
                            <a:srgbClr val="000000"/>
                          </a:solidFill>
                          <a:effectLst/>
                          <a:latin typeface="Calibri"/>
                        </a:rPr>
                        <a:t>0.20</a:t>
                      </a:r>
                      <a:endParaRPr lang="en-US" sz="2400" b="1" i="0" u="none" strike="noStrike" dirty="0">
                        <a:solidFill>
                          <a:srgbClr val="000000"/>
                        </a:solidFill>
                        <a:effectLst/>
                        <a:latin typeface="Calibri"/>
                      </a:endParaRP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dirty="0" smtClean="0">
                          <a:solidFill>
                            <a:srgbClr val="000000"/>
                          </a:solidFill>
                          <a:effectLst/>
                          <a:latin typeface="Calibri"/>
                        </a:rPr>
                        <a:t>0.50</a:t>
                      </a:r>
                      <a:endParaRPr lang="en-US" sz="2400" b="1" i="0" u="none" strike="noStrike" dirty="0">
                        <a:solidFill>
                          <a:srgbClr val="000000"/>
                        </a:solidFill>
                        <a:effectLst/>
                        <a:latin typeface="Calibri"/>
                      </a:endParaRP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4757">
                <a:tc>
                  <a:txBody>
                    <a:bodyPr/>
                    <a:lstStyle/>
                    <a:p>
                      <a:pPr algn="l" fontAlgn="b"/>
                      <a:r>
                        <a:rPr lang="en-US" sz="2400" b="1" i="0" u="none" strike="noStrike">
                          <a:solidFill>
                            <a:srgbClr val="000000"/>
                          </a:solidFill>
                          <a:effectLst/>
                          <a:latin typeface="Calibri"/>
                        </a:rPr>
                        <a:t>pond 2</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dirty="0" smtClean="0">
                          <a:solidFill>
                            <a:srgbClr val="000000"/>
                          </a:solidFill>
                          <a:effectLst/>
                          <a:latin typeface="Calibri"/>
                        </a:rPr>
                        <a:t>0.30</a:t>
                      </a:r>
                      <a:endParaRPr lang="en-US" sz="2400" b="1" i="0" u="none" strike="noStrike" dirty="0">
                        <a:solidFill>
                          <a:srgbClr val="000000"/>
                        </a:solidFill>
                        <a:effectLst/>
                        <a:latin typeface="Calibri"/>
                      </a:endParaRP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a:solidFill>
                            <a:srgbClr val="000000"/>
                          </a:solidFill>
                          <a:effectLst/>
                          <a:latin typeface="Calibri"/>
                        </a:rPr>
                        <a:t>0.75</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4757">
                <a:tc>
                  <a:txBody>
                    <a:bodyPr/>
                    <a:lstStyle/>
                    <a:p>
                      <a:pPr algn="l" fontAlgn="b"/>
                      <a:r>
                        <a:rPr lang="en-US" sz="2400" b="1" i="0" u="none" strike="noStrike">
                          <a:solidFill>
                            <a:srgbClr val="000000"/>
                          </a:solidFill>
                          <a:effectLst/>
                          <a:latin typeface="Calibri"/>
                        </a:rPr>
                        <a:t>pond 3</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dirty="0" smtClean="0">
                          <a:solidFill>
                            <a:srgbClr val="000000"/>
                          </a:solidFill>
                          <a:effectLst/>
                          <a:latin typeface="Calibri"/>
                        </a:rPr>
                        <a:t>0.50</a:t>
                      </a:r>
                      <a:endParaRPr lang="en-US" sz="2400" b="1" i="0" u="none" strike="noStrike" dirty="0">
                        <a:solidFill>
                          <a:srgbClr val="000000"/>
                        </a:solidFill>
                        <a:effectLst/>
                        <a:latin typeface="Calibri"/>
                      </a:endParaRP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dirty="0">
                          <a:solidFill>
                            <a:srgbClr val="000000"/>
                          </a:solidFill>
                          <a:effectLst/>
                          <a:latin typeface="Calibri"/>
                        </a:rPr>
                        <a:t>1.25</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4757">
                <a:tc>
                  <a:txBody>
                    <a:bodyPr/>
                    <a:lstStyle/>
                    <a:p>
                      <a:pPr algn="l" fontAlgn="b"/>
                      <a:r>
                        <a:rPr lang="en-US" sz="2400" b="1" i="0" u="none" strike="noStrike">
                          <a:solidFill>
                            <a:srgbClr val="000000"/>
                          </a:solidFill>
                          <a:effectLst/>
                          <a:latin typeface="Calibri"/>
                        </a:rPr>
                        <a:t>pond 4</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dirty="0" smtClean="0">
                          <a:solidFill>
                            <a:srgbClr val="000000"/>
                          </a:solidFill>
                          <a:effectLst/>
                          <a:latin typeface="Calibri"/>
                        </a:rPr>
                        <a:t>0.90</a:t>
                      </a:r>
                      <a:endParaRPr lang="en-US" sz="2400" b="1" i="0" u="none" strike="noStrike" dirty="0">
                        <a:solidFill>
                          <a:srgbClr val="000000"/>
                        </a:solidFill>
                        <a:effectLst/>
                        <a:latin typeface="Calibri"/>
                      </a:endParaRP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dirty="0" smtClean="0">
                          <a:solidFill>
                            <a:srgbClr val="000000"/>
                          </a:solidFill>
                          <a:effectLst/>
                          <a:latin typeface="Calibri"/>
                        </a:rPr>
                        <a:t>1.50</a:t>
                      </a:r>
                      <a:endParaRPr lang="en-US" sz="2400" b="1" i="0" u="none" strike="noStrike" dirty="0">
                        <a:solidFill>
                          <a:srgbClr val="000000"/>
                        </a:solidFill>
                        <a:effectLst/>
                        <a:latin typeface="Calibri"/>
                      </a:endParaRP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4757">
                <a:tc>
                  <a:txBody>
                    <a:bodyPr/>
                    <a:lstStyle/>
                    <a:p>
                      <a:pPr algn="l" fontAlgn="b"/>
                      <a:r>
                        <a:rPr lang="en-US" sz="2400" b="1" i="0" u="none" strike="noStrike">
                          <a:solidFill>
                            <a:srgbClr val="000000"/>
                          </a:solidFill>
                          <a:effectLst/>
                          <a:latin typeface="Calibri"/>
                        </a:rPr>
                        <a:t>pond 5</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a:solidFill>
                            <a:srgbClr val="000000"/>
                          </a:solidFill>
                          <a:effectLst/>
                          <a:latin typeface="Calibri"/>
                        </a:rPr>
                        <a:t>1.65</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400" b="1" i="0" u="none" strike="noStrike" dirty="0">
                          <a:solidFill>
                            <a:srgbClr val="000000"/>
                          </a:solidFill>
                          <a:effectLst/>
                          <a:latin typeface="Calibri"/>
                        </a:rPr>
                        <a:t>2.75</a:t>
                      </a:r>
                    </a:p>
                  </a:txBody>
                  <a:tcPr marL="9525" marR="9525" marT="9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pPr>
              <a:defRPr/>
            </a:pPr>
            <a:fld id="{47652DC0-5E92-4D82-A40A-ADC8C6AEBD7B}" type="slidenum">
              <a:rPr lang="en-US" smtClean="0"/>
              <a:pPr>
                <a:defRPr/>
              </a:pPr>
              <a:t>4</a:t>
            </a:fld>
            <a:endParaRPr lang="en-US"/>
          </a:p>
        </p:txBody>
      </p:sp>
    </p:spTree>
    <p:extLst>
      <p:ext uri="{BB962C8B-B14F-4D97-AF65-F5344CB8AC3E}">
        <p14:creationId xmlns:p14="http://schemas.microsoft.com/office/powerpoint/2010/main" val="38037682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305800" cy="2308324"/>
          </a:xfrm>
          <a:prstGeom prst="rect">
            <a:avLst/>
          </a:prstGeom>
        </p:spPr>
        <p:txBody>
          <a:bodyPr wrap="square">
            <a:spAutoFit/>
          </a:bodyPr>
          <a:lstStyle/>
          <a:p>
            <a:r>
              <a:rPr lang="en-US" sz="3600" dirty="0"/>
              <a:t>Average particle size distributions for different source area categories (for </a:t>
            </a:r>
            <a:r>
              <a:rPr lang="en-US" sz="3600" dirty="0" smtClean="0"/>
              <a:t>shake and pour TSS </a:t>
            </a:r>
            <a:r>
              <a:rPr lang="en-US" sz="3600" dirty="0"/>
              <a:t>on left and for </a:t>
            </a:r>
            <a:r>
              <a:rPr lang="en-US" sz="3600" dirty="0" smtClean="0"/>
              <a:t>stir and pipette and SSC </a:t>
            </a:r>
            <a:r>
              <a:rPr lang="en-US" sz="3600" dirty="0"/>
              <a:t>on right)</a:t>
            </a:r>
          </a:p>
        </p:txBody>
      </p:sp>
      <p:pic>
        <p:nvPicPr>
          <p:cNvPr id="3" name="Picture 2" descr="E:\current files\WinSLAMM\Documentation\particle size distributions\TSS average PSDs.JPG"/>
          <p:cNvPicPr/>
          <p:nvPr/>
        </p:nvPicPr>
        <p:blipFill rotWithShape="1">
          <a:blip r:embed="rId2">
            <a:extLst>
              <a:ext uri="{28A0092B-C50C-407E-A947-70E740481C1C}">
                <a14:useLocalDpi xmlns:a14="http://schemas.microsoft.com/office/drawing/2010/main" val="0"/>
              </a:ext>
            </a:extLst>
          </a:blip>
          <a:srcRect t="9814"/>
          <a:stretch/>
        </p:blipFill>
        <p:spPr bwMode="auto">
          <a:xfrm>
            <a:off x="68680" y="2667001"/>
            <a:ext cx="4503320" cy="4178968"/>
          </a:xfrm>
          <a:prstGeom prst="rect">
            <a:avLst/>
          </a:prstGeom>
          <a:noFill/>
          <a:ln>
            <a:noFill/>
          </a:ln>
          <a:extLst>
            <a:ext uri="{53640926-AAD7-44D8-BBD7-CCE9431645EC}">
              <a14:shadowObscured xmlns:a14="http://schemas.microsoft.com/office/drawing/2010/main"/>
            </a:ext>
          </a:extLst>
        </p:spPr>
      </p:pic>
      <p:pic>
        <p:nvPicPr>
          <p:cNvPr id="4" name="Picture 3" descr="E:\current files\WinSLAMM\Documentation\particle size distributions\SSC average PSDs.JPG"/>
          <p:cNvPicPr/>
          <p:nvPr/>
        </p:nvPicPr>
        <p:blipFill rotWithShape="1">
          <a:blip r:embed="rId3">
            <a:extLst>
              <a:ext uri="{28A0092B-C50C-407E-A947-70E740481C1C}">
                <a14:useLocalDpi xmlns:a14="http://schemas.microsoft.com/office/drawing/2010/main" val="0"/>
              </a:ext>
            </a:extLst>
          </a:blip>
          <a:srcRect l="11434" t="29855" r="18295" b="18620"/>
          <a:stretch/>
        </p:blipFill>
        <p:spPr bwMode="auto">
          <a:xfrm>
            <a:off x="4876800" y="2667002"/>
            <a:ext cx="4291263" cy="419099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625095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srcRect l="24357" t="19914" r="24384" b="23769"/>
          <a:stretch/>
        </p:blipFill>
        <p:spPr bwMode="auto">
          <a:xfrm>
            <a:off x="24063" y="1569660"/>
            <a:ext cx="9144000" cy="5272297"/>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24063" y="1"/>
            <a:ext cx="9143999" cy="1569660"/>
          </a:xfrm>
          <a:prstGeom prst="rect">
            <a:avLst/>
          </a:prstGeom>
          <a:noFill/>
        </p:spPr>
        <p:txBody>
          <a:bodyPr wrap="square" rtlCol="0">
            <a:spAutoFit/>
          </a:bodyPr>
          <a:lstStyle/>
          <a:p>
            <a:r>
              <a:rPr lang="en-US" sz="3200" dirty="0" smtClean="0"/>
              <a:t>A new </a:t>
            </a:r>
            <a:r>
              <a:rPr lang="en-US" sz="3200" dirty="0" err="1" smtClean="0"/>
              <a:t>psd</a:t>
            </a:r>
            <a:r>
              <a:rPr lang="en-US" sz="3200" dirty="0" smtClean="0"/>
              <a:t> source area csv file is now used to identify which </a:t>
            </a:r>
            <a:r>
              <a:rPr lang="en-US" sz="3200" dirty="0" err="1" smtClean="0"/>
              <a:t>psd</a:t>
            </a:r>
            <a:r>
              <a:rPr lang="en-US" sz="3200" dirty="0" smtClean="0"/>
              <a:t> files are associated with each source area by land use </a:t>
            </a:r>
          </a:p>
        </p:txBody>
      </p:sp>
    </p:spTree>
    <p:extLst>
      <p:ext uri="{BB962C8B-B14F-4D97-AF65-F5344CB8AC3E}">
        <p14:creationId xmlns:p14="http://schemas.microsoft.com/office/powerpoint/2010/main" val="40625095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685800"/>
            <a:ext cx="9126538"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33FC63C0-B326-42FF-8A9E-A50B421058B4}" type="slidenum">
              <a:rPr lang="en-US" smtClean="0"/>
              <a:pPr>
                <a:defRPr/>
              </a:pPr>
              <a:t>5</a:t>
            </a:fld>
            <a:endParaRPr lang="en-US"/>
          </a:p>
        </p:txBody>
      </p:sp>
    </p:spTree>
    <p:extLst>
      <p:ext uri="{BB962C8B-B14F-4D97-AF65-F5344CB8AC3E}">
        <p14:creationId xmlns:p14="http://schemas.microsoft.com/office/powerpoint/2010/main" val="16327297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685800"/>
            <a:ext cx="9064625" cy="544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CF561645-F3B6-480D-BDF8-87FA647C98DF}" type="slidenum">
              <a:rPr lang="en-US" smtClean="0"/>
              <a:pPr>
                <a:defRPr/>
              </a:pPr>
              <a:t>6</a:t>
            </a:fld>
            <a:endParaRPr lang="en-US"/>
          </a:p>
        </p:txBody>
      </p:sp>
    </p:spTree>
    <p:extLst>
      <p:ext uri="{BB962C8B-B14F-4D97-AF65-F5344CB8AC3E}">
        <p14:creationId xmlns:p14="http://schemas.microsoft.com/office/powerpoint/2010/main" val="18835055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685800"/>
            <a:ext cx="9126538"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EA797C97-562E-408E-BEB9-AD18A6307F7B}" type="slidenum">
              <a:rPr lang="en-US" smtClean="0"/>
              <a:pPr>
                <a:defRPr/>
              </a:pPr>
              <a:t>7</a:t>
            </a:fld>
            <a:endParaRPr lang="en-US"/>
          </a:p>
        </p:txBody>
      </p:sp>
    </p:spTree>
    <p:extLst>
      <p:ext uri="{BB962C8B-B14F-4D97-AF65-F5344CB8AC3E}">
        <p14:creationId xmlns:p14="http://schemas.microsoft.com/office/powerpoint/2010/main" val="38364434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685800"/>
            <a:ext cx="9126538"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F702FBCA-27F8-409B-B91F-819202DFB0E0}" type="slidenum">
              <a:rPr lang="en-US" smtClean="0"/>
              <a:pPr>
                <a:defRPr/>
              </a:pPr>
              <a:t>8</a:t>
            </a:fld>
            <a:endParaRPr lang="en-US"/>
          </a:p>
        </p:txBody>
      </p:sp>
    </p:spTree>
    <p:extLst>
      <p:ext uri="{BB962C8B-B14F-4D97-AF65-F5344CB8AC3E}">
        <p14:creationId xmlns:p14="http://schemas.microsoft.com/office/powerpoint/2010/main" val="33461519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685800"/>
            <a:ext cx="9126538"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2FC4CD3B-FFA5-4C62-9EE7-08450C317BBF}" type="slidenum">
              <a:rPr lang="en-US" smtClean="0"/>
              <a:pPr>
                <a:defRPr/>
              </a:pPr>
              <a:t>9</a:t>
            </a:fld>
            <a:endParaRPr lang="en-US"/>
          </a:p>
        </p:txBody>
      </p:sp>
    </p:spTree>
    <p:extLst>
      <p:ext uri="{BB962C8B-B14F-4D97-AF65-F5344CB8AC3E}">
        <p14:creationId xmlns:p14="http://schemas.microsoft.com/office/powerpoint/2010/main" val="1641711661"/>
      </p:ext>
    </p:extLst>
  </p:cSld>
  <p:clrMapOvr>
    <a:masterClrMapping/>
  </p:clrMapOvr>
  <p:timing>
    <p:tnLst>
      <p:par>
        <p:cTn id="1" dur="indefinite" restart="never" nodeType="tmRoot"/>
      </p:par>
    </p:tnLst>
  </p:timing>
</p:sld>
</file>

<file path=ppt/theme/theme1.xml><?xml version="1.0" encoding="utf-8"?>
<a:theme xmlns:a="http://schemas.openxmlformats.org/drawingml/2006/main" name="Ripple">
  <a:themeElements>
    <a:clrScheme name="">
      <a:dk1>
        <a:srgbClr val="1C1C1C"/>
      </a:dk1>
      <a:lt1>
        <a:srgbClr val="A3BBA9"/>
      </a:lt1>
      <a:dk2>
        <a:srgbClr val="007D80"/>
      </a:dk2>
      <a:lt2>
        <a:srgbClr val="CDD9D1"/>
      </a:lt2>
      <a:accent1>
        <a:srgbClr val="9CA8A4"/>
      </a:accent1>
      <a:accent2>
        <a:srgbClr val="CBD7CE"/>
      </a:accent2>
      <a:accent3>
        <a:srgbClr val="CEDAD1"/>
      </a:accent3>
      <a:accent4>
        <a:srgbClr val="161616"/>
      </a:accent4>
      <a:accent5>
        <a:srgbClr val="CBD1CF"/>
      </a:accent5>
      <a:accent6>
        <a:srgbClr val="B8C3BA"/>
      </a:accent6>
      <a:hlink>
        <a:srgbClr val="009900"/>
      </a:hlink>
      <a:folHlink>
        <a:srgbClr val="009999"/>
      </a:folHlink>
    </a:clrScheme>
    <a:fontScheme name="Ripp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50800" cap="flat" cmpd="sng" algn="ctr">
          <a:solidFill>
            <a:srgbClr val="00B050"/>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sz="4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Arial" charset="0"/>
          </a:defRPr>
        </a:defPPr>
      </a:lstStyle>
    </a:lnDef>
    <a:txDef>
      <a:spPr>
        <a:noFill/>
      </a:spPr>
      <a:bodyPr wrap="square" rtlCol="0">
        <a:spAutoFit/>
      </a:bodyPr>
      <a:lstStyle>
        <a:defPPr>
          <a:defRPr sz="3200" dirty="0" err="1" smtClean="0"/>
        </a:defPPr>
      </a:lstStyle>
    </a:txDef>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Designs\Ripple.pot</Template>
  <TotalTime>12210</TotalTime>
  <Words>1585</Words>
  <Application>Microsoft Office PowerPoint</Application>
  <PresentationFormat>On-screen Show (4:3)</PresentationFormat>
  <Paragraphs>201</Paragraphs>
  <Slides>41</Slides>
  <Notes>3</Notes>
  <HiddenSlides>0</HiddenSlides>
  <MMClips>0</MMClips>
  <ScaleCrop>false</ScaleCrop>
  <HeadingPairs>
    <vt:vector size="4" baseType="variant">
      <vt:variant>
        <vt:lpstr>Theme</vt:lpstr>
      </vt:variant>
      <vt:variant>
        <vt:i4>3</vt:i4>
      </vt:variant>
      <vt:variant>
        <vt:lpstr>Slide Titles</vt:lpstr>
      </vt:variant>
      <vt:variant>
        <vt:i4>41</vt:i4>
      </vt:variant>
    </vt:vector>
  </HeadingPairs>
  <TitlesOfParts>
    <vt:vector size="44" baseType="lpstr">
      <vt:lpstr>Ripple</vt:lpstr>
      <vt:lpstr>1_Default Design</vt:lpstr>
      <vt:lpstr>2_Default Design</vt:lpstr>
      <vt:lpstr>WinSLAMM v 10  Routing of Particle Size Distributions</vt:lpstr>
      <vt:lpstr>Routing of Particle Size Distributions (PSD) in WinSLAMM</vt:lpstr>
      <vt:lpstr>One of the Most Important New Features of WinSLAMM Version 10 is its’ Ability to Route Hydrographs and Particle Size Distributions through Successive Control Practices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TSS vs. SSC and PSD Relationships</vt:lpstr>
      <vt:lpstr>Sampling Effects on Particulate Solids Characteristics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Sample Processing before Coulter Counter Analyses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PVA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WinSLAMM v 10 Grass Swales and Filter Strips</dc:title>
  <dc:creator>John Voorhees</dc:creator>
  <cp:lastModifiedBy>Bob</cp:lastModifiedBy>
  <cp:revision>392</cp:revision>
  <cp:lastPrinted>2012-03-30T02:36:08Z</cp:lastPrinted>
  <dcterms:created xsi:type="dcterms:W3CDTF">2004-02-25T05:55:08Z</dcterms:created>
  <dcterms:modified xsi:type="dcterms:W3CDTF">2013-12-14T02:17:06Z</dcterms:modified>
</cp:coreProperties>
</file>