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Lst>
  <p:notesMasterIdLst>
    <p:notesMasterId r:id="rId24"/>
  </p:notesMasterIdLst>
  <p:handoutMasterIdLst>
    <p:handoutMasterId r:id="rId25"/>
  </p:handoutMasterIdLst>
  <p:sldIdLst>
    <p:sldId id="500" r:id="rId2"/>
    <p:sldId id="413" r:id="rId3"/>
    <p:sldId id="499" r:id="rId4"/>
    <p:sldId id="490" r:id="rId5"/>
    <p:sldId id="482" r:id="rId6"/>
    <p:sldId id="484" r:id="rId7"/>
    <p:sldId id="485" r:id="rId8"/>
    <p:sldId id="486" r:id="rId9"/>
    <p:sldId id="487" r:id="rId10"/>
    <p:sldId id="488" r:id="rId11"/>
    <p:sldId id="489" r:id="rId12"/>
    <p:sldId id="506" r:id="rId13"/>
    <p:sldId id="503" r:id="rId14"/>
    <p:sldId id="504" r:id="rId15"/>
    <p:sldId id="507" r:id="rId16"/>
    <p:sldId id="505" r:id="rId17"/>
    <p:sldId id="447" r:id="rId18"/>
    <p:sldId id="454" r:id="rId19"/>
    <p:sldId id="501" r:id="rId20"/>
    <p:sldId id="493" r:id="rId21"/>
    <p:sldId id="494" r:id="rId22"/>
    <p:sldId id="478" r:id="rId23"/>
  </p:sldIdLst>
  <p:sldSz cx="9144000" cy="6858000" type="screen4x3"/>
  <p:notesSz cx="7315200" cy="9601200"/>
  <p:defaultTextStyle>
    <a:defPPr>
      <a:defRPr lang="en-US"/>
    </a:defPPr>
    <a:lvl1pPr algn="ctr" rtl="0" eaLnBrk="0" fontAlgn="base" hangingPunct="0">
      <a:spcBef>
        <a:spcPct val="50000"/>
      </a:spcBef>
      <a:spcAft>
        <a:spcPct val="0"/>
      </a:spcAft>
      <a:defRPr sz="2400" b="1" kern="1200">
        <a:solidFill>
          <a:srgbClr val="FF0000"/>
        </a:solidFill>
        <a:latin typeface="Arial" pitchFamily="34" charset="0"/>
        <a:ea typeface="+mn-ea"/>
        <a:cs typeface="+mn-cs"/>
      </a:defRPr>
    </a:lvl1pPr>
    <a:lvl2pPr marL="457200" algn="ctr" rtl="0" eaLnBrk="0" fontAlgn="base" hangingPunct="0">
      <a:spcBef>
        <a:spcPct val="50000"/>
      </a:spcBef>
      <a:spcAft>
        <a:spcPct val="0"/>
      </a:spcAft>
      <a:defRPr sz="2400" b="1" kern="1200">
        <a:solidFill>
          <a:srgbClr val="FF0000"/>
        </a:solidFill>
        <a:latin typeface="Arial" pitchFamily="34" charset="0"/>
        <a:ea typeface="+mn-ea"/>
        <a:cs typeface="+mn-cs"/>
      </a:defRPr>
    </a:lvl2pPr>
    <a:lvl3pPr marL="914400" algn="ctr" rtl="0" eaLnBrk="0" fontAlgn="base" hangingPunct="0">
      <a:spcBef>
        <a:spcPct val="50000"/>
      </a:spcBef>
      <a:spcAft>
        <a:spcPct val="0"/>
      </a:spcAft>
      <a:defRPr sz="2400" b="1" kern="1200">
        <a:solidFill>
          <a:srgbClr val="FF0000"/>
        </a:solidFill>
        <a:latin typeface="Arial" pitchFamily="34" charset="0"/>
        <a:ea typeface="+mn-ea"/>
        <a:cs typeface="+mn-cs"/>
      </a:defRPr>
    </a:lvl3pPr>
    <a:lvl4pPr marL="1371600" algn="ctr" rtl="0" eaLnBrk="0" fontAlgn="base" hangingPunct="0">
      <a:spcBef>
        <a:spcPct val="50000"/>
      </a:spcBef>
      <a:spcAft>
        <a:spcPct val="0"/>
      </a:spcAft>
      <a:defRPr sz="2400" b="1" kern="1200">
        <a:solidFill>
          <a:srgbClr val="FF0000"/>
        </a:solidFill>
        <a:latin typeface="Arial" pitchFamily="34" charset="0"/>
        <a:ea typeface="+mn-ea"/>
        <a:cs typeface="+mn-cs"/>
      </a:defRPr>
    </a:lvl4pPr>
    <a:lvl5pPr marL="1828800" algn="ctr" rtl="0" eaLnBrk="0" fontAlgn="base" hangingPunct="0">
      <a:spcBef>
        <a:spcPct val="50000"/>
      </a:spcBef>
      <a:spcAft>
        <a:spcPct val="0"/>
      </a:spcAft>
      <a:defRPr sz="2400" b="1" kern="1200">
        <a:solidFill>
          <a:srgbClr val="FF0000"/>
        </a:solidFill>
        <a:latin typeface="Arial" pitchFamily="34" charset="0"/>
        <a:ea typeface="+mn-ea"/>
        <a:cs typeface="+mn-cs"/>
      </a:defRPr>
    </a:lvl5pPr>
    <a:lvl6pPr marL="2286000" algn="l" defTabSz="914400" rtl="0" eaLnBrk="1" latinLnBrk="0" hangingPunct="1">
      <a:defRPr sz="2400" b="1" kern="1200">
        <a:solidFill>
          <a:srgbClr val="FF0000"/>
        </a:solidFill>
        <a:latin typeface="Arial" pitchFamily="34" charset="0"/>
        <a:ea typeface="+mn-ea"/>
        <a:cs typeface="+mn-cs"/>
      </a:defRPr>
    </a:lvl6pPr>
    <a:lvl7pPr marL="2743200" algn="l" defTabSz="914400" rtl="0" eaLnBrk="1" latinLnBrk="0" hangingPunct="1">
      <a:defRPr sz="2400" b="1" kern="1200">
        <a:solidFill>
          <a:srgbClr val="FF0000"/>
        </a:solidFill>
        <a:latin typeface="Arial" pitchFamily="34" charset="0"/>
        <a:ea typeface="+mn-ea"/>
        <a:cs typeface="+mn-cs"/>
      </a:defRPr>
    </a:lvl7pPr>
    <a:lvl8pPr marL="3200400" algn="l" defTabSz="914400" rtl="0" eaLnBrk="1" latinLnBrk="0" hangingPunct="1">
      <a:defRPr sz="2400" b="1" kern="1200">
        <a:solidFill>
          <a:srgbClr val="FF0000"/>
        </a:solidFill>
        <a:latin typeface="Arial" pitchFamily="34" charset="0"/>
        <a:ea typeface="+mn-ea"/>
        <a:cs typeface="+mn-cs"/>
      </a:defRPr>
    </a:lvl8pPr>
    <a:lvl9pPr marL="3657600" algn="l" defTabSz="914400" rtl="0" eaLnBrk="1" latinLnBrk="0" hangingPunct="1">
      <a:defRPr sz="2400" b="1" kern="1200">
        <a:solidFill>
          <a:srgbClr val="FF0000"/>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8080"/>
    <a:srgbClr val="969696"/>
    <a:srgbClr val="FFCCCC"/>
    <a:srgbClr val="000000"/>
    <a:srgbClr val="FF0000"/>
    <a:srgbClr val="F0EFE0"/>
    <a:srgbClr val="1F408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75" autoAdjust="0"/>
    <p:restoredTop sz="90841" autoAdjust="0"/>
  </p:normalViewPr>
  <p:slideViewPr>
    <p:cSldViewPr showGuides="1">
      <p:cViewPr>
        <p:scale>
          <a:sx n="90" d="100"/>
          <a:sy n="90" d="100"/>
        </p:scale>
        <p:origin x="-2124" y="-6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p:scale>
          <a:sx n="110" d="100"/>
          <a:sy n="110" d="100"/>
        </p:scale>
        <p:origin x="-3084"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000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77" tIns="48139" rIns="96277" bIns="48139" numCol="1" anchor="t" anchorCtr="0" compatLnSpc="1">
            <a:prstTxWarp prst="textNoShape">
              <a:avLst/>
            </a:prstTxWarp>
          </a:bodyPr>
          <a:lstStyle>
            <a:lvl1pPr algn="l" defTabSz="962025" eaLnBrk="1" hangingPunct="1">
              <a:defRPr sz="1300">
                <a:solidFill>
                  <a:schemeClr val="tx1"/>
                </a:solidFill>
                <a:latin typeface="Times New Roman" pitchFamily="18" charset="0"/>
              </a:defRPr>
            </a:lvl1pPr>
          </a:lstStyle>
          <a:p>
            <a:pPr>
              <a:defRPr/>
            </a:pPr>
            <a:r>
              <a:rPr lang="en-US" dirty="0"/>
              <a:t>Tab </a:t>
            </a:r>
            <a:r>
              <a:rPr lang="en-US" dirty="0" smtClean="0"/>
              <a:t>4-G: </a:t>
            </a:r>
            <a:r>
              <a:rPr lang="en-US" dirty="0"/>
              <a:t>Biofilter Control Practice</a:t>
            </a:r>
          </a:p>
        </p:txBody>
      </p:sp>
      <p:sp>
        <p:nvSpPr>
          <p:cNvPr id="64000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277" tIns="48139" rIns="96277" bIns="48139" numCol="1" anchor="t" anchorCtr="0" compatLnSpc="1">
            <a:prstTxWarp prst="textNoShape">
              <a:avLst/>
            </a:prstTxWarp>
          </a:bodyPr>
          <a:lstStyle>
            <a:lvl1pPr algn="r" defTabSz="962025" eaLnBrk="1" hangingPunct="1">
              <a:defRPr sz="1300">
                <a:latin typeface="Times New Roman" pitchFamily="18" charset="0"/>
              </a:defRPr>
            </a:lvl1pPr>
          </a:lstStyle>
          <a:p>
            <a:pPr>
              <a:defRPr/>
            </a:pPr>
            <a:endParaRPr lang="en-US"/>
          </a:p>
        </p:txBody>
      </p:sp>
      <p:sp>
        <p:nvSpPr>
          <p:cNvPr id="64000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277" tIns="48139" rIns="96277" bIns="48139" numCol="1" anchor="b" anchorCtr="0" compatLnSpc="1">
            <a:prstTxWarp prst="textNoShape">
              <a:avLst/>
            </a:prstTxWarp>
          </a:bodyPr>
          <a:lstStyle>
            <a:lvl1pPr algn="l" defTabSz="962025" eaLnBrk="1" hangingPunct="1">
              <a:defRPr sz="1300">
                <a:latin typeface="Times New Roman" pitchFamily="18" charset="0"/>
              </a:defRPr>
            </a:lvl1pPr>
          </a:lstStyle>
          <a:p>
            <a:pPr>
              <a:defRPr/>
            </a:pPr>
            <a:endParaRPr lang="en-US"/>
          </a:p>
        </p:txBody>
      </p:sp>
      <p:sp>
        <p:nvSpPr>
          <p:cNvPr id="64000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277" tIns="48139" rIns="96277" bIns="48139" numCol="1" anchor="b" anchorCtr="0" compatLnSpc="1">
            <a:prstTxWarp prst="textNoShape">
              <a:avLst/>
            </a:prstTxWarp>
          </a:bodyPr>
          <a:lstStyle>
            <a:lvl1pPr algn="r" defTabSz="962025" eaLnBrk="1" hangingPunct="1">
              <a:defRPr sz="1300">
                <a:solidFill>
                  <a:schemeClr val="tx1"/>
                </a:solidFill>
                <a:latin typeface="Times New Roman" pitchFamily="18" charset="0"/>
              </a:defRPr>
            </a:lvl1pPr>
          </a:lstStyle>
          <a:p>
            <a:pPr>
              <a:defRPr/>
            </a:pPr>
            <a:fld id="{ECD3F396-B3AB-44AF-9B60-2AAF516FD384}" type="slidenum">
              <a:rPr lang="en-US"/>
              <a:pPr>
                <a:defRPr/>
              </a:pPr>
              <a:t>‹#›</a:t>
            </a:fld>
            <a:endParaRPr lang="en-US" dirty="0"/>
          </a:p>
        </p:txBody>
      </p:sp>
    </p:spTree>
    <p:extLst>
      <p:ext uri="{BB962C8B-B14F-4D97-AF65-F5344CB8AC3E}">
        <p14:creationId xmlns:p14="http://schemas.microsoft.com/office/powerpoint/2010/main" val="367966018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1090" name="Rectangle 1026"/>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77" tIns="48139" rIns="96277" bIns="48139" numCol="1" anchor="t" anchorCtr="0" compatLnSpc="1">
            <a:prstTxWarp prst="textNoShape">
              <a:avLst/>
            </a:prstTxWarp>
          </a:bodyPr>
          <a:lstStyle>
            <a:lvl1pPr algn="l" defTabSz="962025" eaLnBrk="1" hangingPunct="1">
              <a:defRPr sz="1200" b="0">
                <a:solidFill>
                  <a:srgbClr val="000000"/>
                </a:solidFill>
                <a:latin typeface="Arial" pitchFamily="34" charset="0"/>
                <a:cs typeface="Arial" pitchFamily="34" charset="0"/>
              </a:defRPr>
            </a:lvl1pPr>
          </a:lstStyle>
          <a:p>
            <a:pPr>
              <a:defRPr/>
            </a:pPr>
            <a:r>
              <a:rPr lang="en-US" smtClean="0"/>
              <a:t>Tab 4-G: Biofilter Control Practice</a:t>
            </a:r>
            <a:endParaRPr lang="en-US"/>
          </a:p>
        </p:txBody>
      </p:sp>
      <p:sp>
        <p:nvSpPr>
          <p:cNvPr id="601091" name="Rectangle 1027"/>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277" tIns="48139" rIns="96277" bIns="48139" numCol="1" anchor="t" anchorCtr="0" compatLnSpc="1">
            <a:prstTxWarp prst="textNoShape">
              <a:avLst/>
            </a:prstTxWarp>
          </a:bodyPr>
          <a:lstStyle>
            <a:lvl1pPr algn="r" defTabSz="962025" eaLnBrk="1" hangingPunct="1">
              <a:defRPr sz="1300">
                <a:latin typeface="Times New Roman" pitchFamily="18" charset="0"/>
              </a:defRPr>
            </a:lvl1pPr>
          </a:lstStyle>
          <a:p>
            <a:pPr>
              <a:defRPr/>
            </a:pPr>
            <a:r>
              <a:rPr lang="en-US"/>
              <a:t> </a:t>
            </a:r>
          </a:p>
        </p:txBody>
      </p:sp>
      <p:sp>
        <p:nvSpPr>
          <p:cNvPr id="23556" name="Rectangle 1028"/>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1093" name="Rectangle 1029"/>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6277" tIns="48139" rIns="96277" bIns="4813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01094" name="Rectangle 1030"/>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277" tIns="48139" rIns="96277" bIns="48139" numCol="1" anchor="b" anchorCtr="0" compatLnSpc="1">
            <a:prstTxWarp prst="textNoShape">
              <a:avLst/>
            </a:prstTxWarp>
          </a:bodyPr>
          <a:lstStyle>
            <a:lvl1pPr algn="l" defTabSz="962025" rtl="0" eaLnBrk="1" fontAlgn="base" hangingPunct="1">
              <a:spcBef>
                <a:spcPct val="50000"/>
              </a:spcBef>
              <a:spcAft>
                <a:spcPct val="0"/>
              </a:spcAft>
              <a:defRPr lang="en-US" sz="1050" b="0" kern="1200">
                <a:solidFill>
                  <a:srgbClr val="000000"/>
                </a:solidFill>
                <a:latin typeface="Arial" pitchFamily="34" charset="0"/>
                <a:ea typeface="+mn-ea"/>
                <a:cs typeface="Arial" pitchFamily="34" charset="0"/>
              </a:defRPr>
            </a:lvl1pPr>
          </a:lstStyle>
          <a:p>
            <a:pPr>
              <a:defRPr/>
            </a:pPr>
            <a:r>
              <a:t>Cedar Falls, Iowa        March 2010</a:t>
            </a:r>
          </a:p>
        </p:txBody>
      </p:sp>
      <p:sp>
        <p:nvSpPr>
          <p:cNvPr id="601095" name="Rectangle 1031"/>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277" tIns="48139" rIns="96277" bIns="48139" numCol="1" anchor="b" anchorCtr="0" compatLnSpc="1">
            <a:prstTxWarp prst="textNoShape">
              <a:avLst/>
            </a:prstTxWarp>
          </a:bodyPr>
          <a:lstStyle>
            <a:lvl1pPr algn="r" defTabSz="962025" rtl="0" eaLnBrk="1" fontAlgn="base" hangingPunct="1">
              <a:spcBef>
                <a:spcPct val="50000"/>
              </a:spcBef>
              <a:spcAft>
                <a:spcPct val="0"/>
              </a:spcAft>
              <a:defRPr lang="en-US" sz="1050" b="0" kern="1200">
                <a:solidFill>
                  <a:srgbClr val="000000"/>
                </a:solidFill>
                <a:latin typeface="Arial" pitchFamily="34" charset="0"/>
                <a:ea typeface="+mn-ea"/>
                <a:cs typeface="Arial" pitchFamily="34" charset="0"/>
              </a:defRPr>
            </a:lvl1pPr>
          </a:lstStyle>
          <a:p>
            <a:pPr>
              <a:defRPr/>
            </a:pPr>
            <a:r>
              <a:t>Page </a:t>
            </a:r>
            <a:fld id="{5ED8E6E1-7765-46D2-997B-9FDDF29CE60E}" type="slidenum">
              <a:rPr/>
              <a:pPr>
                <a:defRPr/>
              </a:pPr>
              <a:t>‹#›</a:t>
            </a:fld>
            <a:endParaRPr/>
          </a:p>
        </p:txBody>
      </p:sp>
    </p:spTree>
    <p:extLst>
      <p:ext uri="{BB962C8B-B14F-4D97-AF65-F5344CB8AC3E}">
        <p14:creationId xmlns:p14="http://schemas.microsoft.com/office/powerpoint/2010/main" val="1567717116"/>
      </p:ext>
    </p:extLst>
  </p:cSld>
  <p:clrMap bg1="lt1" tx1="dk1" bg2="lt2" tx2="dk2" accent1="accent1" accent2="accent2" accent3="accent3" accent4="accent4" accent5="accent5" accent6="accent6" hlink="hlink" folHlink="folHlink"/>
  <p:hf ftr="0" dt="0"/>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DBF8EC22-D4D5-4E78-B27D-3DFCA83813C6}" type="slidenum">
              <a:rPr smtClean="0"/>
              <a:pPr>
                <a:defRPr/>
              </a:p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1031"/>
          <p:cNvSpPr>
            <a:spLocks noGrp="1" noChangeArrowheads="1"/>
          </p:cNvSpPr>
          <p:nvPr>
            <p:ph type="sldNum" sz="quarter" idx="5"/>
          </p:nvPr>
        </p:nvSpPr>
        <p:spPr/>
        <p:txBody>
          <a:bodyPr/>
          <a:lstStyle/>
          <a:p>
            <a:pPr algn="l">
              <a:defRPr/>
            </a:pPr>
            <a:r>
              <a:t>Page </a:t>
            </a:r>
            <a:fld id="{BED78E7B-8753-49BB-A2E7-4D0B933DF0DC}" type="slidenum">
              <a:rPr/>
              <a:pPr algn="l">
                <a:defRPr/>
              </a:pPr>
              <a:t>10</a:t>
            </a:fld>
            <a:endParaRPr/>
          </a:p>
        </p:txBody>
      </p:sp>
      <p:sp>
        <p:nvSpPr>
          <p:cNvPr id="33795" name="Rectangle 2"/>
          <p:cNvSpPr>
            <a:spLocks noGrp="1" noRot="1" noChangeAspect="1" noChangeArrowheads="1" noTextEdit="1"/>
          </p:cNvSpPr>
          <p:nvPr>
            <p:ph type="sldImg"/>
          </p:nvPr>
        </p:nvSpPr>
        <p:spPr>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33797"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031"/>
          <p:cNvSpPr>
            <a:spLocks noGrp="1" noChangeArrowheads="1"/>
          </p:cNvSpPr>
          <p:nvPr>
            <p:ph type="sldNum" sz="quarter" idx="5"/>
          </p:nvPr>
        </p:nvSpPr>
        <p:spPr/>
        <p:txBody>
          <a:bodyPr/>
          <a:lstStyle/>
          <a:p>
            <a:pPr algn="l">
              <a:defRPr/>
            </a:pPr>
            <a:r>
              <a:t>Page </a:t>
            </a:r>
            <a:fld id="{EF83FFF3-8184-4ED6-9A18-475892776481}" type="slidenum">
              <a:rPr/>
              <a:pPr algn="l">
                <a:defRPr/>
              </a:pPr>
              <a:t>11</a:t>
            </a:fld>
            <a:endParaRPr/>
          </a:p>
        </p:txBody>
      </p:sp>
      <p:sp>
        <p:nvSpPr>
          <p:cNvPr id="34819" name="Rectangle 2"/>
          <p:cNvSpPr>
            <a:spLocks noGrp="1" noRot="1" noChangeAspect="1" noChangeArrowheads="1" noTextEdit="1"/>
          </p:cNvSpPr>
          <p:nvPr>
            <p:ph type="sldImg"/>
          </p:nvPr>
        </p:nvSpPr>
        <p:spPr>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34821"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rgbClr val="FF0000"/>
                </a:solidFill>
                <a:latin typeface="Arial" pitchFamily="34" charset="0"/>
              </a:defRPr>
            </a:lvl1pPr>
            <a:lvl2pPr marL="742950" indent="-285750" defTabSz="966788">
              <a:defRPr sz="2400" b="1">
                <a:solidFill>
                  <a:srgbClr val="FF0000"/>
                </a:solidFill>
                <a:latin typeface="Arial" pitchFamily="34" charset="0"/>
              </a:defRPr>
            </a:lvl2pPr>
            <a:lvl3pPr marL="1143000" indent="-228600" defTabSz="966788">
              <a:defRPr sz="2400" b="1">
                <a:solidFill>
                  <a:srgbClr val="FF0000"/>
                </a:solidFill>
                <a:latin typeface="Arial" pitchFamily="34" charset="0"/>
              </a:defRPr>
            </a:lvl3pPr>
            <a:lvl4pPr marL="1600200" indent="-228600" defTabSz="966788">
              <a:defRPr sz="2400" b="1">
                <a:solidFill>
                  <a:srgbClr val="FF0000"/>
                </a:solidFill>
                <a:latin typeface="Arial" pitchFamily="34" charset="0"/>
              </a:defRPr>
            </a:lvl4pPr>
            <a:lvl5pPr marL="2057400" indent="-228600" defTabSz="966788">
              <a:defRPr sz="2400" b="1">
                <a:solidFill>
                  <a:srgbClr val="FF0000"/>
                </a:solidFill>
                <a:latin typeface="Arial" pitchFamily="34" charset="0"/>
              </a:defRPr>
            </a:lvl5pPr>
            <a:lvl6pPr marL="2514600" indent="-228600" algn="ctr" defTabSz="966788" eaLnBrk="0" fontAlgn="base" hangingPunct="0">
              <a:spcBef>
                <a:spcPct val="50000"/>
              </a:spcBef>
              <a:spcAft>
                <a:spcPct val="0"/>
              </a:spcAft>
              <a:defRPr sz="2400" b="1">
                <a:solidFill>
                  <a:srgbClr val="FF0000"/>
                </a:solidFill>
                <a:latin typeface="Arial" pitchFamily="34" charset="0"/>
              </a:defRPr>
            </a:lvl6pPr>
            <a:lvl7pPr marL="2971800" indent="-228600" algn="ctr" defTabSz="966788" eaLnBrk="0" fontAlgn="base" hangingPunct="0">
              <a:spcBef>
                <a:spcPct val="50000"/>
              </a:spcBef>
              <a:spcAft>
                <a:spcPct val="0"/>
              </a:spcAft>
              <a:defRPr sz="2400" b="1">
                <a:solidFill>
                  <a:srgbClr val="FF0000"/>
                </a:solidFill>
                <a:latin typeface="Arial" pitchFamily="34" charset="0"/>
              </a:defRPr>
            </a:lvl7pPr>
            <a:lvl8pPr marL="3429000" indent="-228600" algn="ctr" defTabSz="966788" eaLnBrk="0" fontAlgn="base" hangingPunct="0">
              <a:spcBef>
                <a:spcPct val="50000"/>
              </a:spcBef>
              <a:spcAft>
                <a:spcPct val="0"/>
              </a:spcAft>
              <a:defRPr sz="2400" b="1">
                <a:solidFill>
                  <a:srgbClr val="FF0000"/>
                </a:solidFill>
                <a:latin typeface="Arial" pitchFamily="34" charset="0"/>
              </a:defRPr>
            </a:lvl8pPr>
            <a:lvl9pPr marL="3886200" indent="-228600" algn="ctr" defTabSz="966788" eaLnBrk="0" fontAlgn="base" hangingPunct="0">
              <a:spcBef>
                <a:spcPct val="50000"/>
              </a:spcBef>
              <a:spcAft>
                <a:spcPct val="0"/>
              </a:spcAft>
              <a:defRPr sz="2400" b="1">
                <a:solidFill>
                  <a:srgbClr val="FF0000"/>
                </a:solidFill>
                <a:latin typeface="Arial" pitchFamily="34" charset="0"/>
              </a:defRPr>
            </a:lvl9pPr>
          </a:lstStyle>
          <a:p>
            <a:fld id="{D6549031-9F5F-423E-83EE-6257CD5C9A88}" type="slidenum">
              <a:rPr altLang="en-US" sz="1200" b="0" smtClean="0">
                <a:solidFill>
                  <a:schemeClr val="tx1"/>
                </a:solidFill>
                <a:latin typeface="Times New Roman" pitchFamily="18" charset="0"/>
              </a:rPr>
              <a:pPr/>
              <a:t>12</a:t>
            </a:fld>
            <a:endParaRPr altLang="en-US" sz="1200" b="0" smtClean="0">
              <a:solidFill>
                <a:schemeClr val="tx1"/>
              </a:solidFill>
              <a:latin typeface="Times New Roman" pitchFamily="18"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rgbClr val="FF0000"/>
                </a:solidFill>
                <a:latin typeface="Arial" pitchFamily="34" charset="0"/>
              </a:defRPr>
            </a:lvl1pPr>
            <a:lvl2pPr marL="742950" indent="-285750" defTabSz="966788">
              <a:defRPr sz="2400" b="1">
                <a:solidFill>
                  <a:srgbClr val="FF0000"/>
                </a:solidFill>
                <a:latin typeface="Arial" pitchFamily="34" charset="0"/>
              </a:defRPr>
            </a:lvl2pPr>
            <a:lvl3pPr marL="1143000" indent="-228600" defTabSz="966788">
              <a:defRPr sz="2400" b="1">
                <a:solidFill>
                  <a:srgbClr val="FF0000"/>
                </a:solidFill>
                <a:latin typeface="Arial" pitchFamily="34" charset="0"/>
              </a:defRPr>
            </a:lvl3pPr>
            <a:lvl4pPr marL="1600200" indent="-228600" defTabSz="966788">
              <a:defRPr sz="2400" b="1">
                <a:solidFill>
                  <a:srgbClr val="FF0000"/>
                </a:solidFill>
                <a:latin typeface="Arial" pitchFamily="34" charset="0"/>
              </a:defRPr>
            </a:lvl4pPr>
            <a:lvl5pPr marL="2057400" indent="-228600" defTabSz="966788">
              <a:defRPr sz="2400" b="1">
                <a:solidFill>
                  <a:srgbClr val="FF0000"/>
                </a:solidFill>
                <a:latin typeface="Arial" pitchFamily="34" charset="0"/>
              </a:defRPr>
            </a:lvl5pPr>
            <a:lvl6pPr marL="2514600" indent="-228600" algn="ctr" defTabSz="966788" eaLnBrk="0" fontAlgn="base" hangingPunct="0">
              <a:spcBef>
                <a:spcPct val="50000"/>
              </a:spcBef>
              <a:spcAft>
                <a:spcPct val="0"/>
              </a:spcAft>
              <a:defRPr sz="2400" b="1">
                <a:solidFill>
                  <a:srgbClr val="FF0000"/>
                </a:solidFill>
                <a:latin typeface="Arial" pitchFamily="34" charset="0"/>
              </a:defRPr>
            </a:lvl6pPr>
            <a:lvl7pPr marL="2971800" indent="-228600" algn="ctr" defTabSz="966788" eaLnBrk="0" fontAlgn="base" hangingPunct="0">
              <a:spcBef>
                <a:spcPct val="50000"/>
              </a:spcBef>
              <a:spcAft>
                <a:spcPct val="0"/>
              </a:spcAft>
              <a:defRPr sz="2400" b="1">
                <a:solidFill>
                  <a:srgbClr val="FF0000"/>
                </a:solidFill>
                <a:latin typeface="Arial" pitchFamily="34" charset="0"/>
              </a:defRPr>
            </a:lvl7pPr>
            <a:lvl8pPr marL="3429000" indent="-228600" algn="ctr" defTabSz="966788" eaLnBrk="0" fontAlgn="base" hangingPunct="0">
              <a:spcBef>
                <a:spcPct val="50000"/>
              </a:spcBef>
              <a:spcAft>
                <a:spcPct val="0"/>
              </a:spcAft>
              <a:defRPr sz="2400" b="1">
                <a:solidFill>
                  <a:srgbClr val="FF0000"/>
                </a:solidFill>
                <a:latin typeface="Arial" pitchFamily="34" charset="0"/>
              </a:defRPr>
            </a:lvl8pPr>
            <a:lvl9pPr marL="3886200" indent="-228600" algn="ctr" defTabSz="966788" eaLnBrk="0" fontAlgn="base" hangingPunct="0">
              <a:spcBef>
                <a:spcPct val="50000"/>
              </a:spcBef>
              <a:spcAft>
                <a:spcPct val="0"/>
              </a:spcAft>
              <a:defRPr sz="2400" b="1">
                <a:solidFill>
                  <a:srgbClr val="FF0000"/>
                </a:solidFill>
                <a:latin typeface="Arial" pitchFamily="34" charset="0"/>
              </a:defRPr>
            </a:lvl9pPr>
          </a:lstStyle>
          <a:p>
            <a:fld id="{67707D54-C57D-48D6-8AF7-5B4FA2A690C9}" type="slidenum">
              <a:rPr altLang="en-US" sz="1200" b="0" smtClean="0">
                <a:solidFill>
                  <a:schemeClr val="tx1"/>
                </a:solidFill>
                <a:latin typeface="Times New Roman" pitchFamily="18" charset="0"/>
              </a:rPr>
              <a:pPr/>
              <a:t>15</a:t>
            </a:fld>
            <a:endParaRPr altLang="en-US" sz="1200" b="0" smtClean="0">
              <a:solidFill>
                <a:schemeClr val="tx1"/>
              </a:solidFill>
              <a:latin typeface="Times New Roman" pitchFamily="18"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1031"/>
          <p:cNvSpPr>
            <a:spLocks noGrp="1" noChangeArrowheads="1"/>
          </p:cNvSpPr>
          <p:nvPr>
            <p:ph type="sldNum" sz="quarter" idx="5"/>
          </p:nvPr>
        </p:nvSpPr>
        <p:spPr/>
        <p:txBody>
          <a:bodyPr/>
          <a:lstStyle/>
          <a:p>
            <a:pPr algn="l">
              <a:defRPr/>
            </a:pPr>
            <a:r>
              <a:t>Page </a:t>
            </a:r>
            <a:fld id="{6EB04526-5E81-4CD5-A3C8-AE010D1CB756}" type="slidenum">
              <a:rPr/>
              <a:pPr algn="l">
                <a:defRPr/>
              </a:pPr>
              <a:t>16</a:t>
            </a:fld>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6869"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1031"/>
          <p:cNvSpPr>
            <a:spLocks noGrp="1" noChangeArrowheads="1"/>
          </p:cNvSpPr>
          <p:nvPr>
            <p:ph type="sldNum" sz="quarter" idx="5"/>
          </p:nvPr>
        </p:nvSpPr>
        <p:spPr/>
        <p:txBody>
          <a:bodyPr/>
          <a:lstStyle/>
          <a:p>
            <a:pPr algn="l">
              <a:defRPr/>
            </a:pPr>
            <a:r>
              <a:t>Page </a:t>
            </a:r>
            <a:fld id="{DB0C26E4-76FF-44A6-A966-329EA1688A46}" type="slidenum">
              <a:rPr/>
              <a:pPr algn="l">
                <a:defRPr/>
              </a:pPr>
              <a:t>17</a:t>
            </a:fld>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7893"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1031"/>
          <p:cNvSpPr>
            <a:spLocks noGrp="1" noChangeArrowheads="1"/>
          </p:cNvSpPr>
          <p:nvPr>
            <p:ph type="sldNum" sz="quarter" idx="5"/>
          </p:nvPr>
        </p:nvSpPr>
        <p:spPr/>
        <p:txBody>
          <a:bodyPr/>
          <a:lstStyle/>
          <a:p>
            <a:pPr algn="l">
              <a:defRPr/>
            </a:pPr>
            <a:r>
              <a:t>Page </a:t>
            </a:r>
            <a:fld id="{DF3404B5-8040-4778-91CA-E8516F535D60}" type="slidenum">
              <a:rPr/>
              <a:pPr algn="l">
                <a:defRPr/>
              </a:pPr>
              <a:t>18</a:t>
            </a:fld>
            <a:endParaRPr/>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xfrm>
            <a:off x="685800" y="4419600"/>
            <a:ext cx="6400800" cy="4460875"/>
          </a:xfrm>
          <a:solidFill>
            <a:srgbClr val="FFFFFF"/>
          </a:solidFill>
          <a:ln>
            <a:solidFill>
              <a:srgbClr val="000000"/>
            </a:solidFill>
          </a:ln>
        </p:spPr>
        <p:txBody>
          <a:bodyPr/>
          <a:lstStyle/>
          <a:p>
            <a:pPr marL="228600" indent="-228600">
              <a:buFontTx/>
              <a:buAutoNum type="arabicPeriod" startAt="5"/>
            </a:pPr>
            <a:endParaRPr lang="en-US" altLang="en-US" sz="1000" smtClean="0"/>
          </a:p>
        </p:txBody>
      </p:sp>
      <p:sp>
        <p:nvSpPr>
          <p:cNvPr id="38917"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1031"/>
          <p:cNvSpPr>
            <a:spLocks noGrp="1" noChangeArrowheads="1"/>
          </p:cNvSpPr>
          <p:nvPr>
            <p:ph type="sldNum" sz="quarter" idx="5"/>
          </p:nvPr>
        </p:nvSpPr>
        <p:spPr/>
        <p:txBody>
          <a:bodyPr/>
          <a:lstStyle/>
          <a:p>
            <a:pPr algn="l">
              <a:defRPr/>
            </a:pPr>
            <a:r>
              <a:t>Page </a:t>
            </a:r>
            <a:fld id="{C9664D47-2271-44DF-B0D6-B46203CABBC1}" type="slidenum">
              <a:rPr/>
              <a:pPr algn="l">
                <a:defRPr/>
              </a:pPr>
              <a:t>19</a:t>
            </a:fld>
            <a:endParaRPr/>
          </a:p>
        </p:txBody>
      </p:sp>
      <p:sp>
        <p:nvSpPr>
          <p:cNvPr id="39939" name="Rectangle 2"/>
          <p:cNvSpPr>
            <a:spLocks noGrp="1" noRot="1" noChangeAspect="1" noChangeArrowheads="1" noTextEdit="1"/>
          </p:cNvSpPr>
          <p:nvPr>
            <p:ph type="sldImg"/>
          </p:nvPr>
        </p:nvSpPr>
        <p:spPr>
          <a:solidFill>
            <a:srgbClr val="FFFFFF"/>
          </a:solidFill>
          <a:ln/>
        </p:spPr>
      </p:sp>
      <p:sp>
        <p:nvSpPr>
          <p:cNvPr id="39940" name="Rectangle 3"/>
          <p:cNvSpPr>
            <a:spLocks noGrp="1" noChangeArrowheads="1"/>
          </p:cNvSpPr>
          <p:nvPr>
            <p:ph type="body" idx="1"/>
          </p:nvPr>
        </p:nvSpPr>
        <p:spPr>
          <a:xfrm>
            <a:off x="685800" y="4419600"/>
            <a:ext cx="6400800" cy="4460875"/>
          </a:xfrm>
          <a:solidFill>
            <a:srgbClr val="FFFFFF"/>
          </a:solidFill>
          <a:ln>
            <a:solidFill>
              <a:srgbClr val="000000"/>
            </a:solidFill>
          </a:ln>
        </p:spPr>
        <p:txBody>
          <a:bodyPr/>
          <a:lstStyle/>
          <a:p>
            <a:pPr marL="228600" indent="-228600">
              <a:buFontTx/>
              <a:buAutoNum type="arabicPeriod" startAt="5"/>
            </a:pPr>
            <a:endParaRPr lang="en-US" altLang="en-US" sz="1000" smtClean="0"/>
          </a:p>
        </p:txBody>
      </p:sp>
      <p:sp>
        <p:nvSpPr>
          <p:cNvPr id="39941"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1031"/>
          <p:cNvSpPr>
            <a:spLocks noGrp="1" noChangeArrowheads="1"/>
          </p:cNvSpPr>
          <p:nvPr>
            <p:ph type="sldNum" sz="quarter" idx="5"/>
          </p:nvPr>
        </p:nvSpPr>
        <p:spPr/>
        <p:txBody>
          <a:bodyPr/>
          <a:lstStyle/>
          <a:p>
            <a:pPr algn="l">
              <a:defRPr/>
            </a:pPr>
            <a:r>
              <a:t>Page </a:t>
            </a:r>
            <a:fld id="{C50C4475-E254-4D8F-B43F-4E645480DE76}" type="slidenum">
              <a:rPr/>
              <a:pPr algn="l">
                <a:defRPr/>
              </a:pPr>
              <a:t>20</a:t>
            </a:fld>
            <a:endParaRPr/>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xfrm>
            <a:off x="762000" y="4400550"/>
            <a:ext cx="5867400" cy="4319588"/>
          </a:xfrm>
          <a:solidFill>
            <a:srgbClr val="FFFFFF"/>
          </a:solidFill>
          <a:ln>
            <a:solidFill>
              <a:srgbClr val="000000"/>
            </a:solidFill>
          </a:ln>
        </p:spPr>
        <p:txBody>
          <a:bodyPr/>
          <a:lstStyle/>
          <a:p>
            <a:endParaRPr lang="en-US" altLang="en-US" sz="1000" smtClean="0"/>
          </a:p>
        </p:txBody>
      </p:sp>
      <p:sp>
        <p:nvSpPr>
          <p:cNvPr id="40965"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1031"/>
          <p:cNvSpPr>
            <a:spLocks noGrp="1" noChangeArrowheads="1"/>
          </p:cNvSpPr>
          <p:nvPr>
            <p:ph type="sldNum" sz="quarter" idx="5"/>
          </p:nvPr>
        </p:nvSpPr>
        <p:spPr/>
        <p:txBody>
          <a:bodyPr/>
          <a:lstStyle/>
          <a:p>
            <a:pPr algn="l">
              <a:defRPr/>
            </a:pPr>
            <a:r>
              <a:t>Page </a:t>
            </a:r>
            <a:fld id="{262AADD9-0441-4E43-B9D9-C6494099D083}" type="slidenum">
              <a:rPr/>
              <a:pPr algn="l">
                <a:defRPr/>
              </a:pPr>
              <a:t>21</a:t>
            </a:fld>
            <a:endParaRPr/>
          </a:p>
        </p:txBody>
      </p:sp>
      <p:sp>
        <p:nvSpPr>
          <p:cNvPr id="41987" name="Rectangle 2"/>
          <p:cNvSpPr>
            <a:spLocks noGrp="1" noRot="1" noChangeAspect="1" noChangeArrowheads="1" noTextEdit="1"/>
          </p:cNvSpPr>
          <p:nvPr>
            <p:ph type="sldImg"/>
          </p:nvPr>
        </p:nvSpPr>
        <p:spPr>
          <a:solidFill>
            <a:srgbClr val="FFFFFF"/>
          </a:solidFill>
          <a:ln/>
        </p:spPr>
      </p:sp>
      <p:sp>
        <p:nvSpPr>
          <p:cNvPr id="41988" name="Rectangle 3"/>
          <p:cNvSpPr>
            <a:spLocks noGrp="1" noChangeArrowheads="1"/>
          </p:cNvSpPr>
          <p:nvPr>
            <p:ph type="body" idx="1"/>
          </p:nvPr>
        </p:nvSpPr>
        <p:spPr>
          <a:xfrm>
            <a:off x="762000" y="4400550"/>
            <a:ext cx="5867400" cy="4319588"/>
          </a:xfrm>
          <a:solidFill>
            <a:srgbClr val="FFFFFF"/>
          </a:solidFill>
          <a:ln>
            <a:solidFill>
              <a:srgbClr val="000000"/>
            </a:solidFill>
          </a:ln>
        </p:spPr>
        <p:txBody>
          <a:bodyPr/>
          <a:lstStyle/>
          <a:p>
            <a:endParaRPr lang="en-US" altLang="en-US" sz="1000" smtClean="0"/>
          </a:p>
        </p:txBody>
      </p:sp>
      <p:sp>
        <p:nvSpPr>
          <p:cNvPr id="41989"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031"/>
          <p:cNvSpPr>
            <a:spLocks noGrp="1" noChangeArrowheads="1"/>
          </p:cNvSpPr>
          <p:nvPr>
            <p:ph type="sldNum" sz="quarter" idx="5"/>
          </p:nvPr>
        </p:nvSpPr>
        <p:spPr/>
        <p:txBody>
          <a:bodyPr/>
          <a:lstStyle/>
          <a:p>
            <a:pPr algn="l">
              <a:defRPr/>
            </a:pPr>
            <a:r>
              <a:t>Page </a:t>
            </a:r>
            <a:fld id="{5063FD55-6985-46B7-8901-A6124B2BE899}" type="slidenum">
              <a:rPr/>
              <a:pPr algn="l">
                <a:defRPr/>
              </a:pPr>
              <a:t>2</a:t>
            </a:fld>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biofiltration control option replaces the simple calculation methods used for infiltration devices with the full routing calculations associated with pond storage. The “outlet” devices include natural soil infiltration (considering the wide range of variability in infiltration rates in urban soils), evaporation, surface discharges through overflows (a stand pipe or weirs), or through a rain barrel/cistern. Biofiltration controls are usually numerous in an area and can be represented in the model individually or by specifying how many of each unit is treating the flow from an individual or combination of source areas. </a:t>
            </a:r>
          </a:p>
        </p:txBody>
      </p:sp>
      <p:sp>
        <p:nvSpPr>
          <p:cNvPr id="25605"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1031"/>
          <p:cNvSpPr>
            <a:spLocks noGrp="1" noChangeArrowheads="1"/>
          </p:cNvSpPr>
          <p:nvPr>
            <p:ph type="sldNum" sz="quarter" idx="5"/>
          </p:nvPr>
        </p:nvSpPr>
        <p:spPr/>
        <p:txBody>
          <a:bodyPr/>
          <a:lstStyle/>
          <a:p>
            <a:pPr algn="l">
              <a:defRPr/>
            </a:pPr>
            <a:r>
              <a:t>Page </a:t>
            </a:r>
            <a:fld id="{1BD03068-1FC6-44BA-AB0A-B3B9BCDAA34B}" type="slidenum">
              <a:rPr/>
              <a:pPr algn="l">
                <a:defRPr/>
              </a:pPr>
              <a:t>22</a:t>
            </a:fld>
            <a:endParaRPr/>
          </a:p>
        </p:txBody>
      </p:sp>
      <p:sp>
        <p:nvSpPr>
          <p:cNvPr id="44035" name="Rectangle 2"/>
          <p:cNvSpPr>
            <a:spLocks noGrp="1" noRot="1" noChangeAspect="1" noChangeArrowheads="1" noTextEdit="1"/>
          </p:cNvSpPr>
          <p:nvPr>
            <p:ph type="sldImg"/>
          </p:nvPr>
        </p:nvSpPr>
        <p:spPr>
          <a:solidFill>
            <a:srgbClr val="FFFFFF"/>
          </a:solidFill>
          <a:ln/>
        </p:spPr>
      </p:sp>
      <p:sp>
        <p:nvSpPr>
          <p:cNvPr id="52229" name="Rectangle 3"/>
          <p:cNvSpPr>
            <a:spLocks noGrp="1" noChangeArrowheads="1"/>
          </p:cNvSpPr>
          <p:nvPr>
            <p:ph type="body" idx="1"/>
          </p:nvPr>
        </p:nvSpPr>
        <p:spPr>
          <a:solidFill>
            <a:srgbClr val="FFFFFF"/>
          </a:solidFill>
          <a:ln>
            <a:solidFill>
              <a:srgbClr val="000000"/>
            </a:solidFill>
          </a:ln>
        </p:spPr>
        <p:txBody>
          <a:bodyPr/>
          <a:lstStyle/>
          <a:p>
            <a:pPr marL="233363" indent="-233363">
              <a:defRPr/>
            </a:pPr>
            <a:r>
              <a:rPr lang="en-US" sz="900" dirty="0" smtClean="0"/>
              <a:t>Biofilter stage-outflow output - Lists the discharge at each stage elevation for each biofilter outflow device.</a:t>
            </a:r>
          </a:p>
          <a:p>
            <a:pPr marL="233363" indent="-233363">
              <a:defRPr/>
            </a:pPr>
            <a:endParaRPr lang="en-US" sz="900" dirty="0"/>
          </a:p>
          <a:p>
            <a:pPr marL="233363" indent="-233363">
              <a:defRPr/>
            </a:pPr>
            <a:r>
              <a:rPr lang="en-US" sz="900" dirty="0" smtClean="0"/>
              <a:t>Detailed Biofilter output - Hydraulic and stage data for each time increment in the model run.</a:t>
            </a:r>
          </a:p>
          <a:p>
            <a:pPr marL="233363" indent="-233363">
              <a:defRPr/>
            </a:pPr>
            <a:endParaRPr lang="en-US" sz="900" dirty="0"/>
          </a:p>
          <a:p>
            <a:pPr marL="233363" indent="-233363">
              <a:defRPr/>
            </a:pPr>
            <a:r>
              <a:rPr lang="en-US" sz="900" dirty="0" smtClean="0"/>
              <a:t>Biofilter stochastic seepage rates - Lists the seepage rate for each event if the random infiltration rate generator option is selected.</a:t>
            </a:r>
          </a:p>
          <a:p>
            <a:pPr marL="233363" indent="-233363">
              <a:defRPr/>
            </a:pPr>
            <a:endParaRPr lang="en-US" sz="900" dirty="0"/>
          </a:p>
          <a:p>
            <a:pPr marL="233363" indent="-233363">
              <a:defRPr/>
            </a:pPr>
            <a:r>
              <a:rPr lang="en-US" sz="900" dirty="0" smtClean="0"/>
              <a:t>Biofilter water balance data - Provides inflow, outflow, and volume and solids reduction fraction values for each event.</a:t>
            </a:r>
          </a:p>
          <a:p>
            <a:pPr marL="233363" indent="-233363">
              <a:defRPr/>
            </a:pPr>
            <a:endParaRPr lang="en-US" sz="900" dirty="0" smtClean="0"/>
          </a:p>
          <a:p>
            <a:pPr marL="233363" indent="-233363">
              <a:defRPr/>
            </a:pPr>
            <a:r>
              <a:rPr lang="en-US" sz="900" dirty="0" smtClean="0"/>
              <a:t>Particulate Reduction Output File - Lists the calculations that determine the particulate solids concentration for each particle size, in each rainfall event.</a:t>
            </a:r>
          </a:p>
          <a:p>
            <a:pPr marL="233363" indent="-233363">
              <a:defRPr/>
            </a:pPr>
            <a:endParaRPr lang="en-US" sz="900" dirty="0"/>
          </a:p>
          <a:p>
            <a:pPr marL="233363" indent="-233363">
              <a:defRPr/>
            </a:pPr>
            <a:r>
              <a:rPr lang="en-US" sz="900" dirty="0" smtClean="0"/>
              <a:t>Irreducible Concentration Detailed Output - lists the irreducible particulate solids concentration for each particle size in each rainfall event. </a:t>
            </a:r>
          </a:p>
          <a:p>
            <a:pPr marL="233363" indent="-233363">
              <a:defRPr/>
            </a:pPr>
            <a:endParaRPr lang="en-US" sz="900" dirty="0"/>
          </a:p>
          <a:p>
            <a:pPr marL="233363" indent="-233363">
              <a:defRPr/>
            </a:pPr>
            <a:r>
              <a:rPr lang="en-US" sz="900" dirty="0" smtClean="0"/>
              <a:t>Evapotranspiration Detail - Lists the evapotranspiration (ET) calculations for each time step of the model run, if ET has been selected as an output option and if there is engineered soil in the biofilter.</a:t>
            </a:r>
            <a:endParaRPr lang="en-US" sz="1000" dirty="0" smtClean="0"/>
          </a:p>
          <a:p>
            <a:pPr marL="233363" indent="-233363">
              <a:defRPr/>
            </a:pPr>
            <a:endParaRPr lang="en-US" sz="1000" dirty="0" smtClean="0"/>
          </a:p>
          <a:p>
            <a:pPr>
              <a:defRPr/>
            </a:pPr>
            <a:endParaRPr lang="en-US" dirty="0" smtClean="0"/>
          </a:p>
        </p:txBody>
      </p:sp>
      <p:sp>
        <p:nvSpPr>
          <p:cNvPr id="44037"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031"/>
          <p:cNvSpPr>
            <a:spLocks noGrp="1" noChangeArrowheads="1"/>
          </p:cNvSpPr>
          <p:nvPr>
            <p:ph type="sldNum" sz="quarter" idx="5"/>
          </p:nvPr>
        </p:nvSpPr>
        <p:spPr/>
        <p:txBody>
          <a:bodyPr/>
          <a:lstStyle/>
          <a:p>
            <a:pPr algn="l">
              <a:defRPr/>
            </a:pPr>
            <a:r>
              <a:t>Page </a:t>
            </a:r>
            <a:fld id="{FAAFEC79-6DB0-4392-93AD-4A85240EEEA9}" type="slidenum">
              <a:rPr/>
              <a:pPr algn="l">
                <a:defRPr/>
              </a:pPr>
              <a:t>3</a:t>
            </a:fld>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 </a:t>
            </a:r>
          </a:p>
        </p:txBody>
      </p:sp>
      <p:sp>
        <p:nvSpPr>
          <p:cNvPr id="26629"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031"/>
          <p:cNvSpPr>
            <a:spLocks noGrp="1" noChangeArrowheads="1"/>
          </p:cNvSpPr>
          <p:nvPr>
            <p:ph type="sldNum" sz="quarter" idx="5"/>
          </p:nvPr>
        </p:nvSpPr>
        <p:spPr/>
        <p:txBody>
          <a:bodyPr/>
          <a:lstStyle/>
          <a:p>
            <a:pPr algn="l">
              <a:defRPr/>
            </a:pPr>
            <a:r>
              <a:t>Page </a:t>
            </a:r>
            <a:fld id="{2B7BB3F5-7D3C-4D8D-90FC-2A990E829C02}" type="slidenum">
              <a:rPr/>
              <a:pPr algn="l">
                <a:defRPr/>
              </a:pPr>
              <a:t>4</a:t>
            </a:fld>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27653"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031"/>
          <p:cNvSpPr>
            <a:spLocks noGrp="1" noChangeArrowheads="1"/>
          </p:cNvSpPr>
          <p:nvPr>
            <p:ph type="sldNum" sz="quarter" idx="5"/>
          </p:nvPr>
        </p:nvSpPr>
        <p:spPr/>
        <p:txBody>
          <a:bodyPr/>
          <a:lstStyle/>
          <a:p>
            <a:pPr algn="l">
              <a:defRPr/>
            </a:pPr>
            <a:r>
              <a:t>Page </a:t>
            </a:r>
            <a:fld id="{2087E442-EA8D-4CCE-93FC-FBAC263D43EA}" type="slidenum">
              <a:rPr/>
              <a:pPr algn="l">
                <a:defRPr/>
              </a:pPr>
              <a:t>5</a:t>
            </a:fld>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28677"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031"/>
          <p:cNvSpPr>
            <a:spLocks noGrp="1" noChangeArrowheads="1"/>
          </p:cNvSpPr>
          <p:nvPr>
            <p:ph type="sldNum" sz="quarter" idx="5"/>
          </p:nvPr>
        </p:nvSpPr>
        <p:spPr/>
        <p:txBody>
          <a:bodyPr/>
          <a:lstStyle/>
          <a:p>
            <a:pPr algn="l">
              <a:defRPr/>
            </a:pPr>
            <a:r>
              <a:t>Page </a:t>
            </a:r>
            <a:fld id="{A747577A-FE8A-4777-83F5-BF0E6E6E2092}" type="slidenum">
              <a:rPr/>
              <a:pPr algn="l">
                <a:defRPr/>
              </a:pPr>
              <a:t>6</a:t>
            </a:fld>
            <a:endParaRPr/>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29701"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1031"/>
          <p:cNvSpPr>
            <a:spLocks noGrp="1" noChangeArrowheads="1"/>
          </p:cNvSpPr>
          <p:nvPr>
            <p:ph type="sldNum" sz="quarter" idx="5"/>
          </p:nvPr>
        </p:nvSpPr>
        <p:spPr/>
        <p:txBody>
          <a:bodyPr/>
          <a:lstStyle/>
          <a:p>
            <a:pPr algn="l">
              <a:defRPr/>
            </a:pPr>
            <a:r>
              <a:t>Page </a:t>
            </a:r>
            <a:fld id="{80070F5D-48F4-471F-8BEA-B0281EB8ADB2}" type="slidenum">
              <a:rPr/>
              <a:pPr algn="l">
                <a:defRPr/>
              </a:pPr>
              <a:t>7</a:t>
            </a:fld>
            <a:endParaRPr/>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30725"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1031"/>
          <p:cNvSpPr>
            <a:spLocks noGrp="1" noChangeArrowheads="1"/>
          </p:cNvSpPr>
          <p:nvPr>
            <p:ph type="sldNum" sz="quarter" idx="5"/>
          </p:nvPr>
        </p:nvSpPr>
        <p:spPr/>
        <p:txBody>
          <a:bodyPr/>
          <a:lstStyle/>
          <a:p>
            <a:pPr algn="l">
              <a:defRPr/>
            </a:pPr>
            <a:r>
              <a:t>Page </a:t>
            </a:r>
            <a:fld id="{C129B5FF-5DAA-4254-A680-238FD7880923}" type="slidenum">
              <a:rPr/>
              <a:pPr algn="l">
                <a:defRPr/>
              </a:pPr>
              <a:t>8</a:t>
            </a:fld>
            <a:endParaRPr/>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31749"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1031"/>
          <p:cNvSpPr>
            <a:spLocks noGrp="1" noChangeArrowheads="1"/>
          </p:cNvSpPr>
          <p:nvPr>
            <p:ph type="sldNum" sz="quarter" idx="5"/>
          </p:nvPr>
        </p:nvSpPr>
        <p:spPr/>
        <p:txBody>
          <a:bodyPr/>
          <a:lstStyle/>
          <a:p>
            <a:pPr algn="l">
              <a:defRPr/>
            </a:pPr>
            <a:r>
              <a:t>Page </a:t>
            </a:r>
            <a:fld id="{E62F1A2D-70BC-4CAF-AE87-D02632449DC5}" type="slidenum">
              <a:rPr/>
              <a:pPr algn="l">
                <a:defRPr/>
              </a:pPr>
              <a:t>9</a:t>
            </a:fld>
            <a:endParaRPr/>
          </a:p>
        </p:txBody>
      </p:sp>
      <p:sp>
        <p:nvSpPr>
          <p:cNvPr id="32771" name="Rectangle 2"/>
          <p:cNvSpPr>
            <a:spLocks noGrp="1" noRot="1" noChangeAspect="1" noChangeArrowheads="1" noTextEdit="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Biofilters can be used as control devices in individual source areas, in land uses, and as a part of the drainage system or at the outfall.  To model biofilters in a source area, describe the geometry and other characteristics of a typical biofilter.  Then enter the number of biofilters you want to model in the source area.  The model divides the runoff volume by the number of biofilters in the source area, creates a triangular hydrograph that it routes through that biofilter, and then multiplies the resulting losses by the number of biofilters to apply the results to the source area.</a:t>
            </a:r>
          </a:p>
        </p:txBody>
      </p:sp>
      <p:sp>
        <p:nvSpPr>
          <p:cNvPr id="32773" name="Header Placeholder 1"/>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defRPr sz="2400" b="1">
                <a:solidFill>
                  <a:srgbClr val="FF0000"/>
                </a:solidFill>
                <a:latin typeface="Arial" pitchFamily="34" charset="0"/>
              </a:defRPr>
            </a:lvl1pPr>
            <a:lvl2pPr marL="742950" indent="-285750" defTabSz="962025">
              <a:defRPr sz="2400" b="1">
                <a:solidFill>
                  <a:srgbClr val="FF0000"/>
                </a:solidFill>
                <a:latin typeface="Arial" pitchFamily="34" charset="0"/>
              </a:defRPr>
            </a:lvl2pPr>
            <a:lvl3pPr marL="1143000" indent="-228600" defTabSz="962025">
              <a:defRPr sz="2400" b="1">
                <a:solidFill>
                  <a:srgbClr val="FF0000"/>
                </a:solidFill>
                <a:latin typeface="Arial" pitchFamily="34" charset="0"/>
              </a:defRPr>
            </a:lvl3pPr>
            <a:lvl4pPr marL="1600200" indent="-228600" defTabSz="962025">
              <a:defRPr sz="2400" b="1">
                <a:solidFill>
                  <a:srgbClr val="FF0000"/>
                </a:solidFill>
                <a:latin typeface="Arial" pitchFamily="34" charset="0"/>
              </a:defRPr>
            </a:lvl4pPr>
            <a:lvl5pPr marL="2057400" indent="-228600" defTabSz="962025">
              <a:defRPr sz="2400" b="1">
                <a:solidFill>
                  <a:srgbClr val="FF0000"/>
                </a:solidFill>
                <a:latin typeface="Arial" pitchFamily="34" charset="0"/>
              </a:defRPr>
            </a:lvl5pPr>
            <a:lvl6pPr marL="2514600" indent="-228600" algn="ctr" defTabSz="962025" eaLnBrk="0" fontAlgn="base" hangingPunct="0">
              <a:spcBef>
                <a:spcPct val="50000"/>
              </a:spcBef>
              <a:spcAft>
                <a:spcPct val="0"/>
              </a:spcAft>
              <a:defRPr sz="2400" b="1">
                <a:solidFill>
                  <a:srgbClr val="FF0000"/>
                </a:solidFill>
                <a:latin typeface="Arial" pitchFamily="34" charset="0"/>
              </a:defRPr>
            </a:lvl6pPr>
            <a:lvl7pPr marL="2971800" indent="-228600" algn="ctr" defTabSz="962025" eaLnBrk="0" fontAlgn="base" hangingPunct="0">
              <a:spcBef>
                <a:spcPct val="50000"/>
              </a:spcBef>
              <a:spcAft>
                <a:spcPct val="0"/>
              </a:spcAft>
              <a:defRPr sz="2400" b="1">
                <a:solidFill>
                  <a:srgbClr val="FF0000"/>
                </a:solidFill>
                <a:latin typeface="Arial" pitchFamily="34" charset="0"/>
              </a:defRPr>
            </a:lvl7pPr>
            <a:lvl8pPr marL="3429000" indent="-228600" algn="ctr" defTabSz="962025" eaLnBrk="0" fontAlgn="base" hangingPunct="0">
              <a:spcBef>
                <a:spcPct val="50000"/>
              </a:spcBef>
              <a:spcAft>
                <a:spcPct val="0"/>
              </a:spcAft>
              <a:defRPr sz="2400" b="1">
                <a:solidFill>
                  <a:srgbClr val="FF0000"/>
                </a:solidFill>
                <a:latin typeface="Arial" pitchFamily="34" charset="0"/>
              </a:defRPr>
            </a:lvl8pPr>
            <a:lvl9pPr marL="3886200" indent="-228600" algn="ctr" defTabSz="962025" eaLnBrk="0" fontAlgn="base" hangingPunct="0">
              <a:spcBef>
                <a:spcPct val="50000"/>
              </a:spcBef>
              <a:spcAft>
                <a:spcPct val="0"/>
              </a:spcAft>
              <a:defRPr sz="2400" b="1">
                <a:solidFill>
                  <a:srgbClr val="FF0000"/>
                </a:solidFill>
                <a:latin typeface="Arial" pitchFamily="34" charset="0"/>
              </a:defRPr>
            </a:lvl9pPr>
          </a:lstStyle>
          <a:p>
            <a:r>
              <a:rPr lang="en-US" altLang="en-US" sz="1200" b="0" smtClean="0">
                <a:solidFill>
                  <a:srgbClr val="000000"/>
                </a:solidFill>
              </a:rPr>
              <a:t>Tab 4-G: Biofilter Control Practice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gd name="T0" fmla="*/ 6016 w 5740"/>
                <a:gd name="T1" fmla="*/ 0 h 4316"/>
                <a:gd name="T2" fmla="*/ 0 w 5740"/>
                <a:gd name="T3" fmla="*/ 0 h 4316"/>
                <a:gd name="T4" fmla="*/ 0 w 5740"/>
                <a:gd name="T5" fmla="*/ 0 h 4316"/>
                <a:gd name="T6" fmla="*/ 6016 w 5740"/>
                <a:gd name="T7" fmla="*/ 0 h 4316"/>
                <a:gd name="T8" fmla="*/ 6016 w 5740"/>
                <a:gd name="T9" fmla="*/ 0 h 4316"/>
                <a:gd name="T10" fmla="*/ 6016 w 5740"/>
                <a:gd name="T11" fmla="*/ 0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latin typeface="Arial" charset="0"/>
                </a:endParaRPr>
              </a:p>
            </p:txBody>
          </p:sp>
          <p:sp>
            <p:nvSpPr>
              <p:cNvPr id="51" name="Freeform 29"/>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30"/>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56" name="Freeform 34"/>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29" name="Freeform 43"/>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gd name="T0" fmla="*/ 224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24 w 382"/>
                  <a:gd name="T19" fmla="*/ 96 h 96"/>
                  <a:gd name="T20" fmla="*/ 278 w 382"/>
                  <a:gd name="T21" fmla="*/ 90 h 96"/>
                  <a:gd name="T22" fmla="*/ 326 w 382"/>
                  <a:gd name="T23" fmla="*/ 84 h 96"/>
                  <a:gd name="T24" fmla="*/ 367 w 382"/>
                  <a:gd name="T25" fmla="*/ 66 h 96"/>
                  <a:gd name="T26" fmla="*/ 397 w 382"/>
                  <a:gd name="T27" fmla="*/ 42 h 96"/>
                  <a:gd name="T28" fmla="*/ 391 w 382"/>
                  <a:gd name="T29" fmla="*/ 42 h 96"/>
                  <a:gd name="T30" fmla="*/ 361 w 382"/>
                  <a:gd name="T31" fmla="*/ 66 h 96"/>
                  <a:gd name="T32" fmla="*/ 320 w 382"/>
                  <a:gd name="T33" fmla="*/ 78 h 96"/>
                  <a:gd name="T34" fmla="*/ 278 w 382"/>
                  <a:gd name="T35" fmla="*/ 90 h 96"/>
                  <a:gd name="T36" fmla="*/ 224 w 382"/>
                  <a:gd name="T37" fmla="*/ 96 h 96"/>
                  <a:gd name="T38" fmla="*/ 224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55"/>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56"/>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57"/>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8"/>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9"/>
              <p:cNvSpPr>
                <a:spLocks/>
              </p:cNvSpPr>
              <p:nvPr/>
            </p:nvSpPr>
            <p:spPr bwMode="hidden">
              <a:xfrm>
                <a:off x="5489" y="3042"/>
                <a:ext cx="186" cy="210"/>
              </a:xfrm>
              <a:custGeom>
                <a:avLst/>
                <a:gdLst>
                  <a:gd name="T0" fmla="*/ 0 w 185"/>
                  <a:gd name="T1" fmla="*/ 6 h 210"/>
                  <a:gd name="T2" fmla="*/ 66 w 185"/>
                  <a:gd name="T3" fmla="*/ 12 h 210"/>
                  <a:gd name="T4" fmla="*/ 134 w 185"/>
                  <a:gd name="T5" fmla="*/ 36 h 210"/>
                  <a:gd name="T6" fmla="*/ 170 w 185"/>
                  <a:gd name="T7" fmla="*/ 72 h 210"/>
                  <a:gd name="T8" fmla="*/ 176 w 185"/>
                  <a:gd name="T9" fmla="*/ 90 h 210"/>
                  <a:gd name="T10" fmla="*/ 182 w 185"/>
                  <a:gd name="T11" fmla="*/ 114 h 210"/>
                  <a:gd name="T12" fmla="*/ 176 w 185"/>
                  <a:gd name="T13" fmla="*/ 138 h 210"/>
                  <a:gd name="T14" fmla="*/ 164 w 185"/>
                  <a:gd name="T15" fmla="*/ 162 h 210"/>
                  <a:gd name="T16" fmla="*/ 134 w 185"/>
                  <a:gd name="T17" fmla="*/ 180 h 210"/>
                  <a:gd name="T18" fmla="*/ 90 w 185"/>
                  <a:gd name="T19" fmla="*/ 198 h 210"/>
                  <a:gd name="T20" fmla="*/ 111 w 185"/>
                  <a:gd name="T21" fmla="*/ 210 h 210"/>
                  <a:gd name="T22" fmla="*/ 146 w 185"/>
                  <a:gd name="T23" fmla="*/ 192 h 210"/>
                  <a:gd name="T24" fmla="*/ 176 w 185"/>
                  <a:gd name="T25" fmla="*/ 168 h 210"/>
                  <a:gd name="T26" fmla="*/ 194 w 185"/>
                  <a:gd name="T27" fmla="*/ 144 h 210"/>
                  <a:gd name="T28" fmla="*/ 200 w 185"/>
                  <a:gd name="T29" fmla="*/ 114 h 210"/>
                  <a:gd name="T30" fmla="*/ 194 w 185"/>
                  <a:gd name="T31" fmla="*/ 90 h 210"/>
                  <a:gd name="T32" fmla="*/ 188 w 185"/>
                  <a:gd name="T33" fmla="*/ 66 h 210"/>
                  <a:gd name="T34" fmla="*/ 170 w 185"/>
                  <a:gd name="T35" fmla="*/ 48 h 210"/>
                  <a:gd name="T36" fmla="*/ 146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60"/>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grpSp>
        </p:grpSp>
      </p:grpSp>
      <p:sp>
        <p:nvSpPr>
          <p:cNvPr id="86534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86534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68" name="Rectangle 68"/>
          <p:cNvSpPr>
            <a:spLocks noGrp="1" noChangeArrowheads="1"/>
          </p:cNvSpPr>
          <p:nvPr>
            <p:ph type="dt" sz="quarter" idx="10"/>
          </p:nvPr>
        </p:nvSpPr>
        <p:spPr bwMode="auto">
          <a:xfrm>
            <a:off x="457200" y="5715000"/>
            <a:ext cx="2133600" cy="9906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l" eaLnBrk="1" hangingPunct="1">
              <a:spcBef>
                <a:spcPct val="0"/>
              </a:spcBef>
              <a:defRPr sz="6600" b="0">
                <a:solidFill>
                  <a:schemeClr val="bg1"/>
                </a:solidFill>
                <a:effectDag name="">
                  <a:cont type="tree" name="">
                    <a:effect ref="fillLine"/>
                    <a:outerShdw dist="38100" dir="13500000" algn="br">
                      <a:srgbClr val="EAFFEF"/>
                    </a:outerShdw>
                  </a:cont>
                  <a:cont type="tree" name="">
                    <a:effect ref="fillLine"/>
                    <a:outerShdw dist="38100" dir="2700000" algn="tl">
                      <a:srgbClr val="617065"/>
                    </a:outerShdw>
                  </a:cont>
                  <a:effect ref="fillLine"/>
                </a:effectDag>
                <a:latin typeface="EarthTek" pitchFamily="2" charset="2"/>
              </a:defRPr>
            </a:lvl1pPr>
          </a:lstStyle>
          <a:p>
            <a:pPr>
              <a:defRPr/>
            </a:pPr>
            <a:endParaRPr lang="en-US"/>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2FC53367-33A8-4504-936D-3CC35917DCAD}" type="slidenum">
              <a:rPr lang="en-US"/>
              <a:pPr>
                <a:defRPr/>
              </a:pPr>
              <a:t>‹#›</a:t>
            </a:fld>
            <a:endParaRPr lang="en-US"/>
          </a:p>
        </p:txBody>
      </p:sp>
    </p:spTree>
    <p:extLst>
      <p:ext uri="{BB962C8B-B14F-4D97-AF65-F5344CB8AC3E}">
        <p14:creationId xmlns:p14="http://schemas.microsoft.com/office/powerpoint/2010/main" val="3518052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46261256-18C5-4E15-9D0F-A1F32B6C1AED}" type="slidenum">
              <a:rPr lang="en-US"/>
              <a:pPr>
                <a:defRPr/>
              </a:pPr>
              <a:t>‹#›</a:t>
            </a:fld>
            <a:endParaRPr lang="en-US"/>
          </a:p>
        </p:txBody>
      </p:sp>
    </p:spTree>
    <p:extLst>
      <p:ext uri="{BB962C8B-B14F-4D97-AF65-F5344CB8AC3E}">
        <p14:creationId xmlns:p14="http://schemas.microsoft.com/office/powerpoint/2010/main" val="2923210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5494A68C-EB7C-479F-8879-2489E58D2BFE}" type="slidenum">
              <a:rPr lang="en-US"/>
              <a:pPr>
                <a:defRPr/>
              </a:pPr>
              <a:t>‹#›</a:t>
            </a:fld>
            <a:endParaRPr lang="en-US"/>
          </a:p>
        </p:txBody>
      </p:sp>
    </p:spTree>
    <p:extLst>
      <p:ext uri="{BB962C8B-B14F-4D97-AF65-F5344CB8AC3E}">
        <p14:creationId xmlns:p14="http://schemas.microsoft.com/office/powerpoint/2010/main" val="2128222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7BEEADDF-7520-40B7-BDE0-D33553A82954}" type="slidenum">
              <a:rPr lang="en-US"/>
              <a:pPr>
                <a:defRPr/>
              </a:pPr>
              <a:t>‹#›</a:t>
            </a:fld>
            <a:endParaRPr lang="en-US"/>
          </a:p>
        </p:txBody>
      </p:sp>
    </p:spTree>
    <p:extLst>
      <p:ext uri="{BB962C8B-B14F-4D97-AF65-F5344CB8AC3E}">
        <p14:creationId xmlns:p14="http://schemas.microsoft.com/office/powerpoint/2010/main" val="2336743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3D9F7C69-3D40-4308-A8CC-919201A60FB1}" type="slidenum">
              <a:rPr lang="en-US"/>
              <a:pPr>
                <a:defRPr/>
              </a:pPr>
              <a:t>‹#›</a:t>
            </a:fld>
            <a:endParaRPr lang="en-US"/>
          </a:p>
        </p:txBody>
      </p:sp>
    </p:spTree>
    <p:extLst>
      <p:ext uri="{BB962C8B-B14F-4D97-AF65-F5344CB8AC3E}">
        <p14:creationId xmlns:p14="http://schemas.microsoft.com/office/powerpoint/2010/main" val="1979412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6FF5B7D0-02BB-4805-8755-A734B7DE91C4}" type="slidenum">
              <a:rPr lang="en-US"/>
              <a:pPr>
                <a:defRPr/>
              </a:pPr>
              <a:t>‹#›</a:t>
            </a:fld>
            <a:endParaRPr lang="en-US"/>
          </a:p>
        </p:txBody>
      </p:sp>
    </p:spTree>
    <p:extLst>
      <p:ext uri="{BB962C8B-B14F-4D97-AF65-F5344CB8AC3E}">
        <p14:creationId xmlns:p14="http://schemas.microsoft.com/office/powerpoint/2010/main" val="3237539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1145F151-0658-4316-B282-203BB7898FA4}" type="slidenum">
              <a:rPr lang="en-US"/>
              <a:pPr>
                <a:defRPr/>
              </a:pPr>
              <a:t>‹#›</a:t>
            </a:fld>
            <a:endParaRPr lang="en-US"/>
          </a:p>
        </p:txBody>
      </p:sp>
    </p:spTree>
    <p:extLst>
      <p:ext uri="{BB962C8B-B14F-4D97-AF65-F5344CB8AC3E}">
        <p14:creationId xmlns:p14="http://schemas.microsoft.com/office/powerpoint/2010/main" val="345757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94"/>
          <p:cNvSpPr>
            <a:spLocks noGrp="1" noChangeArrowheads="1"/>
          </p:cNvSpPr>
          <p:nvPr>
            <p:ph type="ftr" sz="quarter" idx="10"/>
          </p:nvPr>
        </p:nvSpPr>
        <p:spPr>
          <a:ln/>
        </p:spPr>
        <p:txBody>
          <a:bodyPr/>
          <a:lstStyle>
            <a:lvl1pPr>
              <a:defRPr/>
            </a:lvl1pPr>
          </a:lstStyle>
          <a:p>
            <a:pPr>
              <a:defRPr/>
            </a:pPr>
            <a:endParaRPr lang="en-US"/>
          </a:p>
        </p:txBody>
      </p:sp>
      <p:sp>
        <p:nvSpPr>
          <p:cNvPr id="8" name="Rectangle 1095"/>
          <p:cNvSpPr>
            <a:spLocks noGrp="1" noChangeArrowheads="1"/>
          </p:cNvSpPr>
          <p:nvPr>
            <p:ph type="sldNum" sz="quarter" idx="11"/>
          </p:nvPr>
        </p:nvSpPr>
        <p:spPr>
          <a:ln/>
        </p:spPr>
        <p:txBody>
          <a:bodyPr/>
          <a:lstStyle>
            <a:lvl1pPr>
              <a:defRPr/>
            </a:lvl1pPr>
          </a:lstStyle>
          <a:p>
            <a:pPr>
              <a:defRPr/>
            </a:pPr>
            <a:fld id="{414E02D8-AEB7-4229-AC45-7CAC8BB34209}" type="slidenum">
              <a:rPr lang="en-US"/>
              <a:pPr>
                <a:defRPr/>
              </a:pPr>
              <a:t>‹#›</a:t>
            </a:fld>
            <a:endParaRPr lang="en-US"/>
          </a:p>
        </p:txBody>
      </p:sp>
    </p:spTree>
    <p:extLst>
      <p:ext uri="{BB962C8B-B14F-4D97-AF65-F5344CB8AC3E}">
        <p14:creationId xmlns:p14="http://schemas.microsoft.com/office/powerpoint/2010/main" val="3881387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94"/>
          <p:cNvSpPr>
            <a:spLocks noGrp="1" noChangeArrowheads="1"/>
          </p:cNvSpPr>
          <p:nvPr>
            <p:ph type="ftr" sz="quarter" idx="10"/>
          </p:nvPr>
        </p:nvSpPr>
        <p:spPr>
          <a:ln/>
        </p:spPr>
        <p:txBody>
          <a:bodyPr/>
          <a:lstStyle>
            <a:lvl1pPr>
              <a:defRPr/>
            </a:lvl1pPr>
          </a:lstStyle>
          <a:p>
            <a:pPr>
              <a:defRPr/>
            </a:pPr>
            <a:endParaRPr lang="en-US"/>
          </a:p>
        </p:txBody>
      </p:sp>
      <p:sp>
        <p:nvSpPr>
          <p:cNvPr id="4" name="Rectangle 1095"/>
          <p:cNvSpPr>
            <a:spLocks noGrp="1" noChangeArrowheads="1"/>
          </p:cNvSpPr>
          <p:nvPr>
            <p:ph type="sldNum" sz="quarter" idx="11"/>
          </p:nvPr>
        </p:nvSpPr>
        <p:spPr>
          <a:ln/>
        </p:spPr>
        <p:txBody>
          <a:bodyPr/>
          <a:lstStyle>
            <a:lvl1pPr>
              <a:defRPr/>
            </a:lvl1pPr>
          </a:lstStyle>
          <a:p>
            <a:pPr>
              <a:defRPr/>
            </a:pPr>
            <a:fld id="{03EB2162-B363-4F92-8394-A6A4547545E5}" type="slidenum">
              <a:rPr lang="en-US"/>
              <a:pPr>
                <a:defRPr/>
              </a:pPr>
              <a:t>‹#›</a:t>
            </a:fld>
            <a:endParaRPr lang="en-US"/>
          </a:p>
        </p:txBody>
      </p:sp>
    </p:spTree>
    <p:extLst>
      <p:ext uri="{BB962C8B-B14F-4D97-AF65-F5344CB8AC3E}">
        <p14:creationId xmlns:p14="http://schemas.microsoft.com/office/powerpoint/2010/main" val="4205751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94"/>
          <p:cNvSpPr>
            <a:spLocks noGrp="1" noChangeArrowheads="1"/>
          </p:cNvSpPr>
          <p:nvPr>
            <p:ph type="ftr" sz="quarter" idx="10"/>
          </p:nvPr>
        </p:nvSpPr>
        <p:spPr>
          <a:ln/>
        </p:spPr>
        <p:txBody>
          <a:bodyPr/>
          <a:lstStyle>
            <a:lvl1pPr>
              <a:defRPr/>
            </a:lvl1pPr>
          </a:lstStyle>
          <a:p>
            <a:pPr>
              <a:defRPr/>
            </a:pPr>
            <a:endParaRPr lang="en-US"/>
          </a:p>
        </p:txBody>
      </p:sp>
      <p:sp>
        <p:nvSpPr>
          <p:cNvPr id="3" name="Rectangle 1095"/>
          <p:cNvSpPr>
            <a:spLocks noGrp="1" noChangeArrowheads="1"/>
          </p:cNvSpPr>
          <p:nvPr>
            <p:ph type="sldNum" sz="quarter" idx="11"/>
          </p:nvPr>
        </p:nvSpPr>
        <p:spPr>
          <a:ln/>
        </p:spPr>
        <p:txBody>
          <a:bodyPr/>
          <a:lstStyle>
            <a:lvl1pPr>
              <a:defRPr/>
            </a:lvl1pPr>
          </a:lstStyle>
          <a:p>
            <a:pPr>
              <a:defRPr/>
            </a:pPr>
            <a:fld id="{E2C445C9-716C-4381-8C75-4DE18A5BA6AD}" type="slidenum">
              <a:rPr lang="en-US"/>
              <a:pPr>
                <a:defRPr/>
              </a:pPr>
              <a:t>‹#›</a:t>
            </a:fld>
            <a:endParaRPr lang="en-US"/>
          </a:p>
        </p:txBody>
      </p:sp>
    </p:spTree>
    <p:extLst>
      <p:ext uri="{BB962C8B-B14F-4D97-AF65-F5344CB8AC3E}">
        <p14:creationId xmlns:p14="http://schemas.microsoft.com/office/powerpoint/2010/main" val="4193478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F94E5948-D4CD-46D9-AFE0-B86A2BF57698}" type="slidenum">
              <a:rPr lang="en-US"/>
              <a:pPr>
                <a:defRPr/>
              </a:pPr>
              <a:t>‹#›</a:t>
            </a:fld>
            <a:endParaRPr lang="en-US"/>
          </a:p>
        </p:txBody>
      </p:sp>
    </p:spTree>
    <p:extLst>
      <p:ext uri="{BB962C8B-B14F-4D97-AF65-F5344CB8AC3E}">
        <p14:creationId xmlns:p14="http://schemas.microsoft.com/office/powerpoint/2010/main" val="376814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24D3A575-58B3-4861-98FC-7B07C9BEB260}" type="slidenum">
              <a:rPr lang="en-US"/>
              <a:pPr>
                <a:defRPr/>
              </a:pPr>
              <a:t>‹#›</a:t>
            </a:fld>
            <a:endParaRPr lang="en-US"/>
          </a:p>
        </p:txBody>
      </p:sp>
    </p:spTree>
    <p:extLst>
      <p:ext uri="{BB962C8B-B14F-4D97-AF65-F5344CB8AC3E}">
        <p14:creationId xmlns:p14="http://schemas.microsoft.com/office/powerpoint/2010/main" val="3745449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4258" name="Freeform 1026"/>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latin typeface="Arial" charset="0"/>
            </a:endParaRPr>
          </a:p>
        </p:txBody>
      </p:sp>
      <p:grpSp>
        <p:nvGrpSpPr>
          <p:cNvPr id="1027" name="Group 1027"/>
          <p:cNvGrpSpPr>
            <a:grpSpLocks/>
          </p:cNvGrpSpPr>
          <p:nvPr/>
        </p:nvGrpSpPr>
        <p:grpSpPr bwMode="auto">
          <a:xfrm>
            <a:off x="3175" y="4267200"/>
            <a:ext cx="9140825" cy="2590800"/>
            <a:chOff x="2" y="2688"/>
            <a:chExt cx="5758" cy="1632"/>
          </a:xfrm>
        </p:grpSpPr>
        <p:sp>
          <p:nvSpPr>
            <p:cNvPr id="1032" name="Freeform 1028"/>
            <p:cNvSpPr>
              <a:spLocks/>
            </p:cNvSpPr>
            <p:nvPr/>
          </p:nvSpPr>
          <p:spPr bwMode="hidden">
            <a:xfrm>
              <a:off x="2" y="2688"/>
              <a:ext cx="5758" cy="1632"/>
            </a:xfrm>
            <a:custGeom>
              <a:avLst/>
              <a:gdLst>
                <a:gd name="T0" fmla="*/ 6016 w 5740"/>
                <a:gd name="T1" fmla="*/ 0 h 4316"/>
                <a:gd name="T2" fmla="*/ 0 w 5740"/>
                <a:gd name="T3" fmla="*/ 0 h 4316"/>
                <a:gd name="T4" fmla="*/ 0 w 5740"/>
                <a:gd name="T5" fmla="*/ 0 h 4316"/>
                <a:gd name="T6" fmla="*/ 6016 w 5740"/>
                <a:gd name="T7" fmla="*/ 0 h 4316"/>
                <a:gd name="T8" fmla="*/ 6016 w 5740"/>
                <a:gd name="T9" fmla="*/ 0 h 4316"/>
                <a:gd name="T10" fmla="*/ 6016 w 5740"/>
                <a:gd name="T11" fmla="*/ 0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3" name="Group 1029"/>
            <p:cNvGrpSpPr>
              <a:grpSpLocks/>
            </p:cNvGrpSpPr>
            <p:nvPr userDrawn="1"/>
          </p:nvGrpSpPr>
          <p:grpSpPr bwMode="auto">
            <a:xfrm>
              <a:off x="3528" y="3715"/>
              <a:ext cx="792" cy="521"/>
              <a:chOff x="3527" y="3715"/>
              <a:chExt cx="792" cy="521"/>
            </a:xfrm>
          </p:grpSpPr>
          <p:sp>
            <p:nvSpPr>
              <p:cNvPr id="864262" name="Oval 1030"/>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latin typeface="Arial" charset="0"/>
                </a:endParaRPr>
              </a:p>
            </p:txBody>
          </p:sp>
          <p:sp>
            <p:nvSpPr>
              <p:cNvPr id="864263" name="Oval 1031"/>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264" name="Oval 1032"/>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864265" name="Oval 1033"/>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266" name="Oval 1034"/>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864267" name="Freeform 1035"/>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268" name="Freeform 1036"/>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latin typeface="Arial" charset="0"/>
                </a:endParaRPr>
              </a:p>
            </p:txBody>
          </p:sp>
          <p:sp>
            <p:nvSpPr>
              <p:cNvPr id="864269" name="Freeform 1037"/>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864270" name="Freeform 1038"/>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latin typeface="Arial" charset="0"/>
                </a:endParaRPr>
              </a:p>
            </p:txBody>
          </p:sp>
          <p:sp>
            <p:nvSpPr>
              <p:cNvPr id="864271" name="Freeform 1039"/>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latin typeface="Arial" charset="0"/>
                </a:endParaRPr>
              </a:p>
            </p:txBody>
          </p:sp>
          <p:sp>
            <p:nvSpPr>
              <p:cNvPr id="864272" name="Oval 1040"/>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grpSp>
        <p:grpSp>
          <p:nvGrpSpPr>
            <p:cNvPr id="1034" name="Group 1041"/>
            <p:cNvGrpSpPr>
              <a:grpSpLocks/>
            </p:cNvGrpSpPr>
            <p:nvPr userDrawn="1"/>
          </p:nvGrpSpPr>
          <p:grpSpPr bwMode="auto">
            <a:xfrm>
              <a:off x="1776" y="3631"/>
              <a:ext cx="1626" cy="683"/>
              <a:chOff x="1776" y="3631"/>
              <a:chExt cx="1626" cy="683"/>
            </a:xfrm>
          </p:grpSpPr>
          <p:sp>
            <p:nvSpPr>
              <p:cNvPr id="864274" name="Oval 1042"/>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latin typeface="Arial" charset="0"/>
                </a:endParaRPr>
              </a:p>
            </p:txBody>
          </p:sp>
          <p:sp>
            <p:nvSpPr>
              <p:cNvPr id="864275" name="Oval 1043"/>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latin typeface="Arial" charset="0"/>
                </a:endParaRPr>
              </a:p>
            </p:txBody>
          </p:sp>
          <p:sp>
            <p:nvSpPr>
              <p:cNvPr id="864276" name="Oval 1044"/>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latin typeface="Arial" charset="0"/>
                </a:endParaRPr>
              </a:p>
            </p:txBody>
          </p:sp>
          <p:sp>
            <p:nvSpPr>
              <p:cNvPr id="864277" name="Oval 1045"/>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278" name="Oval 1046"/>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279" name="Oval 1047"/>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280" name="Oval 1048"/>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latin typeface="Arial" charset="0"/>
                </a:endParaRPr>
              </a:p>
            </p:txBody>
          </p:sp>
          <p:sp>
            <p:nvSpPr>
              <p:cNvPr id="864281" name="Oval 1049"/>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latin typeface="Arial" charset="0"/>
                </a:endParaRPr>
              </a:p>
            </p:txBody>
          </p:sp>
          <p:sp>
            <p:nvSpPr>
              <p:cNvPr id="864282" name="Freeform 1050"/>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283" name="Freeform 1051"/>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latin typeface="Arial" charset="0"/>
                </a:endParaRPr>
              </a:p>
            </p:txBody>
          </p:sp>
          <p:sp>
            <p:nvSpPr>
              <p:cNvPr id="864284" name="Freeform 1052"/>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latin typeface="Arial" charset="0"/>
                </a:endParaRPr>
              </a:p>
            </p:txBody>
          </p:sp>
          <p:sp>
            <p:nvSpPr>
              <p:cNvPr id="864285" name="Freeform 1053"/>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latin typeface="Arial" charset="0"/>
                </a:endParaRPr>
              </a:p>
            </p:txBody>
          </p:sp>
          <p:sp>
            <p:nvSpPr>
              <p:cNvPr id="1078" name="Freeform 1054"/>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9" name="Freeform 1055"/>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4288" name="Freeform 1056"/>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864289" name="Freeform 1057"/>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864290" name="Freeform 1058"/>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charset="0"/>
                </a:endParaRPr>
              </a:p>
            </p:txBody>
          </p:sp>
          <p:sp>
            <p:nvSpPr>
              <p:cNvPr id="1083" name="Freeform 1059"/>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5" name="Group 1060"/>
            <p:cNvGrpSpPr>
              <a:grpSpLocks/>
            </p:cNvGrpSpPr>
            <p:nvPr userDrawn="1"/>
          </p:nvGrpSpPr>
          <p:grpSpPr bwMode="auto">
            <a:xfrm>
              <a:off x="4128" y="3360"/>
              <a:ext cx="1351" cy="821"/>
              <a:chOff x="4128" y="3360"/>
              <a:chExt cx="1351" cy="821"/>
            </a:xfrm>
          </p:grpSpPr>
          <p:sp>
            <p:nvSpPr>
              <p:cNvPr id="864293" name="Freeform 1061"/>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294" name="Freeform 1062"/>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295" name="Freeform 1063"/>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296" name="Freeform 1064"/>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864297" name="Freeform 1065"/>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864298" name="Freeform 1066"/>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864299" name="Freeform 1067"/>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charset="0"/>
                </a:endParaRPr>
              </a:p>
            </p:txBody>
          </p:sp>
          <p:sp>
            <p:nvSpPr>
              <p:cNvPr id="1056" name="Freeform 1068"/>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4301" name="Freeform 1069"/>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latin typeface="Arial" charset="0"/>
                </a:endParaRPr>
              </a:p>
            </p:txBody>
          </p:sp>
          <p:sp>
            <p:nvSpPr>
              <p:cNvPr id="864302" name="Freeform 1070"/>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303" name="Freeform 1071"/>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charset="0"/>
                </a:endParaRPr>
              </a:p>
            </p:txBody>
          </p:sp>
          <p:sp>
            <p:nvSpPr>
              <p:cNvPr id="864304" name="Oval 1072"/>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latin typeface="Arial" charset="0"/>
                </a:endParaRPr>
              </a:p>
            </p:txBody>
          </p:sp>
          <p:sp>
            <p:nvSpPr>
              <p:cNvPr id="864305" name="Oval 1073"/>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306" name="Oval 1074"/>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864307" name="Oval 1075"/>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sp>
            <p:nvSpPr>
              <p:cNvPr id="864308" name="Oval 1076"/>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charset="0"/>
                </a:endParaRPr>
              </a:p>
            </p:txBody>
          </p:sp>
          <p:sp>
            <p:nvSpPr>
              <p:cNvPr id="864309" name="Oval 1077"/>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charset="0"/>
                </a:endParaRPr>
              </a:p>
            </p:txBody>
          </p:sp>
        </p:grpSp>
        <p:grpSp>
          <p:nvGrpSpPr>
            <p:cNvPr id="1036" name="Group 1078"/>
            <p:cNvGrpSpPr>
              <a:grpSpLocks/>
            </p:cNvGrpSpPr>
            <p:nvPr userDrawn="1"/>
          </p:nvGrpSpPr>
          <p:grpSpPr bwMode="auto">
            <a:xfrm>
              <a:off x="5280" y="3024"/>
              <a:ext cx="425" cy="258"/>
              <a:chOff x="5280" y="3024"/>
              <a:chExt cx="425" cy="258"/>
            </a:xfrm>
          </p:grpSpPr>
          <p:sp>
            <p:nvSpPr>
              <p:cNvPr id="1037" name="Freeform 1079"/>
              <p:cNvSpPr>
                <a:spLocks/>
              </p:cNvSpPr>
              <p:nvPr/>
            </p:nvSpPr>
            <p:spPr bwMode="hidden">
              <a:xfrm>
                <a:off x="5280" y="3186"/>
                <a:ext cx="383" cy="96"/>
              </a:xfrm>
              <a:custGeom>
                <a:avLst/>
                <a:gdLst>
                  <a:gd name="T0" fmla="*/ 224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24 w 382"/>
                  <a:gd name="T19" fmla="*/ 96 h 96"/>
                  <a:gd name="T20" fmla="*/ 278 w 382"/>
                  <a:gd name="T21" fmla="*/ 90 h 96"/>
                  <a:gd name="T22" fmla="*/ 326 w 382"/>
                  <a:gd name="T23" fmla="*/ 84 h 96"/>
                  <a:gd name="T24" fmla="*/ 367 w 382"/>
                  <a:gd name="T25" fmla="*/ 66 h 96"/>
                  <a:gd name="T26" fmla="*/ 397 w 382"/>
                  <a:gd name="T27" fmla="*/ 42 h 96"/>
                  <a:gd name="T28" fmla="*/ 391 w 382"/>
                  <a:gd name="T29" fmla="*/ 42 h 96"/>
                  <a:gd name="T30" fmla="*/ 361 w 382"/>
                  <a:gd name="T31" fmla="*/ 66 h 96"/>
                  <a:gd name="T32" fmla="*/ 320 w 382"/>
                  <a:gd name="T33" fmla="*/ 78 h 96"/>
                  <a:gd name="T34" fmla="*/ 278 w 382"/>
                  <a:gd name="T35" fmla="*/ 90 h 96"/>
                  <a:gd name="T36" fmla="*/ 224 w 382"/>
                  <a:gd name="T37" fmla="*/ 96 h 96"/>
                  <a:gd name="T38" fmla="*/ 224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1080"/>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1081"/>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0" name="Freeform 1082"/>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1083"/>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1084"/>
              <p:cNvSpPr>
                <a:spLocks/>
              </p:cNvSpPr>
              <p:nvPr/>
            </p:nvSpPr>
            <p:spPr bwMode="hidden">
              <a:xfrm>
                <a:off x="5489" y="3042"/>
                <a:ext cx="186" cy="210"/>
              </a:xfrm>
              <a:custGeom>
                <a:avLst/>
                <a:gdLst>
                  <a:gd name="T0" fmla="*/ 0 w 185"/>
                  <a:gd name="T1" fmla="*/ 6 h 210"/>
                  <a:gd name="T2" fmla="*/ 66 w 185"/>
                  <a:gd name="T3" fmla="*/ 12 h 210"/>
                  <a:gd name="T4" fmla="*/ 134 w 185"/>
                  <a:gd name="T5" fmla="*/ 36 h 210"/>
                  <a:gd name="T6" fmla="*/ 170 w 185"/>
                  <a:gd name="T7" fmla="*/ 72 h 210"/>
                  <a:gd name="T8" fmla="*/ 176 w 185"/>
                  <a:gd name="T9" fmla="*/ 90 h 210"/>
                  <a:gd name="T10" fmla="*/ 182 w 185"/>
                  <a:gd name="T11" fmla="*/ 114 h 210"/>
                  <a:gd name="T12" fmla="*/ 176 w 185"/>
                  <a:gd name="T13" fmla="*/ 138 h 210"/>
                  <a:gd name="T14" fmla="*/ 164 w 185"/>
                  <a:gd name="T15" fmla="*/ 162 h 210"/>
                  <a:gd name="T16" fmla="*/ 134 w 185"/>
                  <a:gd name="T17" fmla="*/ 180 h 210"/>
                  <a:gd name="T18" fmla="*/ 90 w 185"/>
                  <a:gd name="T19" fmla="*/ 198 h 210"/>
                  <a:gd name="T20" fmla="*/ 111 w 185"/>
                  <a:gd name="T21" fmla="*/ 210 h 210"/>
                  <a:gd name="T22" fmla="*/ 146 w 185"/>
                  <a:gd name="T23" fmla="*/ 192 h 210"/>
                  <a:gd name="T24" fmla="*/ 176 w 185"/>
                  <a:gd name="T25" fmla="*/ 168 h 210"/>
                  <a:gd name="T26" fmla="*/ 194 w 185"/>
                  <a:gd name="T27" fmla="*/ 144 h 210"/>
                  <a:gd name="T28" fmla="*/ 200 w 185"/>
                  <a:gd name="T29" fmla="*/ 114 h 210"/>
                  <a:gd name="T30" fmla="*/ 194 w 185"/>
                  <a:gd name="T31" fmla="*/ 90 h 210"/>
                  <a:gd name="T32" fmla="*/ 188 w 185"/>
                  <a:gd name="T33" fmla="*/ 66 h 210"/>
                  <a:gd name="T34" fmla="*/ 170 w 185"/>
                  <a:gd name="T35" fmla="*/ 48 h 210"/>
                  <a:gd name="T36" fmla="*/ 146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1085"/>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44" name="Group 1086"/>
              <p:cNvGrpSpPr>
                <a:grpSpLocks/>
              </p:cNvGrpSpPr>
              <p:nvPr/>
            </p:nvGrpSpPr>
            <p:grpSpPr bwMode="auto">
              <a:xfrm>
                <a:off x="5381" y="3085"/>
                <a:ext cx="227" cy="132"/>
                <a:chOff x="5381" y="3085"/>
                <a:chExt cx="227" cy="132"/>
              </a:xfrm>
            </p:grpSpPr>
            <p:sp>
              <p:nvSpPr>
                <p:cNvPr id="1045" name="Oval 1087"/>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046" name="Oval 1088"/>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047" name="Oval 1089"/>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048" name="Oval 1090"/>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grpSp>
        </p:grpSp>
      </p:grpSp>
      <p:sp>
        <p:nvSpPr>
          <p:cNvPr id="864323" name="Rectangle 1091"/>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864324" name="Rectangle 1092"/>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4326" name="Rectangle 109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defRPr sz="1400" b="0">
                <a:solidFill>
                  <a:schemeClr val="tx1"/>
                </a:solidFill>
                <a:effectLst>
                  <a:outerShdw blurRad="38100" dist="38100" dir="2700000" algn="tl">
                    <a:srgbClr val="000000"/>
                  </a:outerShdw>
                </a:effectLst>
                <a:latin typeface="Arial" charset="0"/>
              </a:defRPr>
            </a:lvl1pPr>
          </a:lstStyle>
          <a:p>
            <a:pPr>
              <a:defRPr/>
            </a:pPr>
            <a:endParaRPr lang="en-US"/>
          </a:p>
        </p:txBody>
      </p:sp>
      <p:sp>
        <p:nvSpPr>
          <p:cNvPr id="864327" name="Rectangle 109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400" b="0">
                <a:solidFill>
                  <a:schemeClr val="tx1"/>
                </a:solidFill>
                <a:effectLst>
                  <a:outerShdw blurRad="38100" dist="38100" dir="2700000" algn="tl">
                    <a:srgbClr val="000000"/>
                  </a:outerShdw>
                </a:effectLst>
                <a:latin typeface="Arial" charset="0"/>
              </a:defRPr>
            </a:lvl1pPr>
          </a:lstStyle>
          <a:p>
            <a:pPr>
              <a:defRPr/>
            </a:pPr>
            <a:fld id="{F035B7A4-9406-44A6-BBB4-8D51C581997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12"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 id="2147484111" r:id="rId12"/>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533400" y="2438400"/>
            <a:ext cx="7924800" cy="1752600"/>
          </a:xfrm>
        </p:spPr>
        <p:txBody>
          <a:bodyPr>
            <a:normAutofit/>
          </a:bodyPr>
          <a:lstStyle/>
          <a:p>
            <a:pPr>
              <a:defRPr/>
            </a:pPr>
            <a:r>
              <a:rPr lang="en-US" sz="4400" b="1" dirty="0">
                <a:solidFill>
                  <a:schemeClr val="tx1"/>
                </a:solidFill>
                <a:effectLst/>
                <a:cs typeface="Times New Roman" pitchFamily="18" charset="0"/>
              </a:rPr>
              <a:t>WinSLAMM v 10 </a:t>
            </a:r>
            <a:br>
              <a:rPr lang="en-US" sz="4400" b="1" dirty="0">
                <a:solidFill>
                  <a:schemeClr val="tx1"/>
                </a:solidFill>
                <a:effectLst/>
                <a:cs typeface="Times New Roman" pitchFamily="18" charset="0"/>
              </a:rPr>
            </a:br>
            <a:r>
              <a:rPr lang="en-US" sz="4400" b="1" dirty="0" smtClean="0">
                <a:solidFill>
                  <a:schemeClr val="tx1"/>
                </a:solidFill>
                <a:effectLst/>
                <a:cs typeface="Times New Roman" pitchFamily="18" charset="0"/>
              </a:rPr>
              <a:t>Biofiltration</a:t>
            </a:r>
            <a:endParaRPr lang="en-US" b="1" dirty="0"/>
          </a:p>
        </p:txBody>
      </p:sp>
      <p:sp>
        <p:nvSpPr>
          <p:cNvPr id="7" name="Slide Number Placeholder 6"/>
          <p:cNvSpPr>
            <a:spLocks noGrp="1"/>
          </p:cNvSpPr>
          <p:nvPr>
            <p:ph type="sldNum" sz="quarter" idx="12"/>
          </p:nvPr>
        </p:nvSpPr>
        <p:spPr/>
        <p:txBody>
          <a:bodyPr/>
          <a:lstStyle/>
          <a:p>
            <a:pPr>
              <a:defRPr/>
            </a:pPr>
            <a:fld id="{0B1A9A5F-30B0-4E0C-A218-2412AC7BF67E}" type="slidenum">
              <a:rPr lang="en-US" smtClean="0"/>
              <a:pPr>
                <a:defRPr/>
              </a:pPr>
              <a:t>1</a:t>
            </a:fld>
            <a:endParaRPr lang="en-US" dirty="0"/>
          </a:p>
        </p:txBody>
      </p:sp>
      <p:pic>
        <p:nvPicPr>
          <p:cNvPr id="307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3810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9"/>
          <p:cNvSpPr txBox="1">
            <a:spLocks noChangeArrowheads="1"/>
          </p:cNvSpPr>
          <p:nvPr/>
        </p:nvSpPr>
        <p:spPr bwMode="auto">
          <a:xfrm>
            <a:off x="723900" y="4725988"/>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sz="2000">
                <a:solidFill>
                  <a:schemeClr val="tx1"/>
                </a:solidFill>
                <a:latin typeface="Calibri" pitchFamily="34" charset="0"/>
                <a:ea typeface="Calibri" pitchFamily="34" charset="0"/>
                <a:cs typeface="Calibri" pitchFamily="34" charset="0"/>
              </a:rPr>
              <a:t>Using WinSLAMM v10 to Meet Urban Stormwater Management Goals</a:t>
            </a:r>
            <a:endParaRPr lang="en-US" altLang="en-US" sz="200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818"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12291"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12292"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Line 6"/>
          <p:cNvSpPr>
            <a:spLocks noChangeShapeType="1"/>
          </p:cNvSpPr>
          <p:nvPr/>
        </p:nvSpPr>
        <p:spPr bwMode="auto">
          <a:xfrm>
            <a:off x="3057525"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2295" name="Line 7"/>
          <p:cNvSpPr>
            <a:spLocks noChangeShapeType="1"/>
          </p:cNvSpPr>
          <p:nvPr/>
        </p:nvSpPr>
        <p:spPr bwMode="auto">
          <a:xfrm>
            <a:off x="3276600" y="1981200"/>
            <a:ext cx="1828800" cy="14478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296" name="Line 8"/>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297" name="Line 9"/>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298"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299" name="Line 11"/>
          <p:cNvSpPr>
            <a:spLocks noChangeShapeType="1"/>
          </p:cNvSpPr>
          <p:nvPr/>
        </p:nvSpPr>
        <p:spPr bwMode="auto">
          <a:xfrm>
            <a:off x="4775200" y="4424363"/>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2300" name="Text Box 12"/>
          <p:cNvSpPr txBox="1">
            <a:spLocks noChangeArrowheads="1"/>
          </p:cNvSpPr>
          <p:nvPr/>
        </p:nvSpPr>
        <p:spPr bwMode="auto">
          <a:xfrm>
            <a:off x="122238" y="2457450"/>
            <a:ext cx="3078162"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Moderate</a:t>
            </a:r>
          </a:p>
          <a:p>
            <a:pPr algn="l">
              <a:spcBef>
                <a:spcPct val="20000"/>
              </a:spcBef>
              <a:buFontTx/>
              <a:buChar char="•"/>
            </a:pPr>
            <a:r>
              <a:rPr lang="en-US" altLang="en-US" sz="2000"/>
              <a:t>All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above ground zeros out</a:t>
            </a:r>
          </a:p>
          <a:p>
            <a:pPr algn="l">
              <a:spcBef>
                <a:spcPct val="20000"/>
              </a:spcBef>
              <a:buFontTx/>
              <a:buChar char="•"/>
            </a:pPr>
            <a:r>
              <a:rPr lang="en-US" altLang="en-US" sz="2000"/>
              <a:t>Water level below ground falls</a:t>
            </a:r>
          </a:p>
          <a:p>
            <a:pPr algn="l">
              <a:spcBef>
                <a:spcPct val="20000"/>
              </a:spcBef>
              <a:buFontTx/>
              <a:buChar char="•"/>
            </a:pPr>
            <a:r>
              <a:rPr lang="en-US" altLang="en-US" sz="2000"/>
              <a:t>Water discharges through underdrain</a:t>
            </a:r>
          </a:p>
        </p:txBody>
      </p:sp>
      <p:sp>
        <p:nvSpPr>
          <p:cNvPr id="12301" name="Line 13"/>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302" name="Line 14"/>
          <p:cNvSpPr>
            <a:spLocks noChangeShapeType="1"/>
          </p:cNvSpPr>
          <p:nvPr/>
        </p:nvSpPr>
        <p:spPr bwMode="auto">
          <a:xfrm>
            <a:off x="5867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303" name="Line 15"/>
          <p:cNvSpPr>
            <a:spLocks noChangeShapeType="1"/>
          </p:cNvSpPr>
          <p:nvPr/>
        </p:nvSpPr>
        <p:spPr bwMode="auto">
          <a:xfrm>
            <a:off x="7010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2304" name="Oval 17"/>
          <p:cNvSpPr>
            <a:spLocks noChangeArrowheads="1"/>
          </p:cNvSpPr>
          <p:nvPr/>
        </p:nvSpPr>
        <p:spPr bwMode="auto">
          <a:xfrm>
            <a:off x="5159375" y="5356225"/>
            <a:ext cx="304800" cy="304800"/>
          </a:xfrm>
          <a:prstGeom prst="ellipse">
            <a:avLst/>
          </a:prstGeom>
          <a:solidFill>
            <a:srgbClr val="0000FF"/>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866"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13315"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13316"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Line 6"/>
          <p:cNvSpPr>
            <a:spLocks noChangeShapeType="1"/>
          </p:cNvSpPr>
          <p:nvPr/>
        </p:nvSpPr>
        <p:spPr bwMode="auto">
          <a:xfrm>
            <a:off x="3276600" y="914400"/>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3319" name="Line 7"/>
          <p:cNvSpPr>
            <a:spLocks noChangeShapeType="1"/>
          </p:cNvSpPr>
          <p:nvPr/>
        </p:nvSpPr>
        <p:spPr bwMode="auto">
          <a:xfrm>
            <a:off x="3276600" y="1981200"/>
            <a:ext cx="1828800" cy="1447800"/>
          </a:xfrm>
          <a:prstGeom prst="line">
            <a:avLst/>
          </a:prstGeom>
          <a:noFill/>
          <a:ln w="6350">
            <a:solidFill>
              <a:srgbClr val="0000FF"/>
            </a:solidFill>
            <a:prstDash val="lgDash"/>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3320"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3321" name="Line 11"/>
          <p:cNvSpPr>
            <a:spLocks noChangeShapeType="1"/>
          </p:cNvSpPr>
          <p:nvPr/>
        </p:nvSpPr>
        <p:spPr bwMode="auto">
          <a:xfrm>
            <a:off x="4775200" y="5524500"/>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3322" name="Text Box 12"/>
          <p:cNvSpPr txBox="1">
            <a:spLocks noChangeArrowheads="1"/>
          </p:cNvSpPr>
          <p:nvPr/>
        </p:nvSpPr>
        <p:spPr bwMode="auto">
          <a:xfrm>
            <a:off x="122238" y="2457450"/>
            <a:ext cx="3078162"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Zero</a:t>
            </a:r>
          </a:p>
          <a:p>
            <a:pPr algn="l">
              <a:spcBef>
                <a:spcPct val="20000"/>
              </a:spcBef>
              <a:buFontTx/>
              <a:buChar char="•"/>
            </a:pPr>
            <a:r>
              <a:rPr lang="en-US" altLang="en-US" sz="2000"/>
              <a:t>No runoff</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below ground falls</a:t>
            </a:r>
          </a:p>
          <a:p>
            <a:pPr algn="l">
              <a:spcBef>
                <a:spcPct val="20000"/>
              </a:spcBef>
              <a:buFontTx/>
              <a:buChar char="•"/>
            </a:pPr>
            <a:r>
              <a:rPr lang="en-US" altLang="en-US" sz="2000"/>
              <a:t>Water discharges through underdrain, eventually only through native soil</a:t>
            </a:r>
          </a:p>
        </p:txBody>
      </p:sp>
      <p:sp>
        <p:nvSpPr>
          <p:cNvPr id="13323" name="Line 16"/>
          <p:cNvSpPr>
            <a:spLocks noChangeShapeType="1"/>
          </p:cNvSpPr>
          <p:nvPr/>
        </p:nvSpPr>
        <p:spPr bwMode="auto">
          <a:xfrm>
            <a:off x="5233988" y="5629275"/>
            <a:ext cx="1524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3324" name="Line 17"/>
          <p:cNvSpPr>
            <a:spLocks noChangeShapeType="1"/>
          </p:cNvSpPr>
          <p:nvPr/>
        </p:nvSpPr>
        <p:spPr bwMode="auto">
          <a:xfrm>
            <a:off x="5181600" y="5605463"/>
            <a:ext cx="2286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3325" name="Line 18"/>
          <p:cNvSpPr>
            <a:spLocks noChangeShapeType="1"/>
          </p:cNvSpPr>
          <p:nvPr/>
        </p:nvSpPr>
        <p:spPr bwMode="auto">
          <a:xfrm>
            <a:off x="5157788" y="5562600"/>
            <a:ext cx="2667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04800" y="304800"/>
            <a:ext cx="8534400" cy="1600200"/>
          </a:xfrm>
        </p:spPr>
        <p:txBody>
          <a:bodyPr/>
          <a:lstStyle/>
          <a:p>
            <a:pPr eaLnBrk="1" hangingPunct="1"/>
            <a:r>
              <a:rPr lang="en-US" altLang="en-US" sz="3600" b="1" smtClean="0">
                <a:effectLst/>
                <a:latin typeface="Calibri" pitchFamily="34" charset="0"/>
                <a:ea typeface="Calibri" pitchFamily="34" charset="0"/>
                <a:cs typeface="Calibri" pitchFamily="34" charset="0"/>
              </a:rPr>
              <a:t>Stormwater Constituents that may Adversely Affect Infiltration Device Life and Performance</a:t>
            </a:r>
          </a:p>
        </p:txBody>
      </p:sp>
      <p:sp>
        <p:nvSpPr>
          <p:cNvPr id="5123" name="Rectangle 3"/>
          <p:cNvSpPr>
            <a:spLocks noGrp="1" noChangeArrowheads="1"/>
          </p:cNvSpPr>
          <p:nvPr>
            <p:ph idx="1"/>
          </p:nvPr>
        </p:nvSpPr>
        <p:spPr>
          <a:xfrm>
            <a:off x="533400" y="1981200"/>
            <a:ext cx="8229600" cy="4572000"/>
          </a:xfrm>
        </p:spPr>
        <p:txBody>
          <a:bodyPr/>
          <a:lstStyle/>
          <a:p>
            <a:pPr eaLnBrk="1" hangingPunct="1"/>
            <a:r>
              <a:rPr lang="en-US" altLang="en-US" sz="2800" smtClean="0">
                <a:effectLst/>
                <a:latin typeface="Calibri" pitchFamily="34" charset="0"/>
                <a:ea typeface="Calibri" pitchFamily="34" charset="0"/>
                <a:cs typeface="Calibri" pitchFamily="34" charset="0"/>
              </a:rPr>
              <a:t>Sediment (suspended solids) will clog device</a:t>
            </a:r>
          </a:p>
          <a:p>
            <a:pPr eaLnBrk="1" hangingPunct="1"/>
            <a:r>
              <a:rPr lang="en-US" altLang="en-US" sz="2800" smtClean="0">
                <a:effectLst/>
                <a:latin typeface="Calibri" pitchFamily="34" charset="0"/>
                <a:ea typeface="Calibri" pitchFamily="34" charset="0"/>
                <a:cs typeface="Calibri" pitchFamily="34" charset="0"/>
              </a:rPr>
              <a:t>Major cations (K</a:t>
            </a:r>
            <a:r>
              <a:rPr lang="en-US" altLang="en-US" sz="2800" baseline="30000" smtClean="0">
                <a:effectLst/>
                <a:latin typeface="Calibri" pitchFamily="34" charset="0"/>
                <a:ea typeface="Calibri" pitchFamily="34" charset="0"/>
                <a:cs typeface="Calibri" pitchFamily="34" charset="0"/>
              </a:rPr>
              <a:t>+</a:t>
            </a:r>
            <a:r>
              <a:rPr lang="en-US" altLang="en-US" sz="2800" smtClean="0">
                <a:effectLst/>
                <a:latin typeface="Calibri" pitchFamily="34" charset="0"/>
                <a:ea typeface="Calibri" pitchFamily="34" charset="0"/>
                <a:cs typeface="Calibri" pitchFamily="34" charset="0"/>
              </a:rPr>
              <a:t>, Mg</a:t>
            </a:r>
            <a:r>
              <a:rPr lang="en-US" altLang="en-US" sz="2800" baseline="30000" smtClean="0">
                <a:effectLst/>
                <a:latin typeface="Calibri" pitchFamily="34" charset="0"/>
                <a:ea typeface="Calibri" pitchFamily="34" charset="0"/>
                <a:cs typeface="Calibri" pitchFamily="34" charset="0"/>
              </a:rPr>
              <a:t>+2</a:t>
            </a:r>
            <a:r>
              <a:rPr lang="en-US" altLang="en-US" sz="2800" smtClean="0">
                <a:effectLst/>
                <a:latin typeface="Calibri" pitchFamily="34" charset="0"/>
                <a:ea typeface="Calibri" pitchFamily="34" charset="0"/>
                <a:cs typeface="Calibri" pitchFamily="34" charset="0"/>
              </a:rPr>
              <a:t>, Na</a:t>
            </a:r>
            <a:r>
              <a:rPr lang="en-US" altLang="en-US" sz="2800" baseline="30000" smtClean="0">
                <a:effectLst/>
                <a:latin typeface="Calibri" pitchFamily="34" charset="0"/>
                <a:ea typeface="Calibri" pitchFamily="34" charset="0"/>
                <a:cs typeface="Calibri" pitchFamily="34" charset="0"/>
              </a:rPr>
              <a:t>+</a:t>
            </a:r>
            <a:r>
              <a:rPr lang="en-US" altLang="en-US" sz="2800" smtClean="0">
                <a:effectLst/>
                <a:latin typeface="Calibri" pitchFamily="34" charset="0"/>
                <a:ea typeface="Calibri" pitchFamily="34" charset="0"/>
                <a:cs typeface="Calibri" pitchFamily="34" charset="0"/>
              </a:rPr>
              <a:t>, Ca</a:t>
            </a:r>
            <a:r>
              <a:rPr lang="en-US" altLang="en-US" sz="2800" baseline="30000" smtClean="0">
                <a:effectLst/>
                <a:latin typeface="Calibri" pitchFamily="34" charset="0"/>
                <a:ea typeface="Calibri" pitchFamily="34" charset="0"/>
                <a:cs typeface="Calibri" pitchFamily="34" charset="0"/>
              </a:rPr>
              <a:t>+2</a:t>
            </a:r>
            <a:r>
              <a:rPr lang="en-US" altLang="en-US" sz="2800" smtClean="0">
                <a:effectLst/>
                <a:latin typeface="Calibri" pitchFamily="34" charset="0"/>
                <a:ea typeface="Calibri" pitchFamily="34" charset="0"/>
                <a:cs typeface="Calibri" pitchFamily="34" charset="0"/>
              </a:rPr>
              <a:t>,  plus various heavy metals in high abundance, such as Al and Fe) will consume soil CEC (cation exchange capacity) in competition with stormwater pollutants. </a:t>
            </a:r>
          </a:p>
          <a:p>
            <a:pPr eaLnBrk="1" hangingPunct="1"/>
            <a:r>
              <a:rPr lang="en-US" altLang="en-US" sz="2800" smtClean="0">
                <a:effectLst/>
                <a:latin typeface="Calibri" pitchFamily="34" charset="0"/>
                <a:ea typeface="Calibri" pitchFamily="34" charset="0"/>
                <a:cs typeface="Calibri" pitchFamily="34" charset="0"/>
              </a:rPr>
              <a:t>An excess of sodium, in relation to calcium and magnesium (such as in snowmelt), can increase the soil’s SAR (sodium adsorption ratio), which decreases the soil’s infiltration rate and hydraulic conductivity.</a:t>
            </a:r>
          </a:p>
        </p:txBody>
      </p:sp>
    </p:spTree>
    <p:extLst>
      <p:ext uri="{BB962C8B-B14F-4D97-AF65-F5344CB8AC3E}">
        <p14:creationId xmlns:p14="http://schemas.microsoft.com/office/powerpoint/2010/main" val="3374436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Photograph storage\Cincy site photos March 18 2011\DSC_027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558667"/>
            <a:ext cx="8001000" cy="52993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0"/>
            <a:ext cx="8839200" cy="1569660"/>
          </a:xfrm>
          <a:prstGeom prst="rect">
            <a:avLst/>
          </a:prstGeom>
          <a:noFill/>
        </p:spPr>
        <p:txBody>
          <a:bodyPr wrap="square" rtlCol="0">
            <a:spAutoFit/>
          </a:bodyPr>
          <a:lstStyle/>
          <a:p>
            <a:r>
              <a:rPr lang="en-US" dirty="0">
                <a:solidFill>
                  <a:schemeClr val="tx1"/>
                </a:solidFill>
                <a:latin typeface="Calibri" pitchFamily="34" charset="0"/>
                <a:cs typeface="Calibri" pitchFamily="34" charset="0"/>
              </a:rPr>
              <a:t>A new infiltration pond after first winter; receives snowmelt from adjacent salted parking areas (plus sediment from area construction); lost almost all of the infiltration capacity and is rapidly becoming a (poorly designed) wet pond.</a:t>
            </a:r>
          </a:p>
        </p:txBody>
      </p:sp>
    </p:spTree>
    <p:extLst>
      <p:ext uri="{BB962C8B-B14F-4D97-AF65-F5344CB8AC3E}">
        <p14:creationId xmlns:p14="http://schemas.microsoft.com/office/powerpoint/2010/main" val="381503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70745"/>
            <a:ext cx="8610600" cy="1384995"/>
          </a:xfrm>
          <a:prstGeom prst="rect">
            <a:avLst/>
          </a:prstGeom>
          <a:noFill/>
        </p:spPr>
        <p:txBody>
          <a:bodyPr wrap="square" rtlCol="0">
            <a:spAutoFit/>
          </a:bodyPr>
          <a:lstStyle/>
          <a:p>
            <a:r>
              <a:rPr lang="en-US" b="1" dirty="0" smtClean="0">
                <a:solidFill>
                  <a:schemeClr val="tx1"/>
                </a:solidFill>
                <a:latin typeface="Calibri" pitchFamily="34" charset="0"/>
                <a:cs typeface="Calibri" pitchFamily="34" charset="0"/>
              </a:rPr>
              <a:t>UA Student’s Salt Addition Tests of Biofilter Media in Columns: </a:t>
            </a:r>
          </a:p>
          <a:p>
            <a:r>
              <a:rPr lang="en-US" b="1" dirty="0" smtClean="0">
                <a:solidFill>
                  <a:schemeClr val="tx1"/>
                </a:solidFill>
                <a:latin typeface="Calibri" pitchFamily="34" charset="0"/>
                <a:cs typeface="Calibri" pitchFamily="34" charset="0"/>
              </a:rPr>
              <a:t>Lost Infiltration Rates with Clay (above 5%) and with Organic Supplements (peat in this example)</a:t>
            </a:r>
            <a:endParaRPr lang="en-US" b="1" dirty="0">
              <a:solidFill>
                <a:schemeClr val="tx1"/>
              </a:solidFill>
              <a:latin typeface="Calibri" pitchFamily="34" charset="0"/>
              <a:cs typeface="Calibri" pitchFamily="34" charset="0"/>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250" y="1465636"/>
            <a:ext cx="7429500" cy="5392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1372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533400" y="457200"/>
            <a:ext cx="8077200" cy="137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3600" b="1" dirty="0" smtClean="0">
                <a:effectLst/>
                <a:latin typeface="Calibri" pitchFamily="34" charset="0"/>
                <a:ea typeface="Calibri" pitchFamily="34" charset="0"/>
                <a:cs typeface="Calibri" pitchFamily="34" charset="0"/>
              </a:rPr>
              <a:t>Ground Water Mounding</a:t>
            </a:r>
            <a:br>
              <a:rPr lang="en-US" altLang="en-US" sz="3600" b="1" dirty="0" smtClean="0">
                <a:effectLst/>
                <a:latin typeface="Calibri" pitchFamily="34" charset="0"/>
                <a:ea typeface="Calibri" pitchFamily="34" charset="0"/>
                <a:cs typeface="Calibri" pitchFamily="34" charset="0"/>
              </a:rPr>
            </a:br>
            <a:r>
              <a:rPr lang="en-US" altLang="en-US" sz="3600" b="1" dirty="0" smtClean="0">
                <a:effectLst/>
                <a:latin typeface="Calibri" pitchFamily="34" charset="0"/>
                <a:ea typeface="Calibri" pitchFamily="34" charset="0"/>
                <a:cs typeface="Calibri" pitchFamily="34" charset="0"/>
              </a:rPr>
              <a:t>“Rules of Thumb”</a:t>
            </a:r>
          </a:p>
        </p:txBody>
      </p:sp>
      <p:sp>
        <p:nvSpPr>
          <p:cNvPr id="6147" name="Rectangle 3"/>
          <p:cNvSpPr>
            <a:spLocks noGrp="1" noChangeArrowheads="1"/>
          </p:cNvSpPr>
          <p:nvPr>
            <p:ph type="body" idx="4294967295"/>
          </p:nvPr>
        </p:nvSpPr>
        <p:spPr>
          <a:xfrm>
            <a:off x="457200" y="2209800"/>
            <a:ext cx="8229600" cy="4225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effectLst/>
                <a:latin typeface="Calibri" pitchFamily="34" charset="0"/>
                <a:ea typeface="Calibri" pitchFamily="34" charset="0"/>
                <a:cs typeface="Calibri" pitchFamily="34" charset="0"/>
              </a:rPr>
              <a:t>Mounding reduces infiltration rate to saturated permeability of soil, often 2 to 3 orders of magnitude lower than infiltration rate.</a:t>
            </a:r>
          </a:p>
          <a:p>
            <a:pPr eaLnBrk="1" hangingPunct="1"/>
            <a:r>
              <a:rPr lang="en-US" altLang="en-US" dirty="0" smtClean="0">
                <a:effectLst/>
                <a:latin typeface="Calibri" pitchFamily="34" charset="0"/>
                <a:ea typeface="Calibri" pitchFamily="34" charset="0"/>
                <a:cs typeface="Calibri" pitchFamily="34" charset="0"/>
              </a:rPr>
              <a:t>Long narrow system (i.e. trenches) don't mound as much as broad, square/round systems</a:t>
            </a:r>
            <a:endParaRPr lang="en-US" altLang="en-US" dirty="0" smtClean="0">
              <a:solidFill>
                <a:srgbClr val="00CCFF"/>
              </a:solidFill>
              <a:effectLst/>
              <a:latin typeface="Calibri" pitchFamily="34" charset="0"/>
              <a:ea typeface="Calibri" pitchFamily="34" charset="0"/>
              <a:cs typeface="Calibri" pitchFamily="34" charset="0"/>
            </a:endParaRPr>
          </a:p>
        </p:txBody>
      </p:sp>
    </p:spTree>
    <p:extLst>
      <p:ext uri="{BB962C8B-B14F-4D97-AF65-F5344CB8AC3E}">
        <p14:creationId xmlns:p14="http://schemas.microsoft.com/office/powerpoint/2010/main" val="61348076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4000" b="1" smtClean="0">
                <a:effectLst/>
              </a:rPr>
              <a:t>Five Components to Modeling Biofilters</a:t>
            </a:r>
          </a:p>
        </p:txBody>
      </p:sp>
      <p:sp>
        <p:nvSpPr>
          <p:cNvPr id="951299" name="Rectangle 3"/>
          <p:cNvSpPr>
            <a:spLocks noGrp="1" noChangeArrowheads="1"/>
          </p:cNvSpPr>
          <p:nvPr>
            <p:ph idx="1"/>
          </p:nvPr>
        </p:nvSpPr>
        <p:spPr>
          <a:xfrm>
            <a:off x="457200" y="1752600"/>
            <a:ext cx="4800600" cy="4495800"/>
          </a:xfrm>
        </p:spPr>
        <p:txBody>
          <a:bodyPr/>
          <a:lstStyle/>
          <a:p>
            <a:pPr marL="609600" indent="-609600" eaLnBrk="1" hangingPunct="1">
              <a:buClr>
                <a:schemeClr val="tx1"/>
              </a:buClr>
              <a:buFont typeface="Wingdings" pitchFamily="2" charset="2"/>
              <a:buAutoNum type="arabicPeriod"/>
              <a:defRPr/>
            </a:pPr>
            <a:r>
              <a:rPr lang="en-US" b="1" smtClean="0">
                <a:effectLst/>
              </a:rPr>
              <a:t>Structure Geometry</a:t>
            </a:r>
          </a:p>
          <a:p>
            <a:pPr marL="609600" indent="-609600" eaLnBrk="1" hangingPunct="1">
              <a:buClr>
                <a:schemeClr val="tx1"/>
              </a:buClr>
              <a:buFont typeface="Wingdings" pitchFamily="2" charset="2"/>
              <a:buAutoNum type="arabicPeriod"/>
              <a:defRPr/>
            </a:pPr>
            <a:r>
              <a:rPr lang="en-US" b="1" smtClean="0">
                <a:effectLst/>
              </a:rPr>
              <a:t>Outlet Information</a:t>
            </a:r>
          </a:p>
          <a:p>
            <a:pPr marL="609600" indent="-609600" eaLnBrk="1" hangingPunct="1">
              <a:buClr>
                <a:schemeClr val="tx1"/>
              </a:buClr>
              <a:buFont typeface="Wingdings" pitchFamily="2" charset="2"/>
              <a:buAutoNum type="arabicPeriod"/>
              <a:defRPr/>
            </a:pPr>
            <a:r>
              <a:rPr lang="en-US" b="1" smtClean="0">
                <a:effectLst/>
              </a:rPr>
              <a:t>Infiltration Data</a:t>
            </a:r>
          </a:p>
          <a:p>
            <a:pPr marL="609600" indent="-609600" eaLnBrk="1" hangingPunct="1">
              <a:buClr>
                <a:schemeClr val="tx1"/>
              </a:buClr>
              <a:buFont typeface="Wingdings" pitchFamily="2" charset="2"/>
              <a:buAutoNum type="arabicPeriod"/>
              <a:defRPr/>
            </a:pPr>
            <a:r>
              <a:rPr lang="en-US" b="1" smtClean="0">
                <a:effectLst/>
              </a:rPr>
              <a:t>Hydrograph and Flow Routing Information</a:t>
            </a:r>
          </a:p>
          <a:p>
            <a:pPr marL="609600" indent="-609600" eaLnBrk="1" hangingPunct="1">
              <a:buClr>
                <a:schemeClr val="tx1"/>
              </a:buClr>
              <a:buFont typeface="Wingdings" pitchFamily="2" charset="2"/>
              <a:buAutoNum type="arabicPeriod"/>
              <a:defRPr/>
            </a:pPr>
            <a:r>
              <a:rPr lang="en-US" b="1" smtClean="0">
                <a:effectLst/>
              </a:rPr>
              <a:t>Particle Size Distribution</a:t>
            </a:r>
          </a:p>
          <a:p>
            <a:pPr marL="609600" indent="-609600" eaLnBrk="1" hangingPunct="1">
              <a:buClr>
                <a:schemeClr val="tx1"/>
              </a:buClr>
              <a:buFont typeface="Wingdings" pitchFamily="2" charset="2"/>
              <a:buAutoNum type="arabicPeriod"/>
              <a:defRPr/>
            </a:pPr>
            <a:endParaRPr lang="en-US" smtClean="0"/>
          </a:p>
          <a:p>
            <a:pPr marL="609600" indent="-609600" eaLnBrk="1" hangingPunct="1">
              <a:buClr>
                <a:schemeClr val="tx1"/>
              </a:buClr>
              <a:buFont typeface="Wingdings" pitchFamily="2" charset="2"/>
              <a:buAutoNum type="arabicPeriod"/>
              <a:defRPr/>
            </a:pPr>
            <a:endParaRPr lang="en-US" smtClean="0"/>
          </a:p>
          <a:p>
            <a:pPr marL="609600" indent="-609600" eaLnBrk="1" hangingPunct="1">
              <a:buClr>
                <a:schemeClr val="tx1"/>
              </a:buClr>
              <a:buFont typeface="Wingdings" pitchFamily="2" charset="2"/>
              <a:buAutoNum type="arabicPeriod"/>
              <a:defRPr/>
            </a:pPr>
            <a:endParaRPr lang="en-US" smtClean="0"/>
          </a:p>
        </p:txBody>
      </p:sp>
      <p:sp>
        <p:nvSpPr>
          <p:cNvPr id="15364" name="Rectangle 6"/>
          <p:cNvSpPr>
            <a:spLocks noChangeArrowheads="1"/>
          </p:cNvSpPr>
          <p:nvPr/>
        </p:nvSpPr>
        <p:spPr bwMode="auto">
          <a:xfrm>
            <a:off x="3252788" y="24384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graphicFrame>
        <p:nvGraphicFramePr>
          <p:cNvPr id="15365" name="Object 7"/>
          <p:cNvGraphicFramePr>
            <a:graphicFrameLocks noChangeAspect="1"/>
          </p:cNvGraphicFramePr>
          <p:nvPr/>
        </p:nvGraphicFramePr>
        <p:xfrm>
          <a:off x="5486400" y="4248150"/>
          <a:ext cx="3124200" cy="2343150"/>
        </p:xfrm>
        <a:graphic>
          <a:graphicData uri="http://schemas.openxmlformats.org/presentationml/2006/ole">
            <mc:AlternateContent xmlns:mc="http://schemas.openxmlformats.org/markup-compatibility/2006">
              <mc:Choice xmlns:v="urn:schemas-microsoft-com:vml" Requires="v">
                <p:oleObj spid="_x0000_s58382" name="Photo Editor Photo" r:id="rId4" imgW="9752381" imgH="7314286" progId="MSPhotoEd.3">
                  <p:embed/>
                </p:oleObj>
              </mc:Choice>
              <mc:Fallback>
                <p:oleObj name="Photo Editor Photo" r:id="rId4" imgW="9752381" imgH="7314286"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248150"/>
                        <a:ext cx="3124200"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807758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723900" y="304800"/>
            <a:ext cx="7696200" cy="865188"/>
          </a:xfrm>
        </p:spPr>
        <p:txBody>
          <a:bodyPr/>
          <a:lstStyle/>
          <a:p>
            <a:pPr eaLnBrk="1" hangingPunct="1"/>
            <a:r>
              <a:rPr lang="en-US" altLang="en-US" sz="4000" b="1" smtClean="0">
                <a:effectLst/>
              </a:rPr>
              <a:t>Biofilter Geometry</a:t>
            </a:r>
          </a:p>
        </p:txBody>
      </p:sp>
      <p:sp>
        <p:nvSpPr>
          <p:cNvPr id="16387" name="Text Box 6"/>
          <p:cNvSpPr txBox="1">
            <a:spLocks noChangeArrowheads="1"/>
          </p:cNvSpPr>
          <p:nvPr/>
        </p:nvSpPr>
        <p:spPr bwMode="auto">
          <a:xfrm>
            <a:off x="2057400" y="6096000"/>
            <a:ext cx="502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a:t>Biofilter Datum is always zero ft.</a:t>
            </a:r>
          </a:p>
        </p:txBody>
      </p:sp>
      <p:pic>
        <p:nvPicPr>
          <p:cNvPr id="16388" name="Picture 9" descr="Biofillter Geome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8" y="1639888"/>
            <a:ext cx="9051925"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438" y="825500"/>
            <a:ext cx="7985125" cy="593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
          <p:cNvSpPr>
            <a:spLocks noGrp="1" noChangeArrowheads="1"/>
          </p:cNvSpPr>
          <p:nvPr>
            <p:ph type="title"/>
          </p:nvPr>
        </p:nvSpPr>
        <p:spPr>
          <a:xfrm>
            <a:off x="152400" y="15875"/>
            <a:ext cx="8839200" cy="685800"/>
          </a:xfrm>
        </p:spPr>
        <p:txBody>
          <a:bodyPr/>
          <a:lstStyle/>
          <a:p>
            <a:pPr algn="r" eaLnBrk="1" hangingPunct="1"/>
            <a:r>
              <a:rPr lang="en-US" altLang="en-US" sz="4000" b="1" smtClean="0">
                <a:effectLst/>
              </a:rPr>
              <a:t>Biofilter Data Entry Form</a:t>
            </a:r>
          </a:p>
        </p:txBody>
      </p:sp>
      <p:grpSp>
        <p:nvGrpSpPr>
          <p:cNvPr id="4" name="Group 3"/>
          <p:cNvGrpSpPr>
            <a:grpSpLocks/>
          </p:cNvGrpSpPr>
          <p:nvPr/>
        </p:nvGrpSpPr>
        <p:grpSpPr bwMode="auto">
          <a:xfrm>
            <a:off x="579438" y="1219200"/>
            <a:ext cx="2659062" cy="5089525"/>
            <a:chOff x="579438" y="1219200"/>
            <a:chExt cx="2659062" cy="5089525"/>
          </a:xfrm>
        </p:grpSpPr>
        <p:sp>
          <p:nvSpPr>
            <p:cNvPr id="17417" name="Text Box 14"/>
            <p:cNvSpPr txBox="1">
              <a:spLocks noChangeArrowheads="1"/>
            </p:cNvSpPr>
            <p:nvPr/>
          </p:nvSpPr>
          <p:spPr bwMode="auto">
            <a:xfrm>
              <a:off x="762000" y="5486400"/>
              <a:ext cx="2476500" cy="822325"/>
            </a:xfrm>
            <a:prstGeom prst="rect">
              <a:avLst/>
            </a:prstGeom>
            <a:solidFill>
              <a:srgbClr val="FFFFFF"/>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a:t>Biofilter Geometry</a:t>
              </a:r>
            </a:p>
          </p:txBody>
        </p:sp>
        <p:sp>
          <p:nvSpPr>
            <p:cNvPr id="17418" name="Line 15"/>
            <p:cNvSpPr>
              <a:spLocks noChangeShapeType="1"/>
            </p:cNvSpPr>
            <p:nvPr/>
          </p:nvSpPr>
          <p:spPr bwMode="auto">
            <a:xfrm flipH="1" flipV="1">
              <a:off x="1600200" y="4302124"/>
              <a:ext cx="228600" cy="11842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19" name="Rectangle 16"/>
            <p:cNvSpPr>
              <a:spLocks noChangeArrowheads="1"/>
            </p:cNvSpPr>
            <p:nvPr/>
          </p:nvSpPr>
          <p:spPr bwMode="auto">
            <a:xfrm>
              <a:off x="579438" y="1219200"/>
              <a:ext cx="2392363" cy="30829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grpSp>
      <p:grpSp>
        <p:nvGrpSpPr>
          <p:cNvPr id="5" name="Group 4"/>
          <p:cNvGrpSpPr>
            <a:grpSpLocks/>
          </p:cNvGrpSpPr>
          <p:nvPr/>
        </p:nvGrpSpPr>
        <p:grpSpPr bwMode="auto">
          <a:xfrm>
            <a:off x="2857500" y="1042988"/>
            <a:ext cx="6105525" cy="5700712"/>
            <a:chOff x="2857349" y="990686"/>
            <a:chExt cx="6105222" cy="5701108"/>
          </a:xfrm>
        </p:grpSpPr>
        <p:sp>
          <p:nvSpPr>
            <p:cNvPr id="17414" name="Line 7"/>
            <p:cNvSpPr>
              <a:spLocks noChangeShapeType="1"/>
            </p:cNvSpPr>
            <p:nvPr/>
          </p:nvSpPr>
          <p:spPr bwMode="auto">
            <a:xfrm flipH="1" flipV="1">
              <a:off x="5724374" y="4115361"/>
              <a:ext cx="1443264" cy="147043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15" name="Rectangle 8"/>
            <p:cNvSpPr>
              <a:spLocks noChangeArrowheads="1"/>
            </p:cNvSpPr>
            <p:nvPr/>
          </p:nvSpPr>
          <p:spPr bwMode="auto">
            <a:xfrm>
              <a:off x="2857349" y="990686"/>
              <a:ext cx="5706420" cy="31246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7416" name="Text Box 6"/>
            <p:cNvSpPr txBox="1">
              <a:spLocks noChangeArrowheads="1"/>
            </p:cNvSpPr>
            <p:nvPr/>
          </p:nvSpPr>
          <p:spPr bwMode="auto">
            <a:xfrm>
              <a:off x="6934200" y="5504517"/>
              <a:ext cx="2028371" cy="1187277"/>
            </a:xfrm>
            <a:prstGeom prst="rect">
              <a:avLst/>
            </a:prstGeom>
            <a:solidFill>
              <a:srgbClr val="FFFFFF"/>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a:t>Outflow Structure Information</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438" y="825500"/>
            <a:ext cx="7985125" cy="593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2"/>
          <p:cNvSpPr>
            <a:spLocks noGrp="1" noChangeArrowheads="1"/>
          </p:cNvSpPr>
          <p:nvPr>
            <p:ph type="title"/>
          </p:nvPr>
        </p:nvSpPr>
        <p:spPr>
          <a:xfrm>
            <a:off x="152400" y="15875"/>
            <a:ext cx="8839200" cy="685800"/>
          </a:xfrm>
        </p:spPr>
        <p:txBody>
          <a:bodyPr/>
          <a:lstStyle/>
          <a:p>
            <a:pPr algn="r" eaLnBrk="1" hangingPunct="1"/>
            <a:r>
              <a:rPr lang="en-US" altLang="en-US" sz="4000" b="1" smtClean="0">
                <a:effectLst/>
              </a:rPr>
              <a:t>Biofilter Data Entry Form</a:t>
            </a:r>
          </a:p>
        </p:txBody>
      </p:sp>
      <p:sp>
        <p:nvSpPr>
          <p:cNvPr id="18436" name="Line 7"/>
          <p:cNvSpPr>
            <a:spLocks noChangeShapeType="1"/>
          </p:cNvSpPr>
          <p:nvPr/>
        </p:nvSpPr>
        <p:spPr bwMode="auto">
          <a:xfrm flipH="1" flipV="1">
            <a:off x="6553200" y="4167188"/>
            <a:ext cx="614363" cy="14700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8437" name="Rectangle 8"/>
          <p:cNvSpPr>
            <a:spLocks noChangeArrowheads="1"/>
          </p:cNvSpPr>
          <p:nvPr/>
        </p:nvSpPr>
        <p:spPr bwMode="auto">
          <a:xfrm>
            <a:off x="4648200" y="3227388"/>
            <a:ext cx="3916363" cy="9398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8438" name="Text Box 6"/>
          <p:cNvSpPr txBox="1">
            <a:spLocks noChangeArrowheads="1"/>
          </p:cNvSpPr>
          <p:nvPr/>
        </p:nvSpPr>
        <p:spPr bwMode="auto">
          <a:xfrm>
            <a:off x="6605588" y="5556250"/>
            <a:ext cx="2357437" cy="831850"/>
          </a:xfrm>
          <a:prstGeom prst="rect">
            <a:avLst/>
          </a:prstGeom>
          <a:solidFill>
            <a:srgbClr val="FFFFFF"/>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a:t>ET Plant Types Information</a:t>
            </a:r>
          </a:p>
        </p:txBody>
      </p:sp>
      <p:pic>
        <p:nvPicPr>
          <p:cNvPr id="18439" name="Picture 2"/>
          <p:cNvPicPr>
            <a:picLocks noChangeAspect="1"/>
          </p:cNvPicPr>
          <p:nvPr/>
        </p:nvPicPr>
        <p:blipFill>
          <a:blip r:embed="rId4" cstate="print">
            <a:extLst>
              <a:ext uri="{28A0092B-C50C-407E-A947-70E740481C1C}">
                <a14:useLocalDpi xmlns:a14="http://schemas.microsoft.com/office/drawing/2010/main" val="0"/>
              </a:ext>
            </a:extLst>
          </a:blip>
          <a:srcRect l="5257" t="5737" r="54614" b="70541"/>
          <a:stretch>
            <a:fillRect/>
          </a:stretch>
        </p:blipFill>
        <p:spPr bwMode="auto">
          <a:xfrm>
            <a:off x="4319588" y="1371600"/>
            <a:ext cx="2127250" cy="16271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306388"/>
            <a:ext cx="9144000" cy="760412"/>
          </a:xfrm>
        </p:spPr>
        <p:txBody>
          <a:bodyPr/>
          <a:lstStyle/>
          <a:p>
            <a:pPr algn="l" eaLnBrk="1" hangingPunct="1"/>
            <a:r>
              <a:rPr lang="en-US" altLang="en-US" sz="4000" b="1" smtClean="0">
                <a:effectLst/>
              </a:rPr>
              <a:t>We will cover . . .</a:t>
            </a:r>
          </a:p>
        </p:txBody>
      </p:sp>
      <p:sp>
        <p:nvSpPr>
          <p:cNvPr id="866307" name="Rectangle 3"/>
          <p:cNvSpPr>
            <a:spLocks noGrp="1" noChangeArrowheads="1"/>
          </p:cNvSpPr>
          <p:nvPr>
            <p:ph sz="half" idx="1"/>
          </p:nvPr>
        </p:nvSpPr>
        <p:spPr>
          <a:xfrm>
            <a:off x="762000" y="1600200"/>
            <a:ext cx="3810000" cy="4876800"/>
          </a:xfrm>
        </p:spPr>
        <p:txBody>
          <a:bodyPr/>
          <a:lstStyle/>
          <a:p>
            <a:pPr eaLnBrk="1" hangingPunct="1">
              <a:buFont typeface="Wingdings" pitchFamily="2" charset="2"/>
              <a:buNone/>
              <a:defRPr/>
            </a:pPr>
            <a:endParaRPr lang="en-US" dirty="0" smtClean="0"/>
          </a:p>
          <a:p>
            <a:pPr eaLnBrk="1" hangingPunct="1">
              <a:defRPr/>
            </a:pPr>
            <a:r>
              <a:rPr lang="en-US" b="1" dirty="0" smtClean="0">
                <a:effectLst/>
              </a:rPr>
              <a:t>Biofilter Design Concepts and Issues</a:t>
            </a:r>
          </a:p>
          <a:p>
            <a:pPr eaLnBrk="1" hangingPunct="1">
              <a:defRPr/>
            </a:pPr>
            <a:r>
              <a:rPr lang="en-US" b="1" dirty="0" smtClean="0">
                <a:effectLst/>
              </a:rPr>
              <a:t>Biofilter Model Algorithms</a:t>
            </a:r>
          </a:p>
          <a:p>
            <a:pPr eaLnBrk="1" hangingPunct="1">
              <a:defRPr/>
            </a:pPr>
            <a:r>
              <a:rPr lang="en-US" b="1" dirty="0" smtClean="0">
                <a:effectLst/>
              </a:rPr>
              <a:t>Entering Biofilter Data into the Model</a:t>
            </a:r>
          </a:p>
          <a:p>
            <a:pPr eaLnBrk="1" hangingPunct="1">
              <a:defRPr/>
            </a:pPr>
            <a:endParaRPr lang="en-US" dirty="0" smtClean="0"/>
          </a:p>
          <a:p>
            <a:pPr eaLnBrk="1" hangingPunct="1">
              <a:buFont typeface="Wingdings" pitchFamily="2" charset="2"/>
              <a:buNone/>
              <a:defRPr/>
            </a:pPr>
            <a:endParaRPr lang="en-US" dirty="0" smtClean="0"/>
          </a:p>
        </p:txBody>
      </p:sp>
      <p:pic>
        <p:nvPicPr>
          <p:cNvPr id="4100" name="Picture 11" descr="MVC-011F"/>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347913"/>
            <a:ext cx="4038600" cy="3028950"/>
          </a:xfrm>
          <a:noFill/>
          <a:extLst>
            <a:ext uri="{909E8E84-426E-40DD-AFC4-6F175D3DCCD1}">
              <a14:hiddenFill xmlns:a14="http://schemas.microsoft.com/office/drawing/2010/main">
                <a:solidFill>
                  <a:srgbClr val="FFFFFF"/>
                </a:solidFill>
              </a14:hiddenFill>
            </a:ext>
          </a:extLst>
        </p:spPr>
      </p:pic>
      <p:sp>
        <p:nvSpPr>
          <p:cNvPr id="4101" name="Rectangle 10"/>
          <p:cNvSpPr>
            <a:spLocks noChangeArrowheads="1"/>
          </p:cNvSpPr>
          <p:nvPr/>
        </p:nvSpPr>
        <p:spPr bwMode="auto">
          <a:xfrm>
            <a:off x="3209925" y="25241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438" y="825500"/>
            <a:ext cx="7985125" cy="593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Grp="1" noChangeArrowheads="1"/>
          </p:cNvSpPr>
          <p:nvPr>
            <p:ph type="title"/>
          </p:nvPr>
        </p:nvSpPr>
        <p:spPr>
          <a:xfrm>
            <a:off x="152400" y="15875"/>
            <a:ext cx="8839200" cy="685800"/>
          </a:xfrm>
        </p:spPr>
        <p:txBody>
          <a:bodyPr/>
          <a:lstStyle/>
          <a:p>
            <a:pPr algn="r" eaLnBrk="1" hangingPunct="1"/>
            <a:r>
              <a:rPr lang="en-US" altLang="en-US" sz="4000" b="1" smtClean="0">
                <a:effectLst/>
              </a:rPr>
              <a:t>Biofilter Data Entry Form</a:t>
            </a:r>
          </a:p>
        </p:txBody>
      </p:sp>
      <p:grpSp>
        <p:nvGrpSpPr>
          <p:cNvPr id="4" name="Group 3"/>
          <p:cNvGrpSpPr>
            <a:grpSpLocks/>
          </p:cNvGrpSpPr>
          <p:nvPr/>
        </p:nvGrpSpPr>
        <p:grpSpPr bwMode="auto">
          <a:xfrm>
            <a:off x="2159000" y="2438400"/>
            <a:ext cx="6127750" cy="3876675"/>
            <a:chOff x="2159000" y="2438400"/>
            <a:chExt cx="6127750" cy="3876675"/>
          </a:xfrm>
        </p:grpSpPr>
        <p:sp>
          <p:nvSpPr>
            <p:cNvPr id="19468" name="Rectangle 6"/>
            <p:cNvSpPr>
              <a:spLocks noChangeArrowheads="1"/>
            </p:cNvSpPr>
            <p:nvPr/>
          </p:nvSpPr>
          <p:spPr bwMode="auto">
            <a:xfrm>
              <a:off x="2159000" y="2673350"/>
              <a:ext cx="762000" cy="333375"/>
            </a:xfrm>
            <a:prstGeom prst="rect">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19469"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2438400"/>
              <a:ext cx="5086350"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7" name="Text Box 6"/>
          <p:cNvSpPr txBox="1">
            <a:spLocks noChangeArrowheads="1"/>
          </p:cNvSpPr>
          <p:nvPr/>
        </p:nvSpPr>
        <p:spPr bwMode="auto">
          <a:xfrm>
            <a:off x="4038493" y="5075428"/>
            <a:ext cx="4114224" cy="1200329"/>
          </a:xfrm>
          <a:prstGeom prst="rect">
            <a:avLst/>
          </a:prstGeom>
          <a:solidFill>
            <a:srgbClr val="FFFFFF"/>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r>
              <a:rPr lang="en-US" altLang="en-US" dirty="0" smtClean="0"/>
              <a:t>Engineered soil/media selection determines mixture characteristics</a:t>
            </a:r>
            <a:endParaRPr lang="en-US"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438" y="825500"/>
            <a:ext cx="7985125" cy="593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6"/>
          <p:cNvSpPr>
            <a:spLocks noChangeArrowheads="1"/>
          </p:cNvSpPr>
          <p:nvPr/>
        </p:nvSpPr>
        <p:spPr bwMode="auto">
          <a:xfrm>
            <a:off x="3429000" y="5029200"/>
            <a:ext cx="914400" cy="533400"/>
          </a:xfrm>
          <a:prstGeom prst="rect">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524000"/>
            <a:ext cx="449580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2"/>
          <p:cNvSpPr>
            <a:spLocks noGrp="1" noChangeArrowheads="1"/>
          </p:cNvSpPr>
          <p:nvPr>
            <p:ph type="title"/>
          </p:nvPr>
        </p:nvSpPr>
        <p:spPr>
          <a:xfrm>
            <a:off x="152400" y="15875"/>
            <a:ext cx="8839200" cy="685800"/>
          </a:xfrm>
        </p:spPr>
        <p:txBody>
          <a:bodyPr/>
          <a:lstStyle/>
          <a:p>
            <a:pPr algn="r" eaLnBrk="1" hangingPunct="1"/>
            <a:r>
              <a:rPr lang="en-US" altLang="en-US" sz="4000" b="1" smtClean="0">
                <a:effectLst/>
              </a:rPr>
              <a:t>Biofilter Data Entry Form</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712788"/>
          </a:xfrm>
        </p:spPr>
        <p:txBody>
          <a:bodyPr/>
          <a:lstStyle/>
          <a:p>
            <a:pPr algn="r" eaLnBrk="1" hangingPunct="1"/>
            <a:r>
              <a:rPr lang="en-US" altLang="en-US" sz="4000" b="1" smtClean="0">
                <a:effectLst/>
              </a:rPr>
              <a:t>Additional Output</a:t>
            </a:r>
          </a:p>
        </p:txBody>
      </p:sp>
      <p:sp>
        <p:nvSpPr>
          <p:cNvPr id="1029123" name="Rectangle 3"/>
          <p:cNvSpPr>
            <a:spLocks noGrp="1" noChangeArrowheads="1"/>
          </p:cNvSpPr>
          <p:nvPr>
            <p:ph sz="half" idx="1"/>
          </p:nvPr>
        </p:nvSpPr>
        <p:spPr>
          <a:xfrm>
            <a:off x="152400" y="3962400"/>
            <a:ext cx="4419600" cy="2674938"/>
          </a:xfrm>
        </p:spPr>
        <p:txBody>
          <a:bodyPr/>
          <a:lstStyle/>
          <a:p>
            <a:pPr marL="0" indent="0" eaLnBrk="1" hangingPunct="1">
              <a:buFont typeface="Wingdings" pitchFamily="2" charset="2"/>
              <a:buNone/>
              <a:defRPr/>
            </a:pPr>
            <a:r>
              <a:rPr lang="en-US" dirty="0" smtClean="0">
                <a:effectLst/>
              </a:rPr>
              <a:t>Other Output Options</a:t>
            </a:r>
          </a:p>
          <a:p>
            <a:pPr eaLnBrk="1" hangingPunct="1">
              <a:defRPr/>
            </a:pPr>
            <a:r>
              <a:rPr lang="en-US" sz="2400" dirty="0" smtClean="0">
                <a:effectLst/>
              </a:rPr>
              <a:t>Time step detail</a:t>
            </a:r>
          </a:p>
          <a:p>
            <a:pPr eaLnBrk="1" hangingPunct="1">
              <a:defRPr/>
            </a:pPr>
            <a:r>
              <a:rPr lang="en-US" sz="2400" dirty="0" smtClean="0">
                <a:effectLst/>
              </a:rPr>
              <a:t>Irreducible concentration</a:t>
            </a:r>
          </a:p>
          <a:p>
            <a:pPr eaLnBrk="1" hangingPunct="1">
              <a:defRPr/>
            </a:pPr>
            <a:r>
              <a:rPr lang="en-US" sz="2400" dirty="0" smtClean="0">
                <a:effectLst/>
              </a:rPr>
              <a:t>Particulate reduction</a:t>
            </a:r>
          </a:p>
          <a:p>
            <a:pPr eaLnBrk="1" hangingPunct="1">
              <a:defRPr/>
            </a:pPr>
            <a:r>
              <a:rPr lang="en-US" sz="2400" dirty="0" smtClean="0">
                <a:effectLst/>
              </a:rPr>
              <a:t>Stage outflow</a:t>
            </a:r>
          </a:p>
          <a:p>
            <a:pPr eaLnBrk="1" hangingPunct="1">
              <a:defRPr/>
            </a:pPr>
            <a:r>
              <a:rPr lang="en-US" sz="2400" dirty="0" smtClean="0">
                <a:effectLst/>
              </a:rPr>
              <a:t>Stochastic seepage rates</a:t>
            </a:r>
          </a:p>
          <a:p>
            <a:pPr eaLnBrk="1" hangingPunct="1">
              <a:defRPr/>
            </a:pPr>
            <a:endParaRPr lang="en-US" dirty="0" smtClean="0"/>
          </a:p>
        </p:txBody>
      </p:sp>
      <p:sp>
        <p:nvSpPr>
          <p:cNvPr id="22532" name="Rectangle 4"/>
          <p:cNvSpPr>
            <a:spLocks noGrp="1" noChangeArrowheads="1"/>
          </p:cNvSpPr>
          <p:nvPr>
            <p:ph sz="half" idx="2"/>
          </p:nvPr>
        </p:nvSpPr>
        <p:spPr>
          <a:xfrm>
            <a:off x="2400300" y="762000"/>
            <a:ext cx="4343400" cy="533400"/>
          </a:xfrm>
        </p:spPr>
        <p:txBody>
          <a:bodyPr/>
          <a:lstStyle/>
          <a:p>
            <a:pPr marL="0" indent="0" eaLnBrk="1" hangingPunct="1">
              <a:lnSpc>
                <a:spcPct val="90000"/>
              </a:lnSpc>
              <a:buFont typeface="Wingdings" pitchFamily="2" charset="2"/>
              <a:buNone/>
            </a:pPr>
            <a:r>
              <a:rPr lang="en-US" altLang="en-US" b="1" smtClean="0">
                <a:effectLst/>
              </a:rPr>
              <a:t>Biofilter Water Balance</a:t>
            </a:r>
          </a:p>
        </p:txBody>
      </p:sp>
      <p:graphicFrame>
        <p:nvGraphicFramePr>
          <p:cNvPr id="22533" name="Object 8"/>
          <p:cNvGraphicFramePr>
            <a:graphicFrameLocks noChangeAspect="1"/>
          </p:cNvGraphicFramePr>
          <p:nvPr/>
        </p:nvGraphicFramePr>
        <p:xfrm>
          <a:off x="0" y="1143000"/>
          <a:ext cx="9144000" cy="2570163"/>
        </p:xfrm>
        <a:graphic>
          <a:graphicData uri="http://schemas.openxmlformats.org/presentationml/2006/ole">
            <mc:AlternateContent xmlns:mc="http://schemas.openxmlformats.org/markup-compatibility/2006">
              <mc:Choice xmlns:v="urn:schemas-microsoft-com:vml" Requires="v">
                <p:oleObj spid="_x0000_s22548" name="Worksheet" r:id="rId4" imgW="10982706" imgH="3086608" progId="Excel.Sheet.8">
                  <p:embed/>
                </p:oleObj>
              </mc:Choice>
              <mc:Fallback>
                <p:oleObj name="Worksheet" r:id="rId4" imgW="10982706" imgH="3086608" progId="Excel.Sheet.8">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43000"/>
                        <a:ext cx="9144000" cy="2570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5" name="Rectangle 3"/>
          <p:cNvSpPr txBox="1">
            <a:spLocks noChangeArrowheads="1"/>
          </p:cNvSpPr>
          <p:nvPr/>
        </p:nvSpPr>
        <p:spPr bwMode="auto">
          <a:xfrm>
            <a:off x="4538663" y="4038600"/>
            <a:ext cx="4419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eaLnBrk="1" hangingPunct="1">
              <a:spcBef>
                <a:spcPct val="20000"/>
              </a:spcBef>
              <a:buClr>
                <a:schemeClr val="hlink"/>
              </a:buClr>
              <a:buSzPct val="80000"/>
              <a:buFont typeface="Wingdings" pitchFamily="2" charset="2"/>
              <a:buChar char="Ø"/>
            </a:pPr>
            <a:endParaRPr lang="en-US" altLang="en-US">
              <a:solidFill>
                <a:schemeClr val="tx1"/>
              </a:solidFill>
            </a:endParaRPr>
          </a:p>
          <a:p>
            <a:pPr algn="l" eaLnBrk="1" hangingPunct="1">
              <a:spcBef>
                <a:spcPct val="20000"/>
              </a:spcBef>
              <a:buClr>
                <a:schemeClr val="hlink"/>
              </a:buClr>
              <a:buSzPct val="80000"/>
              <a:buFont typeface="Wingdings" pitchFamily="2" charset="2"/>
              <a:buChar char="Ø"/>
            </a:pPr>
            <a:r>
              <a:rPr lang="en-US" altLang="en-US" b="0">
                <a:solidFill>
                  <a:schemeClr val="tx1"/>
                </a:solidFill>
              </a:rPr>
              <a:t>Stochastic seepage rates</a:t>
            </a:r>
          </a:p>
          <a:p>
            <a:pPr algn="l" eaLnBrk="1" hangingPunct="1">
              <a:spcBef>
                <a:spcPct val="20000"/>
              </a:spcBef>
              <a:buClr>
                <a:schemeClr val="hlink"/>
              </a:buClr>
              <a:buSzPct val="80000"/>
              <a:buFont typeface="Wingdings" pitchFamily="2" charset="2"/>
              <a:buChar char="Ø"/>
            </a:pPr>
            <a:r>
              <a:rPr lang="en-US" altLang="en-US" b="0">
                <a:solidFill>
                  <a:schemeClr val="tx1"/>
                </a:solidFill>
              </a:rPr>
              <a:t>Evapotranspiration</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z="4000" b="1" smtClean="0">
                <a:effectLst/>
              </a:rPr>
              <a:t>Modeling Notes</a:t>
            </a:r>
          </a:p>
        </p:txBody>
      </p:sp>
      <p:sp>
        <p:nvSpPr>
          <p:cNvPr id="5123" name="Rectangle 3"/>
          <p:cNvSpPr>
            <a:spLocks noGrp="1" noChangeArrowheads="1"/>
          </p:cNvSpPr>
          <p:nvPr>
            <p:ph idx="1"/>
          </p:nvPr>
        </p:nvSpPr>
        <p:spPr>
          <a:xfrm>
            <a:off x="381000" y="1600200"/>
            <a:ext cx="6172200" cy="4876800"/>
          </a:xfrm>
        </p:spPr>
        <p:txBody>
          <a:bodyPr/>
          <a:lstStyle/>
          <a:p>
            <a:pPr eaLnBrk="1" hangingPunct="1">
              <a:lnSpc>
                <a:spcPct val="90000"/>
              </a:lnSpc>
            </a:pPr>
            <a:r>
              <a:rPr lang="en-US" altLang="en-US" b="1" smtClean="0">
                <a:effectLst/>
              </a:rPr>
              <a:t>Control practice used to model:</a:t>
            </a:r>
          </a:p>
          <a:p>
            <a:pPr lvl="1" eaLnBrk="1" hangingPunct="1">
              <a:lnSpc>
                <a:spcPct val="90000"/>
              </a:lnSpc>
            </a:pPr>
            <a:r>
              <a:rPr lang="en-US" altLang="en-US" b="1" smtClean="0">
                <a:effectLst/>
              </a:rPr>
              <a:t>Biofilters</a:t>
            </a:r>
          </a:p>
          <a:p>
            <a:pPr lvl="1" eaLnBrk="1" hangingPunct="1">
              <a:lnSpc>
                <a:spcPct val="90000"/>
              </a:lnSpc>
            </a:pPr>
            <a:r>
              <a:rPr lang="en-US" altLang="en-US" b="1" smtClean="0">
                <a:effectLst/>
              </a:rPr>
              <a:t>Rain Gardens</a:t>
            </a:r>
          </a:p>
          <a:p>
            <a:pPr lvl="1" eaLnBrk="1" hangingPunct="1">
              <a:lnSpc>
                <a:spcPct val="90000"/>
              </a:lnSpc>
            </a:pPr>
            <a:r>
              <a:rPr lang="en-US" altLang="en-US" b="1" smtClean="0">
                <a:effectLst/>
              </a:rPr>
              <a:t>Infiltration Fields</a:t>
            </a:r>
          </a:p>
          <a:p>
            <a:pPr lvl="1" eaLnBrk="1" hangingPunct="1">
              <a:lnSpc>
                <a:spcPct val="90000"/>
              </a:lnSpc>
            </a:pPr>
            <a:r>
              <a:rPr lang="en-US" altLang="en-US" b="1" smtClean="0">
                <a:effectLst/>
              </a:rPr>
              <a:t>Infiltration Trenches</a:t>
            </a:r>
          </a:p>
        </p:txBody>
      </p:sp>
      <p:sp>
        <p:nvSpPr>
          <p:cNvPr id="5124" name="Rectangle 4"/>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5125" name="Picture 5" descr="rain garden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971800"/>
            <a:ext cx="2387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z="4000" b="1" smtClean="0">
                <a:effectLst/>
              </a:rPr>
              <a:t>Modeling Notes</a:t>
            </a:r>
          </a:p>
        </p:txBody>
      </p:sp>
      <p:sp>
        <p:nvSpPr>
          <p:cNvPr id="1062915" name="Rectangle 3"/>
          <p:cNvSpPr>
            <a:spLocks noGrp="1" noChangeArrowheads="1"/>
          </p:cNvSpPr>
          <p:nvPr>
            <p:ph idx="1"/>
          </p:nvPr>
        </p:nvSpPr>
        <p:spPr>
          <a:xfrm>
            <a:off x="381000" y="1600200"/>
            <a:ext cx="6172200" cy="4876800"/>
          </a:xfrm>
        </p:spPr>
        <p:txBody>
          <a:bodyPr/>
          <a:lstStyle/>
          <a:p>
            <a:pPr eaLnBrk="1" hangingPunct="1">
              <a:lnSpc>
                <a:spcPct val="90000"/>
              </a:lnSpc>
              <a:defRPr/>
            </a:pPr>
            <a:r>
              <a:rPr lang="en-US" b="1" dirty="0" smtClean="0">
                <a:effectLst/>
              </a:rPr>
              <a:t>Biofilter routing is performed using the Modified </a:t>
            </a:r>
            <a:r>
              <a:rPr lang="en-US" b="1" dirty="0" err="1" smtClean="0">
                <a:effectLst/>
              </a:rPr>
              <a:t>Puls</a:t>
            </a:r>
            <a:r>
              <a:rPr lang="en-US" b="1" dirty="0" smtClean="0">
                <a:effectLst/>
              </a:rPr>
              <a:t> Storage – Indication Method.</a:t>
            </a:r>
          </a:p>
          <a:p>
            <a:pPr eaLnBrk="1" hangingPunct="1">
              <a:lnSpc>
                <a:spcPct val="90000"/>
              </a:lnSpc>
              <a:defRPr/>
            </a:pPr>
            <a:r>
              <a:rPr lang="en-US" b="1" dirty="0" smtClean="0">
                <a:effectLst/>
              </a:rPr>
              <a:t>Time increments are established by the user – default = 6 minutes</a:t>
            </a:r>
          </a:p>
          <a:p>
            <a:pPr eaLnBrk="1" hangingPunct="1">
              <a:lnSpc>
                <a:spcPct val="90000"/>
              </a:lnSpc>
              <a:defRPr/>
            </a:pPr>
            <a:r>
              <a:rPr lang="en-US" b="1" dirty="0" smtClean="0">
                <a:effectLst/>
              </a:rPr>
              <a:t>Yield reductions due to runoff volume reduction through infiltration and filtering through engineered soil</a:t>
            </a:r>
          </a:p>
          <a:p>
            <a:pPr eaLnBrk="1" hangingPunct="1">
              <a:lnSpc>
                <a:spcPct val="90000"/>
              </a:lnSpc>
              <a:defRPr/>
            </a:pPr>
            <a:endParaRPr lang="en-US" dirty="0" smtClean="0"/>
          </a:p>
        </p:txBody>
      </p:sp>
      <p:sp>
        <p:nvSpPr>
          <p:cNvPr id="6148" name="Rectangle 4"/>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6149" name="Picture 5" descr="rain garden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971800"/>
            <a:ext cx="2387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7171" name="Picture 8"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9"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Line 10"/>
          <p:cNvSpPr>
            <a:spLocks noChangeShapeType="1"/>
          </p:cNvSpPr>
          <p:nvPr/>
        </p:nvSpPr>
        <p:spPr bwMode="auto">
          <a:xfrm>
            <a:off x="457200"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7174" name="Line 11"/>
          <p:cNvSpPr>
            <a:spLocks noChangeShapeType="1"/>
          </p:cNvSpPr>
          <p:nvPr/>
        </p:nvSpPr>
        <p:spPr bwMode="auto">
          <a:xfrm>
            <a:off x="3276600" y="1981200"/>
            <a:ext cx="1828800" cy="1447800"/>
          </a:xfrm>
          <a:prstGeom prst="line">
            <a:avLst/>
          </a:prstGeom>
          <a:noFill/>
          <a:ln w="254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7175" name="Line 13"/>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7176" name="Line 14"/>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7177" name="Line 16"/>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7178" name="Line 17"/>
          <p:cNvSpPr>
            <a:spLocks noChangeShapeType="1"/>
          </p:cNvSpPr>
          <p:nvPr/>
        </p:nvSpPr>
        <p:spPr bwMode="auto">
          <a:xfrm>
            <a:off x="4775200" y="5791200"/>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7179" name="Text Box 19"/>
          <p:cNvSpPr txBox="1">
            <a:spLocks noChangeArrowheads="1"/>
          </p:cNvSpPr>
          <p:nvPr/>
        </p:nvSpPr>
        <p:spPr bwMode="auto">
          <a:xfrm>
            <a:off x="100013" y="2438400"/>
            <a:ext cx="29718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Low</a:t>
            </a:r>
          </a:p>
          <a:p>
            <a:pPr algn="l">
              <a:spcBef>
                <a:spcPct val="20000"/>
              </a:spcBef>
              <a:buFontTx/>
              <a:buChar char="•"/>
            </a:pPr>
            <a:r>
              <a:rPr lang="en-US" altLang="en-US" sz="2000"/>
              <a:t>All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below ground rises</a:t>
            </a:r>
          </a:p>
        </p:txBody>
      </p:sp>
      <p:sp>
        <p:nvSpPr>
          <p:cNvPr id="7180" name="Line 20"/>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5"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626"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8195"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8196"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Line 6"/>
          <p:cNvSpPr>
            <a:spLocks noChangeShapeType="1"/>
          </p:cNvSpPr>
          <p:nvPr/>
        </p:nvSpPr>
        <p:spPr bwMode="auto">
          <a:xfrm>
            <a:off x="1068388"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8199" name="Line 7"/>
          <p:cNvSpPr>
            <a:spLocks noChangeShapeType="1"/>
          </p:cNvSpPr>
          <p:nvPr/>
        </p:nvSpPr>
        <p:spPr bwMode="auto">
          <a:xfrm>
            <a:off x="3276600" y="1981200"/>
            <a:ext cx="1828800" cy="1447800"/>
          </a:xfrm>
          <a:prstGeom prst="line">
            <a:avLst/>
          </a:prstGeom>
          <a:noFill/>
          <a:ln w="508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0" name="Line 8"/>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1" name="Line 9"/>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2"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3" name="Line 11"/>
          <p:cNvSpPr>
            <a:spLocks noChangeShapeType="1"/>
          </p:cNvSpPr>
          <p:nvPr/>
        </p:nvSpPr>
        <p:spPr bwMode="auto">
          <a:xfrm>
            <a:off x="4775200" y="5535613"/>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8204" name="Text Box 12"/>
          <p:cNvSpPr txBox="1">
            <a:spLocks noChangeArrowheads="1"/>
          </p:cNvSpPr>
          <p:nvPr/>
        </p:nvSpPr>
        <p:spPr bwMode="auto">
          <a:xfrm>
            <a:off x="122238" y="2457450"/>
            <a:ext cx="3078162"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Moderate</a:t>
            </a:r>
          </a:p>
          <a:p>
            <a:pPr algn="l">
              <a:spcBef>
                <a:spcPct val="20000"/>
              </a:spcBef>
              <a:buFontTx/>
              <a:buChar char="•"/>
            </a:pPr>
            <a:r>
              <a:rPr lang="en-US" altLang="en-US" sz="2000"/>
              <a:t>All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below ground rises</a:t>
            </a:r>
          </a:p>
          <a:p>
            <a:pPr algn="l">
              <a:spcBef>
                <a:spcPct val="20000"/>
              </a:spcBef>
              <a:buFontTx/>
              <a:buChar char="•"/>
            </a:pPr>
            <a:r>
              <a:rPr lang="en-US" altLang="en-US" sz="2000"/>
              <a:t>Water discharges through underdrain</a:t>
            </a:r>
          </a:p>
        </p:txBody>
      </p:sp>
      <p:sp>
        <p:nvSpPr>
          <p:cNvPr id="8205" name="Line 13"/>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6" name="Line 14"/>
          <p:cNvSpPr>
            <a:spLocks noChangeShapeType="1"/>
          </p:cNvSpPr>
          <p:nvPr/>
        </p:nvSpPr>
        <p:spPr bwMode="auto">
          <a:xfrm>
            <a:off x="5867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7" name="Line 15"/>
          <p:cNvSpPr>
            <a:spLocks noChangeShapeType="1"/>
          </p:cNvSpPr>
          <p:nvPr/>
        </p:nvSpPr>
        <p:spPr bwMode="auto">
          <a:xfrm>
            <a:off x="7010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8208" name="Line 20"/>
          <p:cNvSpPr>
            <a:spLocks noChangeShapeType="1"/>
          </p:cNvSpPr>
          <p:nvPr/>
        </p:nvSpPr>
        <p:spPr bwMode="auto">
          <a:xfrm>
            <a:off x="5233988" y="5629275"/>
            <a:ext cx="1524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8209" name="Line 21"/>
          <p:cNvSpPr>
            <a:spLocks noChangeShapeType="1"/>
          </p:cNvSpPr>
          <p:nvPr/>
        </p:nvSpPr>
        <p:spPr bwMode="auto">
          <a:xfrm>
            <a:off x="5181600" y="5605463"/>
            <a:ext cx="2286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8210" name="Line 22"/>
          <p:cNvSpPr>
            <a:spLocks noChangeShapeType="1"/>
          </p:cNvSpPr>
          <p:nvPr/>
        </p:nvSpPr>
        <p:spPr bwMode="auto">
          <a:xfrm>
            <a:off x="5157788" y="5562600"/>
            <a:ext cx="2667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1"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2674"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9220"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9221"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Line 6"/>
          <p:cNvSpPr>
            <a:spLocks noChangeShapeType="1"/>
          </p:cNvSpPr>
          <p:nvPr/>
        </p:nvSpPr>
        <p:spPr bwMode="auto">
          <a:xfrm>
            <a:off x="1635125"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9224" name="Line 7"/>
          <p:cNvSpPr>
            <a:spLocks noChangeShapeType="1"/>
          </p:cNvSpPr>
          <p:nvPr/>
        </p:nvSpPr>
        <p:spPr bwMode="auto">
          <a:xfrm>
            <a:off x="3276600" y="1981200"/>
            <a:ext cx="1828800" cy="144780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25" name="Line 8"/>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26" name="Line 9"/>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27"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28" name="Line 11"/>
          <p:cNvSpPr>
            <a:spLocks noChangeShapeType="1"/>
          </p:cNvSpPr>
          <p:nvPr/>
        </p:nvSpPr>
        <p:spPr bwMode="auto">
          <a:xfrm>
            <a:off x="4775200" y="4579938"/>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9229" name="Text Box 12"/>
          <p:cNvSpPr txBox="1">
            <a:spLocks noChangeArrowheads="1"/>
          </p:cNvSpPr>
          <p:nvPr/>
        </p:nvSpPr>
        <p:spPr bwMode="auto">
          <a:xfrm>
            <a:off x="122238" y="2457450"/>
            <a:ext cx="3078162"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High</a:t>
            </a:r>
          </a:p>
          <a:p>
            <a:pPr algn="l">
              <a:spcBef>
                <a:spcPct val="20000"/>
              </a:spcBef>
              <a:buFontTx/>
              <a:buChar char="•"/>
            </a:pPr>
            <a:r>
              <a:rPr lang="en-US" altLang="en-US" sz="2000"/>
              <a:t>Some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above ground rises</a:t>
            </a:r>
          </a:p>
          <a:p>
            <a:pPr algn="l">
              <a:spcBef>
                <a:spcPct val="20000"/>
              </a:spcBef>
              <a:buFontTx/>
              <a:buChar char="•"/>
            </a:pPr>
            <a:r>
              <a:rPr lang="en-US" altLang="en-US" sz="2000"/>
              <a:t>Water level below ground rises</a:t>
            </a:r>
          </a:p>
          <a:p>
            <a:pPr algn="l">
              <a:spcBef>
                <a:spcPct val="20000"/>
              </a:spcBef>
              <a:buFontTx/>
              <a:buChar char="•"/>
            </a:pPr>
            <a:r>
              <a:rPr lang="en-US" altLang="en-US" sz="2000"/>
              <a:t>Water discharges through underdrain</a:t>
            </a:r>
          </a:p>
        </p:txBody>
      </p:sp>
      <p:sp>
        <p:nvSpPr>
          <p:cNvPr id="9230" name="Line 13"/>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31" name="Line 14"/>
          <p:cNvSpPr>
            <a:spLocks noChangeShapeType="1"/>
          </p:cNvSpPr>
          <p:nvPr/>
        </p:nvSpPr>
        <p:spPr bwMode="auto">
          <a:xfrm>
            <a:off x="5867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32" name="Line 15"/>
          <p:cNvSpPr>
            <a:spLocks noChangeShapeType="1"/>
          </p:cNvSpPr>
          <p:nvPr/>
        </p:nvSpPr>
        <p:spPr bwMode="auto">
          <a:xfrm>
            <a:off x="7010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9233" name="Line 19"/>
          <p:cNvSpPr>
            <a:spLocks noChangeShapeType="1"/>
          </p:cNvSpPr>
          <p:nvPr/>
        </p:nvSpPr>
        <p:spPr bwMode="auto">
          <a:xfrm>
            <a:off x="4572000" y="3200400"/>
            <a:ext cx="3810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9234" name="Oval 22"/>
          <p:cNvSpPr>
            <a:spLocks noChangeArrowheads="1"/>
          </p:cNvSpPr>
          <p:nvPr/>
        </p:nvSpPr>
        <p:spPr bwMode="auto">
          <a:xfrm>
            <a:off x="5159375" y="5356225"/>
            <a:ext cx="304800" cy="304800"/>
          </a:xfrm>
          <a:prstGeom prst="ellipse">
            <a:avLst/>
          </a:prstGeom>
          <a:solidFill>
            <a:srgbClr val="0000FF"/>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22"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10243"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10244"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Line 6"/>
          <p:cNvSpPr>
            <a:spLocks noChangeShapeType="1"/>
          </p:cNvSpPr>
          <p:nvPr/>
        </p:nvSpPr>
        <p:spPr bwMode="auto">
          <a:xfrm>
            <a:off x="1857375"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0247" name="Line 7"/>
          <p:cNvSpPr>
            <a:spLocks noChangeShapeType="1"/>
          </p:cNvSpPr>
          <p:nvPr/>
        </p:nvSpPr>
        <p:spPr bwMode="auto">
          <a:xfrm>
            <a:off x="3276600" y="1981200"/>
            <a:ext cx="1828800" cy="1447800"/>
          </a:xfrm>
          <a:prstGeom prst="line">
            <a:avLst/>
          </a:prstGeom>
          <a:noFill/>
          <a:ln w="1016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48" name="Line 8"/>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49" name="Line 9"/>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50"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51" name="Line 11"/>
          <p:cNvSpPr>
            <a:spLocks noChangeShapeType="1"/>
          </p:cNvSpPr>
          <p:nvPr/>
        </p:nvSpPr>
        <p:spPr bwMode="auto">
          <a:xfrm>
            <a:off x="4775200" y="4068763"/>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0252" name="Text Box 12"/>
          <p:cNvSpPr txBox="1">
            <a:spLocks noChangeArrowheads="1"/>
          </p:cNvSpPr>
          <p:nvPr/>
        </p:nvSpPr>
        <p:spPr bwMode="auto">
          <a:xfrm>
            <a:off x="122238" y="2457450"/>
            <a:ext cx="3078162"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High</a:t>
            </a:r>
          </a:p>
          <a:p>
            <a:pPr algn="l">
              <a:spcBef>
                <a:spcPct val="20000"/>
              </a:spcBef>
              <a:buFontTx/>
              <a:buChar char="•"/>
            </a:pPr>
            <a:r>
              <a:rPr lang="en-US" altLang="en-US" sz="2000"/>
              <a:t>Some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above ground rises</a:t>
            </a:r>
          </a:p>
          <a:p>
            <a:pPr algn="l">
              <a:spcBef>
                <a:spcPct val="20000"/>
              </a:spcBef>
              <a:buFontTx/>
              <a:buChar char="•"/>
            </a:pPr>
            <a:r>
              <a:rPr lang="en-US" altLang="en-US" sz="2000"/>
              <a:t>Water level below ground rises</a:t>
            </a:r>
          </a:p>
          <a:p>
            <a:pPr algn="l">
              <a:spcBef>
                <a:spcPct val="20000"/>
              </a:spcBef>
              <a:buFontTx/>
              <a:buChar char="•"/>
            </a:pPr>
            <a:r>
              <a:rPr lang="en-US" altLang="en-US" sz="2000"/>
              <a:t>Water discharges through underdrain</a:t>
            </a:r>
          </a:p>
        </p:txBody>
      </p:sp>
      <p:sp>
        <p:nvSpPr>
          <p:cNvPr id="10253" name="Line 13"/>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54" name="Line 14"/>
          <p:cNvSpPr>
            <a:spLocks noChangeShapeType="1"/>
          </p:cNvSpPr>
          <p:nvPr/>
        </p:nvSpPr>
        <p:spPr bwMode="auto">
          <a:xfrm>
            <a:off x="5867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55" name="Line 15"/>
          <p:cNvSpPr>
            <a:spLocks noChangeShapeType="1"/>
          </p:cNvSpPr>
          <p:nvPr/>
        </p:nvSpPr>
        <p:spPr bwMode="auto">
          <a:xfrm>
            <a:off x="7010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0256" name="Line 16"/>
          <p:cNvSpPr>
            <a:spLocks noChangeShapeType="1"/>
          </p:cNvSpPr>
          <p:nvPr/>
        </p:nvSpPr>
        <p:spPr bwMode="auto">
          <a:xfrm>
            <a:off x="4572000" y="3078163"/>
            <a:ext cx="3810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0257" name="Text Box 17"/>
          <p:cNvSpPr txBox="1">
            <a:spLocks noChangeArrowheads="1"/>
          </p:cNvSpPr>
          <p:nvPr/>
        </p:nvSpPr>
        <p:spPr bwMode="auto">
          <a:xfrm>
            <a:off x="2689225" y="6416675"/>
            <a:ext cx="320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r>
              <a:rPr lang="en-US" altLang="en-US" sz="2000"/>
              <a:t>and above ground</a:t>
            </a:r>
          </a:p>
        </p:txBody>
      </p:sp>
      <p:sp>
        <p:nvSpPr>
          <p:cNvPr id="10258" name="Oval 19"/>
          <p:cNvSpPr>
            <a:spLocks noChangeArrowheads="1"/>
          </p:cNvSpPr>
          <p:nvPr/>
        </p:nvSpPr>
        <p:spPr bwMode="auto">
          <a:xfrm>
            <a:off x="5159375" y="5356225"/>
            <a:ext cx="304800" cy="304800"/>
          </a:xfrm>
          <a:prstGeom prst="ellipse">
            <a:avLst/>
          </a:prstGeom>
          <a:solidFill>
            <a:srgbClr val="0000FF"/>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
        <p:nvSpPr>
          <p:cNvPr id="10259" name="Line 20"/>
          <p:cNvSpPr>
            <a:spLocks noChangeShapeType="1"/>
          </p:cNvSpPr>
          <p:nvPr/>
        </p:nvSpPr>
        <p:spPr bwMode="auto">
          <a:xfrm>
            <a:off x="5429250" y="3100388"/>
            <a:ext cx="762000" cy="0"/>
          </a:xfrm>
          <a:prstGeom prst="line">
            <a:avLst/>
          </a:prstGeom>
          <a:noFill/>
          <a:ln w="6985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770" name="Rectangle 2"/>
          <p:cNvSpPr>
            <a:spLocks noGrp="1" noChangeArrowheads="1"/>
          </p:cNvSpPr>
          <p:nvPr>
            <p:ph type="title"/>
          </p:nvPr>
        </p:nvSpPr>
        <p:spPr>
          <a:xfrm>
            <a:off x="457200" y="277813"/>
            <a:ext cx="8229600" cy="636587"/>
          </a:xfrm>
        </p:spPr>
        <p:txBody>
          <a:bodyPr/>
          <a:lstStyle/>
          <a:p>
            <a:pPr eaLnBrk="1" hangingPunct="1">
              <a:defRPr/>
            </a:pPr>
            <a:r>
              <a:rPr lang="en-US" b="1" dirty="0" smtClean="0">
                <a:effectLst/>
              </a:rPr>
              <a:t>Control Practice Overview</a:t>
            </a:r>
            <a:endParaRPr lang="en-US" dirty="0" smtClean="0"/>
          </a:p>
        </p:txBody>
      </p:sp>
      <p:sp>
        <p:nvSpPr>
          <p:cNvPr id="11267" name="Rectangle 3"/>
          <p:cNvSpPr>
            <a:spLocks noChangeArrowheads="1"/>
          </p:cNvSpPr>
          <p:nvPr/>
        </p:nvSpPr>
        <p:spPr bwMode="auto">
          <a:xfrm>
            <a:off x="3214688" y="25431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pic>
        <p:nvPicPr>
          <p:cNvPr id="11268" name="Picture 4" descr="Biofilter Outfall Control"/>
          <p:cNvPicPr>
            <a:picLocks noChangeAspect="1" noChangeArrowheads="1"/>
          </p:cNvPicPr>
          <p:nvPr/>
        </p:nvPicPr>
        <p:blipFill>
          <a:blip r:embed="rId3">
            <a:extLst>
              <a:ext uri="{28A0092B-C50C-407E-A947-70E740481C1C}">
                <a14:useLocalDpi xmlns:a14="http://schemas.microsoft.com/office/drawing/2010/main" val="0"/>
              </a:ext>
            </a:extLst>
          </a:blip>
          <a:srcRect l="48326" t="57350" r="6485" b="5896"/>
          <a:stretch>
            <a:fillRect/>
          </a:stretch>
        </p:blipFill>
        <p:spPr bwMode="auto">
          <a:xfrm>
            <a:off x="2667000" y="2438400"/>
            <a:ext cx="62484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Wet Detention Pond Form"/>
          <p:cNvPicPr>
            <a:picLocks noChangeAspect="1" noChangeArrowheads="1"/>
          </p:cNvPicPr>
          <p:nvPr/>
        </p:nvPicPr>
        <p:blipFill>
          <a:blip r:embed="rId4">
            <a:extLst>
              <a:ext uri="{28A0092B-C50C-407E-A947-70E740481C1C}">
                <a14:useLocalDpi xmlns:a14="http://schemas.microsoft.com/office/drawing/2010/main" val="0"/>
              </a:ext>
            </a:extLst>
          </a:blip>
          <a:srcRect l="8209" t="80263" r="56966" b="5907"/>
          <a:stretch>
            <a:fillRect/>
          </a:stretch>
        </p:blipFill>
        <p:spPr bwMode="auto">
          <a:xfrm>
            <a:off x="304800" y="985838"/>
            <a:ext cx="2971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Line 6"/>
          <p:cNvSpPr>
            <a:spLocks noChangeShapeType="1"/>
          </p:cNvSpPr>
          <p:nvPr/>
        </p:nvSpPr>
        <p:spPr bwMode="auto">
          <a:xfrm>
            <a:off x="2112963" y="909638"/>
            <a:ext cx="0" cy="1447800"/>
          </a:xfrm>
          <a:prstGeom prst="line">
            <a:avLst/>
          </a:prstGeom>
          <a:noFill/>
          <a:ln w="635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1271" name="Line 7"/>
          <p:cNvSpPr>
            <a:spLocks noChangeShapeType="1"/>
          </p:cNvSpPr>
          <p:nvPr/>
        </p:nvSpPr>
        <p:spPr bwMode="auto">
          <a:xfrm>
            <a:off x="3276600" y="1981200"/>
            <a:ext cx="1828800" cy="1447800"/>
          </a:xfrm>
          <a:prstGeom prst="line">
            <a:avLst/>
          </a:prstGeom>
          <a:noFill/>
          <a:ln w="53975">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2" name="Line 8"/>
          <p:cNvSpPr>
            <a:spLocks noChangeShapeType="1"/>
          </p:cNvSpPr>
          <p:nvPr/>
        </p:nvSpPr>
        <p:spPr bwMode="auto">
          <a:xfrm>
            <a:off x="53086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3" name="Line 9"/>
          <p:cNvSpPr>
            <a:spLocks noChangeShapeType="1"/>
          </p:cNvSpPr>
          <p:nvPr/>
        </p:nvSpPr>
        <p:spPr bwMode="auto">
          <a:xfrm>
            <a:off x="7543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4" name="Line 10"/>
          <p:cNvSpPr>
            <a:spLocks noChangeShapeType="1"/>
          </p:cNvSpPr>
          <p:nvPr/>
        </p:nvSpPr>
        <p:spPr bwMode="auto">
          <a:xfrm>
            <a:off x="7366000" y="58674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5" name="Line 11"/>
          <p:cNvSpPr>
            <a:spLocks noChangeShapeType="1"/>
          </p:cNvSpPr>
          <p:nvPr/>
        </p:nvSpPr>
        <p:spPr bwMode="auto">
          <a:xfrm>
            <a:off x="4775200" y="4224338"/>
            <a:ext cx="3429000"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1276" name="Text Box 12"/>
          <p:cNvSpPr txBox="1">
            <a:spLocks noChangeArrowheads="1"/>
          </p:cNvSpPr>
          <p:nvPr/>
        </p:nvSpPr>
        <p:spPr bwMode="auto">
          <a:xfrm>
            <a:off x="122238" y="2457450"/>
            <a:ext cx="3078162"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9063" indent="-119063">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pPr algn="l">
              <a:spcBef>
                <a:spcPct val="20000"/>
              </a:spcBef>
              <a:buFontTx/>
              <a:buChar char="•"/>
            </a:pPr>
            <a:r>
              <a:rPr lang="en-US" altLang="en-US" sz="2000"/>
              <a:t>Inflow rate – Moderate</a:t>
            </a:r>
          </a:p>
          <a:p>
            <a:pPr algn="l">
              <a:spcBef>
                <a:spcPct val="20000"/>
              </a:spcBef>
              <a:buFontTx/>
              <a:buChar char="•"/>
            </a:pPr>
            <a:r>
              <a:rPr lang="en-US" altLang="en-US" sz="2000"/>
              <a:t>Some runoff flows through engineered soil</a:t>
            </a:r>
          </a:p>
          <a:p>
            <a:pPr algn="l">
              <a:spcBef>
                <a:spcPct val="20000"/>
              </a:spcBef>
              <a:buFontTx/>
              <a:buChar char="•"/>
            </a:pPr>
            <a:r>
              <a:rPr lang="en-US" altLang="en-US" sz="2000"/>
              <a:t>Native soil restricts below ground discharge</a:t>
            </a:r>
          </a:p>
          <a:p>
            <a:pPr algn="l">
              <a:spcBef>
                <a:spcPct val="20000"/>
              </a:spcBef>
              <a:buFontTx/>
              <a:buChar char="•"/>
            </a:pPr>
            <a:r>
              <a:rPr lang="en-US" altLang="en-US" sz="2000"/>
              <a:t>Water level above ground falls</a:t>
            </a:r>
          </a:p>
          <a:p>
            <a:pPr algn="l">
              <a:spcBef>
                <a:spcPct val="20000"/>
              </a:spcBef>
              <a:buFontTx/>
              <a:buChar char="•"/>
            </a:pPr>
            <a:r>
              <a:rPr lang="en-US" altLang="en-US" sz="2000"/>
              <a:t>Water level below ground falls</a:t>
            </a:r>
          </a:p>
          <a:p>
            <a:pPr algn="l">
              <a:spcBef>
                <a:spcPct val="20000"/>
              </a:spcBef>
              <a:buFontTx/>
              <a:buChar char="•"/>
            </a:pPr>
            <a:r>
              <a:rPr lang="en-US" altLang="en-US" sz="2000"/>
              <a:t>Water discharges through underdrain</a:t>
            </a:r>
          </a:p>
        </p:txBody>
      </p:sp>
      <p:sp>
        <p:nvSpPr>
          <p:cNvPr id="11277" name="Line 13"/>
          <p:cNvSpPr>
            <a:spLocks noChangeShapeType="1"/>
          </p:cNvSpPr>
          <p:nvPr/>
        </p:nvSpPr>
        <p:spPr bwMode="auto">
          <a:xfrm>
            <a:off x="64008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8" name="Line 14"/>
          <p:cNvSpPr>
            <a:spLocks noChangeShapeType="1"/>
          </p:cNvSpPr>
          <p:nvPr/>
        </p:nvSpPr>
        <p:spPr bwMode="auto">
          <a:xfrm>
            <a:off x="5867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79" name="Line 15"/>
          <p:cNvSpPr>
            <a:spLocks noChangeShapeType="1"/>
          </p:cNvSpPr>
          <p:nvPr/>
        </p:nvSpPr>
        <p:spPr bwMode="auto">
          <a:xfrm>
            <a:off x="7010400" y="3429000"/>
            <a:ext cx="0" cy="45720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1280" name="Line 16"/>
          <p:cNvSpPr>
            <a:spLocks noChangeShapeType="1"/>
          </p:cNvSpPr>
          <p:nvPr/>
        </p:nvSpPr>
        <p:spPr bwMode="auto">
          <a:xfrm flipV="1">
            <a:off x="4660900" y="3276600"/>
            <a:ext cx="3644900" cy="1270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1281" name="Oval 19"/>
          <p:cNvSpPr>
            <a:spLocks noChangeArrowheads="1"/>
          </p:cNvSpPr>
          <p:nvPr/>
        </p:nvSpPr>
        <p:spPr bwMode="auto">
          <a:xfrm>
            <a:off x="5159375" y="5356225"/>
            <a:ext cx="304800" cy="304800"/>
          </a:xfrm>
          <a:prstGeom prst="ellipse">
            <a:avLst/>
          </a:prstGeom>
          <a:solidFill>
            <a:srgbClr val="0000FF"/>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lvl1pPr>
              <a:defRPr sz="2400" b="1">
                <a:solidFill>
                  <a:srgbClr val="FF0000"/>
                </a:solidFill>
                <a:latin typeface="Arial" pitchFamily="34" charset="0"/>
              </a:defRPr>
            </a:lvl1pPr>
            <a:lvl2pPr marL="742950" indent="-285750">
              <a:defRPr sz="2400" b="1">
                <a:solidFill>
                  <a:srgbClr val="FF0000"/>
                </a:solidFill>
                <a:latin typeface="Arial" pitchFamily="34" charset="0"/>
              </a:defRPr>
            </a:lvl2pPr>
            <a:lvl3pPr marL="1143000" indent="-228600">
              <a:defRPr sz="2400" b="1">
                <a:solidFill>
                  <a:srgbClr val="FF0000"/>
                </a:solidFill>
                <a:latin typeface="Arial" pitchFamily="34" charset="0"/>
              </a:defRPr>
            </a:lvl3pPr>
            <a:lvl4pPr marL="1600200" indent="-228600">
              <a:defRPr sz="2400" b="1">
                <a:solidFill>
                  <a:srgbClr val="FF0000"/>
                </a:solidFill>
                <a:latin typeface="Arial" pitchFamily="34" charset="0"/>
              </a:defRPr>
            </a:lvl4pPr>
            <a:lvl5pPr marL="2057400" indent="-228600">
              <a:defRPr sz="2400" b="1">
                <a:solidFill>
                  <a:srgbClr val="FF0000"/>
                </a:solidFill>
                <a:latin typeface="Arial" pitchFamily="34" charset="0"/>
              </a:defRPr>
            </a:lvl5pPr>
            <a:lvl6pPr marL="2514600" indent="-228600" algn="ctr" eaLnBrk="0" fontAlgn="base" hangingPunct="0">
              <a:spcBef>
                <a:spcPct val="50000"/>
              </a:spcBef>
              <a:spcAft>
                <a:spcPct val="0"/>
              </a:spcAft>
              <a:defRPr sz="2400" b="1">
                <a:solidFill>
                  <a:srgbClr val="FF0000"/>
                </a:solidFill>
                <a:latin typeface="Arial" pitchFamily="34" charset="0"/>
              </a:defRPr>
            </a:lvl6pPr>
            <a:lvl7pPr marL="2971800" indent="-228600" algn="ctr" eaLnBrk="0" fontAlgn="base" hangingPunct="0">
              <a:spcBef>
                <a:spcPct val="50000"/>
              </a:spcBef>
              <a:spcAft>
                <a:spcPct val="0"/>
              </a:spcAft>
              <a:defRPr sz="2400" b="1">
                <a:solidFill>
                  <a:srgbClr val="FF0000"/>
                </a:solidFill>
                <a:latin typeface="Arial" pitchFamily="34" charset="0"/>
              </a:defRPr>
            </a:lvl7pPr>
            <a:lvl8pPr marL="3429000" indent="-228600" algn="ctr" eaLnBrk="0" fontAlgn="base" hangingPunct="0">
              <a:spcBef>
                <a:spcPct val="50000"/>
              </a:spcBef>
              <a:spcAft>
                <a:spcPct val="0"/>
              </a:spcAft>
              <a:defRPr sz="2400" b="1">
                <a:solidFill>
                  <a:srgbClr val="FF0000"/>
                </a:solidFill>
                <a:latin typeface="Arial" pitchFamily="34" charset="0"/>
              </a:defRPr>
            </a:lvl8pPr>
            <a:lvl9pPr marL="3886200" indent="-228600" algn="ctr" eaLnBrk="0" fontAlgn="base" hangingPunct="0">
              <a:spcBef>
                <a:spcPct val="50000"/>
              </a:spcBef>
              <a:spcAft>
                <a:spcPct val="0"/>
              </a:spcAft>
              <a:defRPr sz="2400" b="1">
                <a:solidFill>
                  <a:srgbClr val="FF0000"/>
                </a:solidFill>
                <a:latin typeface="Arial" pitchFamily="34" charset="0"/>
              </a:defRPr>
            </a:lvl9pPr>
          </a:lstStyle>
          <a:p>
            <a:endParaRPr lang="en-US"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38100" cap="flat" cmpd="sng" algn="ctr">
          <a:no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1"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rgbClr val="FFFFFF"/>
        </a:solidFill>
        <a:ln w="38100" cap="flat" cmpd="sng" algn="ctr">
          <a:no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1" i="0" u="none" strike="noStrike" cap="none" normalizeH="0" baseline="0" smtClean="0">
            <a:ln>
              <a:noFill/>
            </a:ln>
            <a:solidFill>
              <a:srgbClr val="FF0000"/>
            </a:solidFill>
            <a:effectLst/>
            <a:latin typeface="Arial"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11849</TotalTime>
  <Words>1888</Words>
  <Application>Microsoft Office PowerPoint</Application>
  <PresentationFormat>On-screen Show (4:3)</PresentationFormat>
  <Paragraphs>162</Paragraphs>
  <Slides>22</Slides>
  <Notes>20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22</vt:i4>
      </vt:variant>
    </vt:vector>
  </HeadingPairs>
  <TitlesOfParts>
    <vt:vector size="25" baseType="lpstr">
      <vt:lpstr>Ripple</vt:lpstr>
      <vt:lpstr>Photo Editor Photo</vt:lpstr>
      <vt:lpstr>Worksheet</vt:lpstr>
      <vt:lpstr>WinSLAMM v 10  Biofiltration</vt:lpstr>
      <vt:lpstr>We will cover . . .</vt:lpstr>
      <vt:lpstr>Modeling Notes</vt:lpstr>
      <vt:lpstr>Modeling Notes</vt:lpstr>
      <vt:lpstr>Control Practice Overview</vt:lpstr>
      <vt:lpstr>Control Practice Overview</vt:lpstr>
      <vt:lpstr>Control Practice Overview</vt:lpstr>
      <vt:lpstr>Control Practice Overview</vt:lpstr>
      <vt:lpstr>Control Practice Overview</vt:lpstr>
      <vt:lpstr>Control Practice Overview</vt:lpstr>
      <vt:lpstr>Control Practice Overview</vt:lpstr>
      <vt:lpstr>Stormwater Constituents that may Adversely Affect Infiltration Device Life and Performance</vt:lpstr>
      <vt:lpstr>PowerPoint Presentation</vt:lpstr>
      <vt:lpstr>PowerPoint Presentation</vt:lpstr>
      <vt:lpstr>Ground Water Mounding “Rules of Thumb”</vt:lpstr>
      <vt:lpstr>Five Components to Modeling Biofilters</vt:lpstr>
      <vt:lpstr>Biofilter Geometry</vt:lpstr>
      <vt:lpstr>Biofilter Data Entry Form</vt:lpstr>
      <vt:lpstr>Biofilter Data Entry Form</vt:lpstr>
      <vt:lpstr>Biofilter Data Entry Form</vt:lpstr>
      <vt:lpstr>Biofilter Data Entry Form</vt:lpstr>
      <vt:lpstr>Additional Output</vt:lpstr>
    </vt:vector>
  </TitlesOfParts>
  <Company>PVA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WinSLAMM v 8.7 Model Features</dc:title>
  <dc:creator>John Voorhees</dc:creator>
  <cp:lastModifiedBy>Bob</cp:lastModifiedBy>
  <cp:revision>218</cp:revision>
  <cp:lastPrinted>2013-12-14T02:42:41Z</cp:lastPrinted>
  <dcterms:created xsi:type="dcterms:W3CDTF">2004-02-25T05:55:08Z</dcterms:created>
  <dcterms:modified xsi:type="dcterms:W3CDTF">2013-12-14T02:43:00Z</dcterms:modified>
</cp:coreProperties>
</file>