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7" r:id="rId1"/>
  </p:sldMasterIdLst>
  <p:notesMasterIdLst>
    <p:notesMasterId r:id="rId46"/>
  </p:notesMasterIdLst>
  <p:handoutMasterIdLst>
    <p:handoutMasterId r:id="rId47"/>
  </p:handoutMasterIdLst>
  <p:sldIdLst>
    <p:sldId id="387" r:id="rId2"/>
    <p:sldId id="408" r:id="rId3"/>
    <p:sldId id="393" r:id="rId4"/>
    <p:sldId id="395" r:id="rId5"/>
    <p:sldId id="406" r:id="rId6"/>
    <p:sldId id="394" r:id="rId7"/>
    <p:sldId id="389" r:id="rId8"/>
    <p:sldId id="396" r:id="rId9"/>
    <p:sldId id="400" r:id="rId10"/>
    <p:sldId id="391" r:id="rId11"/>
    <p:sldId id="388" r:id="rId12"/>
    <p:sldId id="410" r:id="rId13"/>
    <p:sldId id="421" r:id="rId14"/>
    <p:sldId id="418" r:id="rId15"/>
    <p:sldId id="419" r:id="rId16"/>
    <p:sldId id="424" r:id="rId17"/>
    <p:sldId id="426" r:id="rId18"/>
    <p:sldId id="427" r:id="rId19"/>
    <p:sldId id="437" r:id="rId20"/>
    <p:sldId id="438" r:id="rId21"/>
    <p:sldId id="441" r:id="rId22"/>
    <p:sldId id="444" r:id="rId23"/>
    <p:sldId id="445" r:id="rId24"/>
    <p:sldId id="446" r:id="rId25"/>
    <p:sldId id="447" r:id="rId26"/>
    <p:sldId id="448" r:id="rId27"/>
    <p:sldId id="449" r:id="rId28"/>
    <p:sldId id="450" r:id="rId29"/>
    <p:sldId id="452" r:id="rId30"/>
    <p:sldId id="454" r:id="rId31"/>
    <p:sldId id="457" r:id="rId32"/>
    <p:sldId id="458" r:id="rId33"/>
    <p:sldId id="459" r:id="rId34"/>
    <p:sldId id="460" r:id="rId35"/>
    <p:sldId id="461" r:id="rId36"/>
    <p:sldId id="462" r:id="rId37"/>
    <p:sldId id="463" r:id="rId38"/>
    <p:sldId id="464" r:id="rId39"/>
    <p:sldId id="467" r:id="rId40"/>
    <p:sldId id="468" r:id="rId41"/>
    <p:sldId id="469" r:id="rId42"/>
    <p:sldId id="470" r:id="rId43"/>
    <p:sldId id="471" r:id="rId44"/>
    <p:sldId id="472" r:id="rId45"/>
  </p:sldIdLst>
  <p:sldSz cx="9144000" cy="6858000" type="screen4x3"/>
  <p:notesSz cx="9601200" cy="7315200"/>
  <p:defaultTextStyle>
    <a:defPPr>
      <a:defRPr lang="en-US"/>
    </a:defPPr>
    <a:lvl1pPr algn="ctr" rtl="0" fontAlgn="base">
      <a:spcBef>
        <a:spcPct val="50000"/>
      </a:spcBef>
      <a:spcAft>
        <a:spcPct val="0"/>
      </a:spcAft>
      <a:defRPr sz="2800" b="1" kern="1200">
        <a:solidFill>
          <a:schemeClr val="tx1"/>
        </a:solidFill>
        <a:latin typeface="Arial" charset="0"/>
        <a:ea typeface="+mn-ea"/>
        <a:cs typeface="+mn-cs"/>
      </a:defRPr>
    </a:lvl1pPr>
    <a:lvl2pPr marL="457200" algn="ctr" rtl="0" fontAlgn="base">
      <a:spcBef>
        <a:spcPct val="50000"/>
      </a:spcBef>
      <a:spcAft>
        <a:spcPct val="0"/>
      </a:spcAft>
      <a:defRPr sz="2800" b="1" kern="1200">
        <a:solidFill>
          <a:schemeClr val="tx1"/>
        </a:solidFill>
        <a:latin typeface="Arial" charset="0"/>
        <a:ea typeface="+mn-ea"/>
        <a:cs typeface="+mn-cs"/>
      </a:defRPr>
    </a:lvl2pPr>
    <a:lvl3pPr marL="914400" algn="ctr" rtl="0" fontAlgn="base">
      <a:spcBef>
        <a:spcPct val="50000"/>
      </a:spcBef>
      <a:spcAft>
        <a:spcPct val="0"/>
      </a:spcAft>
      <a:defRPr sz="2800" b="1" kern="1200">
        <a:solidFill>
          <a:schemeClr val="tx1"/>
        </a:solidFill>
        <a:latin typeface="Arial" charset="0"/>
        <a:ea typeface="+mn-ea"/>
        <a:cs typeface="+mn-cs"/>
      </a:defRPr>
    </a:lvl3pPr>
    <a:lvl4pPr marL="1371600" algn="ctr" rtl="0" fontAlgn="base">
      <a:spcBef>
        <a:spcPct val="50000"/>
      </a:spcBef>
      <a:spcAft>
        <a:spcPct val="0"/>
      </a:spcAft>
      <a:defRPr sz="2800" b="1" kern="1200">
        <a:solidFill>
          <a:schemeClr val="tx1"/>
        </a:solidFill>
        <a:latin typeface="Arial" charset="0"/>
        <a:ea typeface="+mn-ea"/>
        <a:cs typeface="+mn-cs"/>
      </a:defRPr>
    </a:lvl4pPr>
    <a:lvl5pPr marL="1828800" algn="ctr" rtl="0" fontAlgn="base">
      <a:spcBef>
        <a:spcPct val="5000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CB3BA"/>
    <a:srgbClr val="91B7BD"/>
    <a:srgbClr val="070C0D"/>
    <a:srgbClr val="175299"/>
    <a:srgbClr val="A7B4B7"/>
    <a:srgbClr val="76ACF4"/>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7" autoAdjust="0"/>
    <p:restoredTop sz="94638" autoAdjust="0"/>
  </p:normalViewPr>
  <p:slideViewPr>
    <p:cSldViewPr snapToGrid="0">
      <p:cViewPr>
        <p:scale>
          <a:sx n="70" d="100"/>
          <a:sy n="70" d="100"/>
        </p:scale>
        <p:origin x="-2268" y="-1230"/>
      </p:cViewPr>
      <p:guideLst>
        <p:guide orient="horz" pos="816"/>
        <p:guide pos="2496"/>
        <p:guide pos="3360"/>
        <p:guide pos="384"/>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20" d="100"/>
        <a:sy n="120" d="100"/>
      </p:scale>
      <p:origin x="0" y="0"/>
    </p:cViewPr>
  </p:sorterViewPr>
  <p:notesViewPr>
    <p:cSldViewPr snapToGrid="0">
      <p:cViewPr varScale="1">
        <p:scale>
          <a:sx n="52" d="100"/>
          <a:sy n="52" d="100"/>
        </p:scale>
        <p:origin x="-1872" y="-108"/>
      </p:cViewPr>
      <p:guideLst>
        <p:guide orient="horz" pos="2303"/>
        <p:guide pos="302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_rels/viewProps.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4156075" cy="365125"/>
          </a:xfrm>
          <a:prstGeom prst="rect">
            <a:avLst/>
          </a:prstGeom>
          <a:noFill/>
          <a:ln w="9525">
            <a:noFill/>
            <a:miter lim="800000"/>
            <a:headEnd/>
            <a:tailEnd/>
          </a:ln>
          <a:effectLst/>
        </p:spPr>
        <p:txBody>
          <a:bodyPr vert="horz" wrap="square" lIns="96879" tIns="48439" rIns="96879" bIns="48439" numCol="1" anchor="t" anchorCtr="0" compatLnSpc="1">
            <a:prstTxWarp prst="textNoShape">
              <a:avLst/>
            </a:prstTxWarp>
          </a:bodyPr>
          <a:lstStyle>
            <a:lvl1pPr algn="l" defTabSz="968375" eaLnBrk="0" hangingPunct="0">
              <a:spcBef>
                <a:spcPct val="0"/>
              </a:spcBef>
              <a:defRPr sz="1300" b="0"/>
            </a:lvl1pPr>
          </a:lstStyle>
          <a:p>
            <a:pPr>
              <a:defRPr/>
            </a:pPr>
            <a:r>
              <a:rPr lang="en-US"/>
              <a:t>Tab 17: City Wide Analysis</a:t>
            </a:r>
          </a:p>
        </p:txBody>
      </p:sp>
      <p:sp>
        <p:nvSpPr>
          <p:cNvPr id="33795" name="Rectangle 3"/>
          <p:cNvSpPr>
            <a:spLocks noGrp="1" noChangeArrowheads="1"/>
          </p:cNvSpPr>
          <p:nvPr>
            <p:ph type="dt" sz="quarter" idx="1"/>
          </p:nvPr>
        </p:nvSpPr>
        <p:spPr bwMode="auto">
          <a:xfrm>
            <a:off x="5445125" y="0"/>
            <a:ext cx="4156075" cy="365125"/>
          </a:xfrm>
          <a:prstGeom prst="rect">
            <a:avLst/>
          </a:prstGeom>
          <a:noFill/>
          <a:ln w="9525">
            <a:noFill/>
            <a:miter lim="800000"/>
            <a:headEnd/>
            <a:tailEnd/>
          </a:ln>
          <a:effectLst/>
        </p:spPr>
        <p:txBody>
          <a:bodyPr vert="horz" wrap="square" lIns="96879" tIns="48439" rIns="96879" bIns="48439" numCol="1" anchor="t" anchorCtr="0" compatLnSpc="1">
            <a:prstTxWarp prst="textNoShape">
              <a:avLst/>
            </a:prstTxWarp>
          </a:bodyPr>
          <a:lstStyle>
            <a:lvl1pPr algn="r" defTabSz="968375" eaLnBrk="0" hangingPunct="0">
              <a:spcBef>
                <a:spcPct val="0"/>
              </a:spcBef>
              <a:defRPr sz="1300" b="0">
                <a:solidFill>
                  <a:srgbClr val="FFFFFF"/>
                </a:solidFill>
                <a:latin typeface="Times New Roman" pitchFamily="18" charset="0"/>
              </a:defRPr>
            </a:lvl1pPr>
          </a:lstStyle>
          <a:p>
            <a:pPr>
              <a:defRPr/>
            </a:pPr>
            <a:fld id="{D21636F3-1907-4DFD-8789-F71FEAB1114F}" type="datetime1">
              <a:rPr lang="en-US"/>
              <a:pPr>
                <a:defRPr/>
              </a:pPr>
              <a:t>12/13/2013</a:t>
            </a:fld>
            <a:endParaRPr lang="en-US"/>
          </a:p>
        </p:txBody>
      </p:sp>
      <p:sp>
        <p:nvSpPr>
          <p:cNvPr id="33796" name="Rectangle 4"/>
          <p:cNvSpPr>
            <a:spLocks noGrp="1" noChangeArrowheads="1"/>
          </p:cNvSpPr>
          <p:nvPr>
            <p:ph type="ftr" sz="quarter" idx="2"/>
          </p:nvPr>
        </p:nvSpPr>
        <p:spPr bwMode="auto">
          <a:xfrm>
            <a:off x="0" y="6950075"/>
            <a:ext cx="4156075" cy="365125"/>
          </a:xfrm>
          <a:prstGeom prst="rect">
            <a:avLst/>
          </a:prstGeom>
          <a:noFill/>
          <a:ln w="9525">
            <a:noFill/>
            <a:miter lim="800000"/>
            <a:headEnd/>
            <a:tailEnd/>
          </a:ln>
          <a:effectLst/>
        </p:spPr>
        <p:txBody>
          <a:bodyPr vert="horz" wrap="square" lIns="96879" tIns="48439" rIns="96879" bIns="48439" numCol="1" anchor="b" anchorCtr="0" compatLnSpc="1">
            <a:prstTxWarp prst="textNoShape">
              <a:avLst/>
            </a:prstTxWarp>
          </a:bodyPr>
          <a:lstStyle>
            <a:lvl1pPr algn="l" defTabSz="968375" eaLnBrk="0" hangingPunct="0">
              <a:spcBef>
                <a:spcPct val="0"/>
              </a:spcBef>
              <a:defRPr sz="1300" b="0">
                <a:solidFill>
                  <a:srgbClr val="FFFFFF"/>
                </a:solidFill>
                <a:latin typeface="Times New Roman" pitchFamily="18" charset="0"/>
              </a:defRPr>
            </a:lvl1pPr>
          </a:lstStyle>
          <a:p>
            <a:pPr>
              <a:defRPr/>
            </a:pPr>
            <a:endParaRPr lang="en-US"/>
          </a:p>
        </p:txBody>
      </p:sp>
      <p:sp>
        <p:nvSpPr>
          <p:cNvPr id="33797" name="Rectangle 5"/>
          <p:cNvSpPr>
            <a:spLocks noGrp="1" noChangeArrowheads="1"/>
          </p:cNvSpPr>
          <p:nvPr>
            <p:ph type="sldNum" sz="quarter" idx="3"/>
          </p:nvPr>
        </p:nvSpPr>
        <p:spPr bwMode="auto">
          <a:xfrm>
            <a:off x="5445125" y="6950075"/>
            <a:ext cx="4156075" cy="365125"/>
          </a:xfrm>
          <a:prstGeom prst="rect">
            <a:avLst/>
          </a:prstGeom>
          <a:noFill/>
          <a:ln w="9525">
            <a:noFill/>
            <a:miter lim="800000"/>
            <a:headEnd/>
            <a:tailEnd/>
          </a:ln>
          <a:effectLst/>
        </p:spPr>
        <p:txBody>
          <a:bodyPr vert="horz" wrap="square" lIns="96879" tIns="48439" rIns="96879" bIns="48439" numCol="1" anchor="b" anchorCtr="0" compatLnSpc="1">
            <a:prstTxWarp prst="textNoShape">
              <a:avLst/>
            </a:prstTxWarp>
          </a:bodyPr>
          <a:lstStyle>
            <a:lvl1pPr algn="r" defTabSz="968375" eaLnBrk="0" hangingPunct="0">
              <a:spcBef>
                <a:spcPct val="0"/>
              </a:spcBef>
              <a:defRPr sz="1300" b="0">
                <a:solidFill>
                  <a:srgbClr val="FFFFFF"/>
                </a:solidFill>
              </a:defRPr>
            </a:lvl1pPr>
          </a:lstStyle>
          <a:p>
            <a:pPr>
              <a:defRPr/>
            </a:pPr>
            <a:fld id="{2DE817FE-229C-4721-A4D1-D81BBF30FAB6}" type="slidenum">
              <a:rPr lang="en-US"/>
              <a:pPr>
                <a:defRPr/>
              </a:pPr>
              <a:t>‹#›</a:t>
            </a:fld>
            <a:endParaRPr lang="en-US"/>
          </a:p>
        </p:txBody>
      </p:sp>
    </p:spTree>
    <p:extLst>
      <p:ext uri="{BB962C8B-B14F-4D97-AF65-F5344CB8AC3E}">
        <p14:creationId xmlns:p14="http://schemas.microsoft.com/office/powerpoint/2010/main" val="12474245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173538" cy="358775"/>
          </a:xfrm>
          <a:prstGeom prst="rect">
            <a:avLst/>
          </a:prstGeom>
          <a:noFill/>
          <a:ln w="9525">
            <a:noFill/>
            <a:miter lim="800000"/>
            <a:headEnd/>
            <a:tailEnd/>
          </a:ln>
          <a:effectLst/>
        </p:spPr>
        <p:txBody>
          <a:bodyPr vert="horz" wrap="square" lIns="95073" tIns="47536" rIns="95073" bIns="47536" numCol="1" anchor="t" anchorCtr="0" compatLnSpc="1">
            <a:prstTxWarp prst="textNoShape">
              <a:avLst/>
            </a:prstTxWarp>
          </a:bodyPr>
          <a:lstStyle>
            <a:lvl1pPr algn="l" defTabSz="950913">
              <a:spcBef>
                <a:spcPct val="0"/>
              </a:spcBef>
              <a:defRPr sz="1300" b="0">
                <a:latin typeface="Times New Roman" pitchFamily="18" charset="0"/>
              </a:defRPr>
            </a:lvl1pPr>
          </a:lstStyle>
          <a:p>
            <a:pPr>
              <a:defRPr/>
            </a:pPr>
            <a:endParaRPr lang="en-US"/>
          </a:p>
        </p:txBody>
      </p:sp>
      <p:sp>
        <p:nvSpPr>
          <p:cNvPr id="38915" name="Rectangle 3"/>
          <p:cNvSpPr>
            <a:spLocks noGrp="1" noChangeArrowheads="1"/>
          </p:cNvSpPr>
          <p:nvPr>
            <p:ph type="dt" idx="1"/>
          </p:nvPr>
        </p:nvSpPr>
        <p:spPr bwMode="auto">
          <a:xfrm>
            <a:off x="5427663" y="0"/>
            <a:ext cx="4173537" cy="358775"/>
          </a:xfrm>
          <a:prstGeom prst="rect">
            <a:avLst/>
          </a:prstGeom>
          <a:noFill/>
          <a:ln w="9525">
            <a:noFill/>
            <a:miter lim="800000"/>
            <a:headEnd/>
            <a:tailEnd/>
          </a:ln>
          <a:effectLst/>
        </p:spPr>
        <p:txBody>
          <a:bodyPr vert="horz" wrap="square" lIns="95073" tIns="47536" rIns="95073" bIns="47536" numCol="1" anchor="t" anchorCtr="0" compatLnSpc="1">
            <a:prstTxWarp prst="textNoShape">
              <a:avLst/>
            </a:prstTxWarp>
          </a:bodyPr>
          <a:lstStyle>
            <a:lvl1pPr algn="r" defTabSz="950913">
              <a:spcBef>
                <a:spcPct val="0"/>
              </a:spcBef>
              <a:defRPr sz="1300" b="0">
                <a:latin typeface="Times New Roman" pitchFamily="18" charset="0"/>
              </a:defRPr>
            </a:lvl1pPr>
          </a:lstStyle>
          <a:p>
            <a:pPr>
              <a:defRPr/>
            </a:pPr>
            <a:fld id="{0071E289-852D-45D2-8F72-D971C3093B87}" type="datetime1">
              <a:rPr lang="en-US"/>
              <a:pPr>
                <a:defRPr/>
              </a:pPr>
              <a:t>12/13/2013</a:t>
            </a:fld>
            <a:endParaRPr lang="en-US"/>
          </a:p>
        </p:txBody>
      </p:sp>
      <p:sp>
        <p:nvSpPr>
          <p:cNvPr id="80900" name="Rectangle 4"/>
          <p:cNvSpPr>
            <a:spLocks noGrp="1" noRot="1" noChangeAspect="1" noChangeArrowheads="1" noTextEdit="1"/>
          </p:cNvSpPr>
          <p:nvPr>
            <p:ph type="sldImg" idx="2"/>
          </p:nvPr>
        </p:nvSpPr>
        <p:spPr bwMode="auto">
          <a:xfrm>
            <a:off x="2967038" y="541338"/>
            <a:ext cx="3675062" cy="27559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7" name="Rectangle 5"/>
          <p:cNvSpPr>
            <a:spLocks noGrp="1" noChangeArrowheads="1"/>
          </p:cNvSpPr>
          <p:nvPr>
            <p:ph type="body" sz="quarter" idx="3"/>
          </p:nvPr>
        </p:nvSpPr>
        <p:spPr bwMode="auto">
          <a:xfrm>
            <a:off x="1252538" y="3478213"/>
            <a:ext cx="7096125" cy="3295650"/>
          </a:xfrm>
          <a:prstGeom prst="rect">
            <a:avLst/>
          </a:prstGeom>
          <a:noFill/>
          <a:ln w="9525">
            <a:noFill/>
            <a:miter lim="800000"/>
            <a:headEnd/>
            <a:tailEnd/>
          </a:ln>
          <a:effectLst/>
        </p:spPr>
        <p:txBody>
          <a:bodyPr vert="horz" wrap="square" lIns="95073" tIns="47536" rIns="95073" bIns="4753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956425"/>
            <a:ext cx="4173538" cy="358775"/>
          </a:xfrm>
          <a:prstGeom prst="rect">
            <a:avLst/>
          </a:prstGeom>
          <a:noFill/>
          <a:ln w="9525">
            <a:noFill/>
            <a:miter lim="800000"/>
            <a:headEnd/>
            <a:tailEnd/>
          </a:ln>
          <a:effectLst/>
        </p:spPr>
        <p:txBody>
          <a:bodyPr vert="horz" wrap="square" lIns="95073" tIns="47536" rIns="95073" bIns="47536" numCol="1" anchor="b" anchorCtr="0" compatLnSpc="1">
            <a:prstTxWarp prst="textNoShape">
              <a:avLst/>
            </a:prstTxWarp>
          </a:bodyPr>
          <a:lstStyle>
            <a:lvl1pPr algn="l" defTabSz="950913">
              <a:spcBef>
                <a:spcPct val="0"/>
              </a:spcBef>
              <a:defRPr sz="1300" b="0">
                <a:latin typeface="Times New Roman" pitchFamily="18" charset="0"/>
              </a:defRPr>
            </a:lvl1pPr>
          </a:lstStyle>
          <a:p>
            <a:pPr>
              <a:defRPr/>
            </a:pPr>
            <a:endParaRPr lang="en-US"/>
          </a:p>
        </p:txBody>
      </p:sp>
      <p:sp>
        <p:nvSpPr>
          <p:cNvPr id="38919" name="Rectangle 7"/>
          <p:cNvSpPr>
            <a:spLocks noGrp="1" noChangeArrowheads="1"/>
          </p:cNvSpPr>
          <p:nvPr>
            <p:ph type="sldNum" sz="quarter" idx="5"/>
          </p:nvPr>
        </p:nvSpPr>
        <p:spPr bwMode="auto">
          <a:xfrm>
            <a:off x="5427663" y="6956425"/>
            <a:ext cx="4173537" cy="358775"/>
          </a:xfrm>
          <a:prstGeom prst="rect">
            <a:avLst/>
          </a:prstGeom>
          <a:noFill/>
          <a:ln w="9525">
            <a:noFill/>
            <a:miter lim="800000"/>
            <a:headEnd/>
            <a:tailEnd/>
          </a:ln>
          <a:effectLst/>
        </p:spPr>
        <p:txBody>
          <a:bodyPr vert="horz" wrap="square" lIns="95073" tIns="47536" rIns="95073" bIns="47536" numCol="1" anchor="b" anchorCtr="0" compatLnSpc="1">
            <a:prstTxWarp prst="textNoShape">
              <a:avLst/>
            </a:prstTxWarp>
          </a:bodyPr>
          <a:lstStyle>
            <a:lvl1pPr algn="r" defTabSz="950913">
              <a:spcBef>
                <a:spcPct val="0"/>
              </a:spcBef>
              <a:defRPr sz="1300" b="0">
                <a:latin typeface="Times New Roman" pitchFamily="18" charset="0"/>
              </a:defRPr>
            </a:lvl1pPr>
          </a:lstStyle>
          <a:p>
            <a:pPr>
              <a:defRPr/>
            </a:pPr>
            <a:fld id="{4A42FE17-E2BF-4AE0-A8D6-9F9CFDAAA021}" type="slidenum">
              <a:rPr lang="en-US"/>
              <a:pPr>
                <a:defRPr/>
              </a:pPr>
              <a:t>‹#›</a:t>
            </a:fld>
            <a:endParaRPr lang="en-US"/>
          </a:p>
        </p:txBody>
      </p:sp>
    </p:spTree>
    <p:extLst>
      <p:ext uri="{BB962C8B-B14F-4D97-AF65-F5344CB8AC3E}">
        <p14:creationId xmlns:p14="http://schemas.microsoft.com/office/powerpoint/2010/main" val="36716998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4D6E4FBA-9C3C-4371-8E59-4E2FFACC9F7F}" type="slidenum">
              <a:rPr lang="en-US" altLang="en-US" sz="1300" smtClean="0"/>
              <a:pPr algn="r" eaLnBrk="1" hangingPunct="1">
                <a:spcBef>
                  <a:spcPct val="0"/>
                </a:spcBef>
              </a:pPr>
              <a:t>1</a:t>
            </a:fld>
            <a:endParaRPr lang="en-US" altLang="en-US" sz="1300"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01426BB1-8806-49CC-B2EC-250ED1E88A05}" type="slidenum">
              <a:rPr lang="en-US" altLang="en-US" sz="1300" smtClean="0"/>
              <a:pPr algn="r" eaLnBrk="1" hangingPunct="1">
                <a:spcBef>
                  <a:spcPct val="0"/>
                </a:spcBef>
              </a:pPr>
              <a:t>10</a:t>
            </a:fld>
            <a:endParaRPr lang="en-US" altLang="en-US" sz="1300"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2EB5150A-E6AE-47AE-8DB1-1FB619F3B6E6}" type="slidenum">
              <a:rPr lang="en-US" altLang="en-US" sz="1300" smtClean="0"/>
              <a:pPr algn="r" eaLnBrk="1" hangingPunct="1">
                <a:spcBef>
                  <a:spcPct val="0"/>
                </a:spcBef>
              </a:pPr>
              <a:t>11</a:t>
            </a:fld>
            <a:endParaRPr lang="en-US" altLang="en-US" sz="1300"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708B7DA9-D823-4D0F-A4A1-18E4974EB8E2}" type="slidenum">
              <a:rPr lang="en-US" altLang="en-US" sz="1300" smtClean="0"/>
              <a:pPr algn="r" eaLnBrk="1" hangingPunct="1">
                <a:spcBef>
                  <a:spcPct val="0"/>
                </a:spcBef>
              </a:pPr>
              <a:t>12</a:t>
            </a:fld>
            <a:endParaRPr lang="en-US" altLang="en-US" sz="1300"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r>
              <a:rPr lang="en-US" altLang="en-US" sz="1300" smtClean="0"/>
              <a:t>Tab 21b – Batch Processor</a:t>
            </a:r>
          </a:p>
        </p:txBody>
      </p:sp>
      <p:sp>
        <p:nvSpPr>
          <p:cNvPr id="10649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46BC05A6-A82B-46AD-96C0-D2B9146A435B}" type="slidenum">
              <a:rPr lang="en-US" altLang="en-US" sz="1300" smtClean="0"/>
              <a:pPr algn="r" eaLnBrk="1" hangingPunct="1">
                <a:spcBef>
                  <a:spcPct val="0"/>
                </a:spcBef>
              </a:pPr>
              <a:t>13</a:t>
            </a:fld>
            <a:endParaRPr lang="en-US" altLang="en-US" sz="1300" smtClean="0"/>
          </a:p>
        </p:txBody>
      </p:sp>
      <p:sp>
        <p:nvSpPr>
          <p:cNvPr id="106500" name="Rectangle 2"/>
          <p:cNvSpPr>
            <a:spLocks noGrp="1" noRot="1" noChangeAspect="1" noChangeArrowheads="1" noTextEdit="1"/>
          </p:cNvSpPr>
          <p:nvPr>
            <p:ph type="sldImg"/>
          </p:nvPr>
        </p:nvSpPr>
        <p:spPr>
          <a:ln/>
        </p:spPr>
      </p:sp>
      <p:sp>
        <p:nvSpPr>
          <p:cNvPr id="106501" name="Rectangle 3"/>
          <p:cNvSpPr>
            <a:spLocks noGrp="1" noChangeArrowheads="1"/>
          </p:cNvSpPr>
          <p:nvPr>
            <p:ph type="body" idx="1"/>
          </p:nvPr>
        </p:nvSpPr>
        <p:spPr>
          <a:xfrm>
            <a:off x="854075" y="3475038"/>
            <a:ext cx="7893050" cy="32908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100" smtClean="0">
                <a:latin typeface="Arial" charset="0"/>
              </a:rPr>
              <a:t>1.  To Run a Selected Series of .dat Files:</a:t>
            </a:r>
          </a:p>
          <a:p>
            <a:endParaRPr lang="en-US" altLang="en-US" sz="1100" smtClean="0">
              <a:latin typeface="Arial" charset="0"/>
            </a:endParaRPr>
          </a:p>
          <a:p>
            <a:r>
              <a:rPr lang="en-US" altLang="en-US" sz="1100" smtClean="0">
                <a:latin typeface="Arial" charset="0"/>
              </a:rPr>
              <a:t>a.  Select the folder that contains the files that you want to analyze by pressing the 'Select Directory' button.  The .dat files in that directory will appear in the left-most list box on the window, as files listed in the current directory.  In the list box immediately to the right is a list of the standard land use (SLU) type of each of the files.  If the file is not a standard land use file, it will say 'Not a SLU File'.  </a:t>
            </a:r>
          </a:p>
          <a:p>
            <a:r>
              <a:rPr lang="en-US" altLang="en-US" sz="1100" smtClean="0">
                <a:latin typeface="Arial" charset="0"/>
              </a:rPr>
              <a:t>b.  Add the files you want to analyze to the Run List.  To do this, either double click on individual files or press the 'Add All Listed Files to Run List'  button.</a:t>
            </a:r>
          </a:p>
          <a:p>
            <a:endParaRPr lang="en-US" altLang="en-US" sz="1100" smtClean="0">
              <a:latin typeface="Arial" charset="0"/>
            </a:endParaRPr>
          </a:p>
          <a:p>
            <a:r>
              <a:rPr lang="en-US" altLang="en-US" sz="1100" smtClean="0">
                <a:latin typeface="Arial" charset="0"/>
              </a:rPr>
              <a:t>c.  Press the 'Run Files in Run List' button.  This will run each of the files.  This output can then be viewed and analyzed in Excel or by selecting the 'View Output File" button.  This feature is especially useful when comparing different control practice alternatives for a site.  </a:t>
            </a:r>
          </a:p>
          <a:p>
            <a:endParaRPr lang="en-US" altLang="en-US" sz="1100" smtClean="0">
              <a:latin typeface="Arial" charset="0"/>
            </a:endParaRPr>
          </a:p>
          <a:p>
            <a:endParaRPr lang="en-US" altLang="en-US" sz="1100" smtClean="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r>
              <a:rPr lang="en-US" altLang="en-US" sz="1300" smtClean="0"/>
              <a:t>Tab 21b – Batch Processor</a:t>
            </a:r>
          </a:p>
        </p:txBody>
      </p:sp>
      <p:sp>
        <p:nvSpPr>
          <p:cNvPr id="10342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E212F7A5-C3E3-4453-AF6D-92516FCB68D9}" type="slidenum">
              <a:rPr lang="en-US" altLang="en-US" sz="1300" smtClean="0"/>
              <a:pPr algn="r" eaLnBrk="1" hangingPunct="1">
                <a:spcBef>
                  <a:spcPct val="0"/>
                </a:spcBef>
              </a:pPr>
              <a:t>14</a:t>
            </a:fld>
            <a:endParaRPr lang="en-US" altLang="en-US" sz="1300" smtClean="0"/>
          </a:p>
        </p:txBody>
      </p:sp>
      <p:sp>
        <p:nvSpPr>
          <p:cNvPr id="103428" name="Rectangle 1026"/>
          <p:cNvSpPr>
            <a:spLocks noGrp="1" noRot="1" noChangeAspect="1" noChangeArrowheads="1" noTextEdit="1"/>
          </p:cNvSpPr>
          <p:nvPr>
            <p:ph type="sldImg"/>
          </p:nvPr>
        </p:nvSpPr>
        <p:spPr>
          <a:ln/>
        </p:spPr>
      </p:sp>
      <p:sp>
        <p:nvSpPr>
          <p:cNvPr id="103429"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r>
              <a:rPr lang="en-US" altLang="en-US" sz="1300" smtClean="0"/>
              <a:t>Tab 21b – Batch Processor</a:t>
            </a:r>
          </a:p>
        </p:txBody>
      </p:sp>
      <p:sp>
        <p:nvSpPr>
          <p:cNvPr id="10445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A12460AE-AE75-4BF5-8DFF-6177C31FF60D}" type="slidenum">
              <a:rPr lang="en-US" altLang="en-US" sz="1300" smtClean="0"/>
              <a:pPr algn="r" eaLnBrk="1" hangingPunct="1">
                <a:spcBef>
                  <a:spcPct val="0"/>
                </a:spcBef>
              </a:pPr>
              <a:t>15</a:t>
            </a:fld>
            <a:endParaRPr lang="en-US" altLang="en-US" sz="1300" smtClean="0"/>
          </a:p>
        </p:txBody>
      </p:sp>
      <p:sp>
        <p:nvSpPr>
          <p:cNvPr id="104452" name="Rectangle 2"/>
          <p:cNvSpPr>
            <a:spLocks noGrp="1" noRot="1" noChangeAspect="1" noChangeArrowheads="1" noTextEdit="1"/>
          </p:cNvSpPr>
          <p:nvPr>
            <p:ph type="sldImg"/>
          </p:nvPr>
        </p:nvSpPr>
        <p:spPr>
          <a:ln/>
        </p:spPr>
      </p:sp>
      <p:sp>
        <p:nvSpPr>
          <p:cNvPr id="10445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r>
              <a:rPr lang="en-US" altLang="en-US" sz="1300" smtClean="0"/>
              <a:t>Tab 21b – Batch Processor</a:t>
            </a:r>
          </a:p>
        </p:txBody>
      </p:sp>
      <p:sp>
        <p:nvSpPr>
          <p:cNvPr id="10957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250650DC-6865-4841-A850-FE084B2497FA}" type="slidenum">
              <a:rPr lang="en-US" altLang="en-US" sz="1300" smtClean="0"/>
              <a:pPr algn="r" eaLnBrk="1" hangingPunct="1">
                <a:spcBef>
                  <a:spcPct val="0"/>
                </a:spcBef>
              </a:pPr>
              <a:t>16</a:t>
            </a:fld>
            <a:endParaRPr lang="en-US" altLang="en-US" sz="1300" smtClean="0"/>
          </a:p>
        </p:txBody>
      </p:sp>
      <p:sp>
        <p:nvSpPr>
          <p:cNvPr id="109572" name="Rectangle 2"/>
          <p:cNvSpPr>
            <a:spLocks noGrp="1" noRot="1" noChangeAspect="1" noChangeArrowheads="1" noTextEdit="1"/>
          </p:cNvSpPr>
          <p:nvPr>
            <p:ph type="sldImg"/>
          </p:nvPr>
        </p:nvSpPr>
        <p:spPr>
          <a:ln/>
        </p:spPr>
      </p:sp>
      <p:sp>
        <p:nvSpPr>
          <p:cNvPr id="10957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r>
              <a:rPr lang="en-US" altLang="en-US" sz="1300" smtClean="0"/>
              <a:t>Tab 21b – Batch Processor</a:t>
            </a:r>
          </a:p>
        </p:txBody>
      </p:sp>
      <p:sp>
        <p:nvSpPr>
          <p:cNvPr id="11161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CF6B9EB8-EEA8-429E-A4DC-A48D6400146F}" type="slidenum">
              <a:rPr lang="en-US" altLang="en-US" sz="1300" smtClean="0"/>
              <a:pPr algn="r" eaLnBrk="1" hangingPunct="1">
                <a:spcBef>
                  <a:spcPct val="0"/>
                </a:spcBef>
              </a:pPr>
              <a:t>17</a:t>
            </a:fld>
            <a:endParaRPr lang="en-US" altLang="en-US" sz="1300" smtClean="0"/>
          </a:p>
        </p:txBody>
      </p:sp>
      <p:sp>
        <p:nvSpPr>
          <p:cNvPr id="111620" name="Rectangle 2"/>
          <p:cNvSpPr>
            <a:spLocks noGrp="1" noRot="1" noChangeAspect="1" noChangeArrowheads="1" noTextEdit="1"/>
          </p:cNvSpPr>
          <p:nvPr>
            <p:ph type="sldImg"/>
          </p:nvPr>
        </p:nvSpPr>
        <p:spPr>
          <a:ln/>
        </p:spPr>
      </p:sp>
      <p:sp>
        <p:nvSpPr>
          <p:cNvPr id="11162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100" smtClean="0">
                <a:latin typeface="Arial" charset="0"/>
              </a:rPr>
              <a:t>The output file will have the name 'DATSetOutput.csv' in the same directory as .dat files listed in the current directory.  If  you elected to evaluate the cost of the practices in your file, this file will also include the cost data for each file in your list.  This file will be over-written if you run the files in the Run List again, so save the file with a different name if you want to save the output.</a:t>
            </a:r>
          </a:p>
          <a:p>
            <a:endParaRPr lang="en-US"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r>
              <a:rPr lang="en-US" altLang="en-US" sz="1300" smtClean="0"/>
              <a:t>Tab 21b – Batch Processor</a:t>
            </a:r>
          </a:p>
        </p:txBody>
      </p:sp>
      <p:sp>
        <p:nvSpPr>
          <p:cNvPr id="11264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8D68A131-8792-4531-913A-F3CBD44FEE3A}" type="slidenum">
              <a:rPr lang="en-US" altLang="en-US" sz="1300" smtClean="0"/>
              <a:pPr algn="r" eaLnBrk="1" hangingPunct="1">
                <a:spcBef>
                  <a:spcPct val="0"/>
                </a:spcBef>
              </a:pPr>
              <a:t>18</a:t>
            </a:fld>
            <a:endParaRPr lang="en-US" altLang="en-US" sz="1300" smtClean="0"/>
          </a:p>
        </p:txBody>
      </p:sp>
      <p:sp>
        <p:nvSpPr>
          <p:cNvPr id="112644" name="Rectangle 2"/>
          <p:cNvSpPr>
            <a:spLocks noGrp="1" noRot="1" noChangeAspect="1" noChangeArrowheads="1" noTextEdit="1"/>
          </p:cNvSpPr>
          <p:nvPr>
            <p:ph type="sldImg"/>
          </p:nvPr>
        </p:nvSpPr>
        <p:spPr>
          <a:ln/>
        </p:spPr>
      </p:sp>
      <p:sp>
        <p:nvSpPr>
          <p:cNvPr id="11264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753419A9-06A0-41D0-8F35-2DD285C15381}" type="slidenum">
              <a:rPr lang="en-US" altLang="en-US" sz="1300" smtClean="0"/>
              <a:pPr algn="r" eaLnBrk="1" hangingPunct="1">
                <a:spcBef>
                  <a:spcPct val="0"/>
                </a:spcBef>
              </a:pPr>
              <a:t>19</a:t>
            </a:fld>
            <a:endParaRPr lang="en-US" altLang="en-US" sz="1300" smtClean="0"/>
          </a:p>
        </p:txBody>
      </p:sp>
      <p:sp>
        <p:nvSpPr>
          <p:cNvPr id="119811" name="Rectangle 2"/>
          <p:cNvSpPr>
            <a:spLocks noGrp="1" noRot="1" noChangeAspect="1" noChangeArrowheads="1" noTextEdit="1"/>
          </p:cNvSpPr>
          <p:nvPr>
            <p:ph type="sldImg"/>
          </p:nvPr>
        </p:nvSpPr>
        <p:spPr>
          <a:xfrm>
            <a:off x="2970213" y="549275"/>
            <a:ext cx="3657600" cy="2743200"/>
          </a:xfrm>
          <a:ln/>
        </p:spPr>
      </p:sp>
      <p:sp>
        <p:nvSpPr>
          <p:cNvPr id="119812" name="Rectangle 3"/>
          <p:cNvSpPr>
            <a:spLocks noGrp="1" noChangeArrowheads="1"/>
          </p:cNvSpPr>
          <p:nvPr>
            <p:ph type="body" idx="1"/>
          </p:nvPr>
        </p:nvSpPr>
        <p:spPr>
          <a:xfrm>
            <a:off x="1279525" y="3475038"/>
            <a:ext cx="7043738" cy="32908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4EB09AB8-A277-41E3-936E-85FB0B944556}" type="slidenum">
              <a:rPr lang="en-US" altLang="en-US" sz="1300" smtClean="0"/>
              <a:pPr algn="r" eaLnBrk="1" hangingPunct="1">
                <a:spcBef>
                  <a:spcPct val="0"/>
                </a:spcBef>
              </a:pPr>
              <a:t>2</a:t>
            </a:fld>
            <a:endParaRPr lang="en-US" altLang="en-US" sz="1300"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09845DE0-FF75-45FA-8152-22261D8A8D5C}" type="slidenum">
              <a:rPr lang="en-US" altLang="en-US" sz="1300" smtClean="0"/>
              <a:pPr algn="r" eaLnBrk="1" hangingPunct="1">
                <a:spcBef>
                  <a:spcPct val="0"/>
                </a:spcBef>
              </a:pPr>
              <a:t>38</a:t>
            </a:fld>
            <a:endParaRPr lang="en-US" altLang="en-US" sz="1300" smtClean="0"/>
          </a:p>
        </p:txBody>
      </p:sp>
      <p:sp>
        <p:nvSpPr>
          <p:cNvPr id="120835" name="Rectangle 2"/>
          <p:cNvSpPr>
            <a:spLocks noGrp="1" noRot="1" noChangeAspect="1" noChangeArrowheads="1" noTextEdit="1"/>
          </p:cNvSpPr>
          <p:nvPr>
            <p:ph type="sldImg"/>
          </p:nvPr>
        </p:nvSpPr>
        <p:spPr>
          <a:xfrm>
            <a:off x="2971800" y="547688"/>
            <a:ext cx="3657600" cy="2743200"/>
          </a:xfrm>
          <a:ln/>
        </p:spPr>
      </p:sp>
      <p:sp>
        <p:nvSpPr>
          <p:cNvPr id="120836" name="Rectangle 3"/>
          <p:cNvSpPr>
            <a:spLocks noGrp="1" noChangeArrowheads="1"/>
          </p:cNvSpPr>
          <p:nvPr>
            <p:ph type="body" idx="1"/>
          </p:nvPr>
        </p:nvSpPr>
        <p:spPr>
          <a:xfrm>
            <a:off x="960438" y="3475038"/>
            <a:ext cx="7680325" cy="3292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altLang="en-US" smtClean="0">
                <a:solidFill>
                  <a:schemeClr val="bg1"/>
                </a:solidFill>
              </a:rPr>
              <a:t>This a classical example of steam degradation</a:t>
            </a:r>
          </a:p>
          <a:p>
            <a:pPr>
              <a:buFontTx/>
              <a:buChar char="•"/>
            </a:pPr>
            <a:r>
              <a:rPr lang="en-US" altLang="en-US" smtClean="0">
                <a:solidFill>
                  <a:schemeClr val="bg1"/>
                </a:solidFill>
              </a:rPr>
              <a:t>0-10% impervious cover---there are excellent conditions in streams</a:t>
            </a:r>
          </a:p>
          <a:p>
            <a:pPr>
              <a:spcBef>
                <a:spcPct val="0"/>
              </a:spcBef>
              <a:buClr>
                <a:schemeClr val="tx2"/>
              </a:buClr>
              <a:buFont typeface="Wingdings" pitchFamily="2" charset="2"/>
              <a:buChar char="Ø"/>
            </a:pPr>
            <a:r>
              <a:rPr lang="en-US" altLang="en-US" smtClean="0"/>
              <a:t>It has been found that there are 2 thresholds in stream degradations:</a:t>
            </a:r>
          </a:p>
          <a:p>
            <a:pPr lvl="3">
              <a:spcBef>
                <a:spcPct val="0"/>
              </a:spcBef>
              <a:buClr>
                <a:schemeClr val="tx2"/>
              </a:buClr>
              <a:buFontTx/>
              <a:buChar char="•"/>
            </a:pPr>
            <a:r>
              <a:rPr lang="en-US" altLang="en-US" smtClean="0"/>
              <a:t>At ~low levels of imperviousness (10-15%) when stream degradation occurs </a:t>
            </a:r>
          </a:p>
          <a:p>
            <a:pPr lvl="3">
              <a:spcBef>
                <a:spcPct val="0"/>
              </a:spcBef>
              <a:buClr>
                <a:schemeClr val="tx2"/>
              </a:buClr>
              <a:buFontTx/>
              <a:buChar char="•"/>
            </a:pPr>
            <a:r>
              <a:rPr lang="en-US" altLang="en-US" smtClean="0"/>
              <a:t>At 25-30% imperviousness significant degradations is already observed (damaged)</a:t>
            </a:r>
          </a:p>
          <a:p>
            <a:pPr>
              <a:spcBef>
                <a:spcPct val="0"/>
              </a:spcBef>
              <a:buClr>
                <a:schemeClr val="tx2"/>
              </a:buClr>
              <a:buFontTx/>
              <a:buChar char="•"/>
            </a:pPr>
            <a:r>
              <a:rPr lang="en-US" altLang="en-US" smtClean="0"/>
              <a:t>Those thresholds are similar with the point on the curve (17 land uses, 43 years of rain, long term averages, assuming sandy and clayly conditions)</a:t>
            </a:r>
            <a:endParaRPr lang="en-US" altLang="en-US" smtClean="0">
              <a:solidFill>
                <a:schemeClr val="bg1"/>
              </a:solidFill>
            </a:endParaRPr>
          </a:p>
          <a:p>
            <a:pPr>
              <a:buFontTx/>
              <a:buChar char="•"/>
            </a:pPr>
            <a:endParaRPr lang="en-US" altLang="en-US" smtClean="0">
              <a:solidFill>
                <a:schemeClr val="bg1"/>
              </a:solidFill>
            </a:endParaRPr>
          </a:p>
          <a:p>
            <a:pPr>
              <a:buFontTx/>
              <a:buChar char="•"/>
            </a:pPr>
            <a:r>
              <a:rPr lang="en-US" altLang="en-US" smtClean="0">
                <a:solidFill>
                  <a:schemeClr val="bg1"/>
                </a:solidFill>
              </a:rPr>
              <a:t>This graph illustrate the relationships between the directly connected impervious area percentages and the calculated volumetric runoff coefficients (Rv) for each land use category (using the average land use characteristics), based on 43 years of local rain data.</a:t>
            </a:r>
          </a:p>
          <a:p>
            <a:endParaRPr lang="en-US" altLang="en-US" smtClean="0">
              <a:solidFill>
                <a:schemeClr val="bg1"/>
              </a:solidFill>
            </a:endParaRPr>
          </a:p>
          <a:p>
            <a:pPr>
              <a:buFontTx/>
              <a:buChar char="•"/>
            </a:pPr>
            <a:r>
              <a:rPr lang="en-US" altLang="en-US" smtClean="0">
                <a:solidFill>
                  <a:schemeClr val="bg1"/>
                </a:solidFill>
              </a:rPr>
              <a:t>Rv is relatively constant until the 10 to 15% impervious cover values are reached (at Rv = 0.07 for sandy soil areas and 0.16 for clayey soil areas), the point where receiving water degradation typically is observed to start</a:t>
            </a:r>
          </a:p>
          <a:p>
            <a:endParaRPr lang="en-US" altLang="en-US" smtClean="0">
              <a:solidFill>
                <a:schemeClr val="bg1"/>
              </a:solidFill>
            </a:endParaRPr>
          </a:p>
          <a:p>
            <a:pPr>
              <a:spcBef>
                <a:spcPct val="0"/>
              </a:spcBef>
              <a:buFontTx/>
              <a:buChar char="•"/>
            </a:pPr>
            <a:r>
              <a:rPr lang="en-US" altLang="en-US" smtClean="0">
                <a:solidFill>
                  <a:schemeClr val="bg1"/>
                </a:solidFill>
              </a:rPr>
              <a:t>The 25 to 30% impervious levels (where significant degradation is observed), is associated with Rv values of about 0.14 for sandy soil areas and 0.25 for clayey soil areas, and is where the curves start to greatly increase in slope. </a:t>
            </a:r>
          </a:p>
          <a:p>
            <a:endParaRPr lang="en-US" altLang="en-US" smtClean="0">
              <a:solidFill>
                <a:schemeClr val="bg1"/>
              </a:solidFill>
            </a:endParaRPr>
          </a:p>
          <a:p>
            <a:pPr>
              <a:spcBef>
                <a:spcPct val="0"/>
              </a:spcBef>
            </a:pPr>
            <a:endParaRPr lang="en-US" altLang="en-US" smtClean="0">
              <a:solidFill>
                <a:schemeClr val="bg1"/>
              </a:solidFill>
            </a:endParaRPr>
          </a:p>
          <a:p>
            <a:endParaRPr lang="en-US" altLang="en-US" smtClean="0">
              <a:solidFill>
                <a:schemeClr val="bg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D8DED140-09FC-40AF-85C6-B18BD2B68FD0}" type="slidenum">
              <a:rPr lang="en-US" altLang="en-US" sz="1300" smtClean="0"/>
              <a:pPr algn="r" eaLnBrk="1" hangingPunct="1">
                <a:spcBef>
                  <a:spcPct val="0"/>
                </a:spcBef>
              </a:pPr>
              <a:t>3</a:t>
            </a:fld>
            <a:endParaRPr lang="en-US" altLang="en-US" sz="1300"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E67C70BC-CE87-4457-AE21-A1B29ABB7C49}" type="slidenum">
              <a:rPr lang="en-US" altLang="en-US" sz="1300" smtClean="0"/>
              <a:pPr algn="r" eaLnBrk="1" hangingPunct="1">
                <a:spcBef>
                  <a:spcPct val="0"/>
                </a:spcBef>
              </a:pPr>
              <a:t>4</a:t>
            </a:fld>
            <a:endParaRPr lang="en-US" altLang="en-US" sz="1300"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855933D2-C745-49E0-80F4-FF9E4EFC15B0}" type="slidenum">
              <a:rPr lang="en-US" altLang="en-US" sz="1300" smtClean="0"/>
              <a:pPr algn="r" eaLnBrk="1" hangingPunct="1">
                <a:spcBef>
                  <a:spcPct val="0"/>
                </a:spcBef>
              </a:pPr>
              <a:t>5</a:t>
            </a:fld>
            <a:endParaRPr lang="en-US" altLang="en-US" sz="1300"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F83AAD01-7F6E-4F0B-9F19-E2E27C543EFC}" type="slidenum">
              <a:rPr lang="en-US" altLang="en-US" sz="1300" smtClean="0"/>
              <a:pPr algn="r" eaLnBrk="1" hangingPunct="1">
                <a:spcBef>
                  <a:spcPct val="0"/>
                </a:spcBef>
              </a:pPr>
              <a:t>6</a:t>
            </a:fld>
            <a:endParaRPr lang="en-US" altLang="en-US" sz="1300"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75F00A2E-8F7B-4E2E-8CBF-5A682FAD5584}" type="slidenum">
              <a:rPr lang="en-US" altLang="en-US" sz="1300" smtClean="0"/>
              <a:pPr algn="r" eaLnBrk="1" hangingPunct="1">
                <a:spcBef>
                  <a:spcPct val="0"/>
                </a:spcBef>
              </a:pPr>
              <a:t>7</a:t>
            </a:fld>
            <a:endParaRPr lang="en-US" altLang="en-US" sz="1300"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6E7C9867-634E-46B9-8913-EBAFA40B9FEC}" type="slidenum">
              <a:rPr lang="en-US" altLang="en-US" sz="1300" smtClean="0"/>
              <a:pPr algn="r" eaLnBrk="1" hangingPunct="1">
                <a:spcBef>
                  <a:spcPct val="0"/>
                </a:spcBef>
              </a:pPr>
              <a:t>8</a:t>
            </a:fld>
            <a:endParaRPr lang="en-US" altLang="en-US" sz="1300"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0913" eaLnBrk="0" hangingPunct="0">
              <a:spcBef>
                <a:spcPct val="30000"/>
              </a:spcBef>
              <a:defRPr sz="1200">
                <a:solidFill>
                  <a:schemeClr val="tx1"/>
                </a:solidFill>
                <a:latin typeface="Times New Roman" pitchFamily="18" charset="0"/>
              </a:defRPr>
            </a:lvl1pPr>
            <a:lvl2pPr marL="742950" indent="-285750" algn="l" defTabSz="950913" eaLnBrk="0" hangingPunct="0">
              <a:spcBef>
                <a:spcPct val="30000"/>
              </a:spcBef>
              <a:defRPr sz="1200">
                <a:solidFill>
                  <a:schemeClr val="tx1"/>
                </a:solidFill>
                <a:latin typeface="Times New Roman" pitchFamily="18" charset="0"/>
              </a:defRPr>
            </a:lvl2pPr>
            <a:lvl3pPr marL="1143000" indent="-228600" algn="l" defTabSz="950913" eaLnBrk="0" hangingPunct="0">
              <a:spcBef>
                <a:spcPct val="30000"/>
              </a:spcBef>
              <a:defRPr sz="1200">
                <a:solidFill>
                  <a:schemeClr val="tx1"/>
                </a:solidFill>
                <a:latin typeface="Times New Roman" pitchFamily="18" charset="0"/>
              </a:defRPr>
            </a:lvl3pPr>
            <a:lvl4pPr marL="1600200" indent="-228600" algn="l" defTabSz="950913" eaLnBrk="0" hangingPunct="0">
              <a:spcBef>
                <a:spcPct val="30000"/>
              </a:spcBef>
              <a:defRPr sz="1200">
                <a:solidFill>
                  <a:schemeClr val="tx1"/>
                </a:solidFill>
                <a:latin typeface="Times New Roman" pitchFamily="18" charset="0"/>
              </a:defRPr>
            </a:lvl4pPr>
            <a:lvl5pPr marL="2057400" indent="-228600" algn="l" defTabSz="950913" eaLnBrk="0" hangingPunct="0">
              <a:spcBef>
                <a:spcPct val="30000"/>
              </a:spcBef>
              <a:defRPr sz="1200">
                <a:solidFill>
                  <a:schemeClr val="tx1"/>
                </a:solidFill>
                <a:latin typeface="Times New Roman" pitchFamily="18" charset="0"/>
              </a:defRPr>
            </a:lvl5pPr>
            <a:lvl6pPr marL="2514600" indent="-228600" defTabSz="950913" eaLnBrk="0" fontAlgn="base" hangingPunct="0">
              <a:spcBef>
                <a:spcPct val="30000"/>
              </a:spcBef>
              <a:spcAft>
                <a:spcPct val="0"/>
              </a:spcAft>
              <a:defRPr sz="1200">
                <a:solidFill>
                  <a:schemeClr val="tx1"/>
                </a:solidFill>
                <a:latin typeface="Times New Roman" pitchFamily="18" charset="0"/>
              </a:defRPr>
            </a:lvl6pPr>
            <a:lvl7pPr marL="2971800" indent="-228600" defTabSz="950913" eaLnBrk="0" fontAlgn="base" hangingPunct="0">
              <a:spcBef>
                <a:spcPct val="30000"/>
              </a:spcBef>
              <a:spcAft>
                <a:spcPct val="0"/>
              </a:spcAft>
              <a:defRPr sz="1200">
                <a:solidFill>
                  <a:schemeClr val="tx1"/>
                </a:solidFill>
                <a:latin typeface="Times New Roman" pitchFamily="18" charset="0"/>
              </a:defRPr>
            </a:lvl7pPr>
            <a:lvl8pPr marL="3429000" indent="-228600" defTabSz="950913" eaLnBrk="0" fontAlgn="base" hangingPunct="0">
              <a:spcBef>
                <a:spcPct val="30000"/>
              </a:spcBef>
              <a:spcAft>
                <a:spcPct val="0"/>
              </a:spcAft>
              <a:defRPr sz="1200">
                <a:solidFill>
                  <a:schemeClr val="tx1"/>
                </a:solidFill>
                <a:latin typeface="Times New Roman" pitchFamily="18" charset="0"/>
              </a:defRPr>
            </a:lvl8pPr>
            <a:lvl9pPr marL="3886200" indent="-228600" defTabSz="950913"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314A8254-A2AF-4A0C-A7B7-0C879D846810}" type="slidenum">
              <a:rPr lang="en-US" altLang="en-US" sz="1300" smtClean="0"/>
              <a:pPr algn="r" eaLnBrk="1" hangingPunct="1">
                <a:spcBef>
                  <a:spcPct val="0"/>
                </a:spcBef>
              </a:pPr>
              <a:t>9</a:t>
            </a:fld>
            <a:endParaRPr lang="en-US" altLang="en-US" sz="1300" smtClean="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7419975" y="0"/>
            <a:ext cx="1730375" cy="6858000"/>
            <a:chOff x="4667" y="0"/>
            <a:chExt cx="1090" cy="4320"/>
          </a:xfrm>
        </p:grpSpPr>
        <p:sp>
          <p:nvSpPr>
            <p:cNvPr id="5" name="Rectangle 3"/>
            <p:cNvSpPr>
              <a:spLocks noChangeArrowheads="1"/>
            </p:cNvSpPr>
            <p:nvPr/>
          </p:nvSpPr>
          <p:spPr bwMode="auto">
            <a:xfrm>
              <a:off x="4973" y="0"/>
              <a:ext cx="783" cy="2089"/>
            </a:xfrm>
            <a:prstGeom prst="rect">
              <a:avLst/>
            </a:prstGeom>
            <a:gradFill rotWithShape="0">
              <a:gsLst>
                <a:gs pos="0">
                  <a:schemeClr val="accent1"/>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b="1">
                  <a:solidFill>
                    <a:schemeClr val="tx1"/>
                  </a:solidFill>
                  <a:latin typeface="Arial" charset="0"/>
                </a:defRPr>
              </a:lvl1pPr>
              <a:lvl2pPr marL="742950" indent="-285750" eaLnBrk="0" hangingPunct="0">
                <a:defRPr sz="2800" b="1">
                  <a:solidFill>
                    <a:schemeClr val="tx1"/>
                  </a:solidFill>
                  <a:latin typeface="Arial" charset="0"/>
                </a:defRPr>
              </a:lvl2pPr>
              <a:lvl3pPr marL="1143000" indent="-228600" eaLnBrk="0" hangingPunct="0">
                <a:defRPr sz="2800" b="1">
                  <a:solidFill>
                    <a:schemeClr val="tx1"/>
                  </a:solidFill>
                  <a:latin typeface="Arial" charset="0"/>
                </a:defRPr>
              </a:lvl3pPr>
              <a:lvl4pPr marL="1600200" indent="-228600" eaLnBrk="0" hangingPunct="0">
                <a:defRPr sz="2800" b="1">
                  <a:solidFill>
                    <a:schemeClr val="tx1"/>
                  </a:solidFill>
                  <a:latin typeface="Arial" charset="0"/>
                </a:defRPr>
              </a:lvl4pPr>
              <a:lvl5pPr marL="2057400" indent="-228600" eaLnBrk="0" hangingPunct="0">
                <a:defRPr sz="2800" b="1">
                  <a:solidFill>
                    <a:schemeClr val="tx1"/>
                  </a:solidFill>
                  <a:latin typeface="Arial" charset="0"/>
                </a:defRPr>
              </a:lvl5pPr>
              <a:lvl6pPr marL="2514600" indent="-228600" algn="ctr" eaLnBrk="0" fontAlgn="base" hangingPunct="0">
                <a:spcBef>
                  <a:spcPct val="50000"/>
                </a:spcBef>
                <a:spcAft>
                  <a:spcPct val="0"/>
                </a:spcAft>
                <a:defRPr sz="2800" b="1">
                  <a:solidFill>
                    <a:schemeClr val="tx1"/>
                  </a:solidFill>
                  <a:latin typeface="Arial" charset="0"/>
                </a:defRPr>
              </a:lvl6pPr>
              <a:lvl7pPr marL="2971800" indent="-228600" algn="ctr" eaLnBrk="0" fontAlgn="base" hangingPunct="0">
                <a:spcBef>
                  <a:spcPct val="50000"/>
                </a:spcBef>
                <a:spcAft>
                  <a:spcPct val="0"/>
                </a:spcAft>
                <a:defRPr sz="2800" b="1">
                  <a:solidFill>
                    <a:schemeClr val="tx1"/>
                  </a:solidFill>
                  <a:latin typeface="Arial" charset="0"/>
                </a:defRPr>
              </a:lvl7pPr>
              <a:lvl8pPr marL="3429000" indent="-228600" algn="ctr" eaLnBrk="0" fontAlgn="base" hangingPunct="0">
                <a:spcBef>
                  <a:spcPct val="50000"/>
                </a:spcBef>
                <a:spcAft>
                  <a:spcPct val="0"/>
                </a:spcAft>
                <a:defRPr sz="2800" b="1">
                  <a:solidFill>
                    <a:schemeClr val="tx1"/>
                  </a:solidFill>
                  <a:latin typeface="Arial" charset="0"/>
                </a:defRPr>
              </a:lvl8pPr>
              <a:lvl9pPr marL="3886200" indent="-228600" algn="ctr" eaLnBrk="0" fontAlgn="base" hangingPunct="0">
                <a:spcBef>
                  <a:spcPct val="50000"/>
                </a:spcBef>
                <a:spcAft>
                  <a:spcPct val="0"/>
                </a:spcAft>
                <a:defRPr sz="2800" b="1">
                  <a:solidFill>
                    <a:schemeClr val="tx1"/>
                  </a:solidFill>
                  <a:latin typeface="Arial" charset="0"/>
                </a:defRPr>
              </a:lvl9pPr>
            </a:lstStyle>
            <a:p>
              <a:pPr eaLnBrk="1" hangingPunct="1"/>
              <a:endParaRPr lang="en-US" altLang="en-US"/>
            </a:p>
          </p:txBody>
        </p:sp>
        <p:pic>
          <p:nvPicPr>
            <p:cNvPr id="6" name="Picture 4" descr="hokusai2"/>
            <p:cNvPicPr>
              <a:picLocks noChangeAspect="1" noChangeArrowheads="1"/>
            </p:cNvPicPr>
            <p:nvPr/>
          </p:nvPicPr>
          <p:blipFill>
            <a:blip r:embed="rId2">
              <a:extLst>
                <a:ext uri="{28A0092B-C50C-407E-A947-70E740481C1C}">
                  <a14:useLocalDpi xmlns:a14="http://schemas.microsoft.com/office/drawing/2010/main" val="0"/>
                </a:ext>
              </a:extLst>
            </a:blip>
            <a:srcRect r="13902" b="31862"/>
            <a:stretch>
              <a:fillRect/>
            </a:stretch>
          </p:blipFill>
          <p:spPr bwMode="auto">
            <a:xfrm>
              <a:off x="4667" y="293"/>
              <a:ext cx="1090" cy="4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0533" name="Rectangle 5"/>
          <p:cNvSpPr>
            <a:spLocks noGrp="1" noChangeArrowheads="1"/>
          </p:cNvSpPr>
          <p:nvPr>
            <p:ph type="ctrTitle" sz="quarter"/>
          </p:nvPr>
        </p:nvSpPr>
        <p:spPr>
          <a:xfrm>
            <a:off x="152400" y="990600"/>
            <a:ext cx="7543800" cy="1143000"/>
          </a:xfrm>
        </p:spPr>
        <p:txBody>
          <a:bodyPr/>
          <a:lstStyle>
            <a:lvl1pPr>
              <a:defRPr/>
            </a:lvl1pPr>
          </a:lstStyle>
          <a:p>
            <a:r>
              <a:rPr lang="en-US"/>
              <a:t>Click to edit Master title style</a:t>
            </a:r>
          </a:p>
        </p:txBody>
      </p:sp>
      <p:sp>
        <p:nvSpPr>
          <p:cNvPr id="150534" name="Rectangle 6"/>
          <p:cNvSpPr>
            <a:spLocks noGrp="1" noChangeArrowheads="1"/>
          </p:cNvSpPr>
          <p:nvPr>
            <p:ph type="subTitle" sz="quarter" idx="1"/>
          </p:nvPr>
        </p:nvSpPr>
        <p:spPr>
          <a:xfrm>
            <a:off x="1371600" y="3886200"/>
            <a:ext cx="6400800" cy="1752600"/>
          </a:xfrm>
        </p:spPr>
        <p:txBody>
          <a:bodyPr/>
          <a:lstStyle>
            <a:lvl1pPr marL="0" indent="0" algn="ctr">
              <a:buFont typeface="Webdings" pitchFamily="18" charset="2"/>
              <a:buNone/>
              <a:defRPr/>
            </a:lvl1pPr>
          </a:lstStyle>
          <a:p>
            <a:r>
              <a:rPr lang="en-US"/>
              <a:t>Click to edit Master subtitle style</a:t>
            </a:r>
          </a:p>
        </p:txBody>
      </p:sp>
      <p:sp>
        <p:nvSpPr>
          <p:cNvPr id="7" name="Rectangle 7"/>
          <p:cNvSpPr>
            <a:spLocks noGrp="1" noChangeArrowheads="1"/>
          </p:cNvSpPr>
          <p:nvPr>
            <p:ph type="dt" sz="quarter" idx="10"/>
          </p:nvPr>
        </p:nvSpPr>
        <p:spPr>
          <a:xfrm>
            <a:off x="304800" y="6248400"/>
            <a:ext cx="1752600" cy="457200"/>
          </a:xfrm>
        </p:spPr>
        <p:txBody>
          <a:bodyPr/>
          <a:lstStyle>
            <a:lvl1pPr>
              <a:defRPr/>
            </a:lvl1pPr>
          </a:lstStyle>
          <a:p>
            <a:pPr>
              <a:defRPr/>
            </a:pPr>
            <a:endParaRPr lang="en-US"/>
          </a:p>
        </p:txBody>
      </p:sp>
      <p:sp>
        <p:nvSpPr>
          <p:cNvPr id="8" name="Rectangle 8"/>
          <p:cNvSpPr>
            <a:spLocks noGrp="1" noChangeArrowheads="1"/>
          </p:cNvSpPr>
          <p:nvPr>
            <p:ph type="ftr" sz="quarter" idx="11"/>
          </p:nvPr>
        </p:nvSpPr>
        <p:spPr>
          <a:xfrm>
            <a:off x="2438400" y="6248400"/>
            <a:ext cx="3200400" cy="457200"/>
          </a:xfrm>
        </p:spPr>
        <p:txBody>
          <a:bodyPr/>
          <a:lstStyle>
            <a:lvl1pPr>
              <a:defRPr/>
            </a:lvl1pPr>
          </a:lstStyle>
          <a:p>
            <a:pPr>
              <a:defRPr/>
            </a:pPr>
            <a:endParaRPr lang="en-US"/>
          </a:p>
        </p:txBody>
      </p:sp>
      <p:sp>
        <p:nvSpPr>
          <p:cNvPr id="9" name="Rectangle 9"/>
          <p:cNvSpPr>
            <a:spLocks noGrp="1" noChangeArrowheads="1"/>
          </p:cNvSpPr>
          <p:nvPr>
            <p:ph type="sldNum" sz="quarter" idx="12"/>
          </p:nvPr>
        </p:nvSpPr>
        <p:spPr>
          <a:xfrm>
            <a:off x="6019800" y="6248400"/>
            <a:ext cx="1600200" cy="457200"/>
          </a:xfrm>
        </p:spPr>
        <p:txBody>
          <a:bodyPr/>
          <a:lstStyle>
            <a:lvl1pPr>
              <a:defRPr/>
            </a:lvl1pPr>
          </a:lstStyle>
          <a:p>
            <a:pPr>
              <a:defRPr/>
            </a:pPr>
            <a:fld id="{2E231A80-C753-4681-AAF7-B9685067C0C8}" type="slidenum">
              <a:rPr lang="en-US"/>
              <a:pPr>
                <a:defRPr/>
              </a:pPr>
              <a:t>‹#›</a:t>
            </a:fld>
            <a:endParaRPr lang="en-US"/>
          </a:p>
        </p:txBody>
      </p:sp>
    </p:spTree>
    <p:extLst>
      <p:ext uri="{BB962C8B-B14F-4D97-AF65-F5344CB8AC3E}">
        <p14:creationId xmlns:p14="http://schemas.microsoft.com/office/powerpoint/2010/main" val="9496289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55"/>
          <p:cNvSpPr>
            <a:spLocks noGrp="1" noChangeArrowheads="1"/>
          </p:cNvSpPr>
          <p:nvPr>
            <p:ph type="dt" sz="half" idx="10"/>
          </p:nvPr>
        </p:nvSpPr>
        <p:spPr>
          <a:ln/>
        </p:spPr>
        <p:txBody>
          <a:bodyPr/>
          <a:lstStyle>
            <a:lvl1pPr>
              <a:defRPr/>
            </a:lvl1pPr>
          </a:lstStyle>
          <a:p>
            <a:pPr>
              <a:defRPr/>
            </a:pPr>
            <a:endParaRPr lang="en-US"/>
          </a:p>
        </p:txBody>
      </p:sp>
      <p:sp>
        <p:nvSpPr>
          <p:cNvPr id="5" name="Rectangle 2056"/>
          <p:cNvSpPr>
            <a:spLocks noGrp="1" noChangeArrowheads="1"/>
          </p:cNvSpPr>
          <p:nvPr>
            <p:ph type="ftr" sz="quarter" idx="11"/>
          </p:nvPr>
        </p:nvSpPr>
        <p:spPr>
          <a:ln/>
        </p:spPr>
        <p:txBody>
          <a:bodyPr/>
          <a:lstStyle>
            <a:lvl1pPr>
              <a:defRPr/>
            </a:lvl1pPr>
          </a:lstStyle>
          <a:p>
            <a:pPr>
              <a:defRPr/>
            </a:pPr>
            <a:endParaRPr lang="en-US"/>
          </a:p>
        </p:txBody>
      </p:sp>
      <p:sp>
        <p:nvSpPr>
          <p:cNvPr id="6" name="Rectangle 2057"/>
          <p:cNvSpPr>
            <a:spLocks noGrp="1" noChangeArrowheads="1"/>
          </p:cNvSpPr>
          <p:nvPr>
            <p:ph type="sldNum" sz="quarter" idx="12"/>
          </p:nvPr>
        </p:nvSpPr>
        <p:spPr>
          <a:ln/>
        </p:spPr>
        <p:txBody>
          <a:bodyPr/>
          <a:lstStyle>
            <a:lvl1pPr>
              <a:defRPr/>
            </a:lvl1pPr>
          </a:lstStyle>
          <a:p>
            <a:pPr>
              <a:defRPr/>
            </a:pPr>
            <a:fld id="{B4C07519-CD4E-4DA1-A622-C3E924D70CA9}" type="slidenum">
              <a:rPr lang="en-US"/>
              <a:pPr>
                <a:defRPr/>
              </a:pPr>
              <a:t>‹#›</a:t>
            </a:fld>
            <a:endParaRPr lang="en-US"/>
          </a:p>
        </p:txBody>
      </p:sp>
    </p:spTree>
    <p:extLst>
      <p:ext uri="{BB962C8B-B14F-4D97-AF65-F5344CB8AC3E}">
        <p14:creationId xmlns:p14="http://schemas.microsoft.com/office/powerpoint/2010/main" val="2633986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772150" y="395288"/>
            <a:ext cx="1847850" cy="57007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395288"/>
            <a:ext cx="5391150" cy="57007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55"/>
          <p:cNvSpPr>
            <a:spLocks noGrp="1" noChangeArrowheads="1"/>
          </p:cNvSpPr>
          <p:nvPr>
            <p:ph type="dt" sz="half" idx="10"/>
          </p:nvPr>
        </p:nvSpPr>
        <p:spPr>
          <a:ln/>
        </p:spPr>
        <p:txBody>
          <a:bodyPr/>
          <a:lstStyle>
            <a:lvl1pPr>
              <a:defRPr/>
            </a:lvl1pPr>
          </a:lstStyle>
          <a:p>
            <a:pPr>
              <a:defRPr/>
            </a:pPr>
            <a:endParaRPr lang="en-US"/>
          </a:p>
        </p:txBody>
      </p:sp>
      <p:sp>
        <p:nvSpPr>
          <p:cNvPr id="5" name="Rectangle 2056"/>
          <p:cNvSpPr>
            <a:spLocks noGrp="1" noChangeArrowheads="1"/>
          </p:cNvSpPr>
          <p:nvPr>
            <p:ph type="ftr" sz="quarter" idx="11"/>
          </p:nvPr>
        </p:nvSpPr>
        <p:spPr>
          <a:ln/>
        </p:spPr>
        <p:txBody>
          <a:bodyPr/>
          <a:lstStyle>
            <a:lvl1pPr>
              <a:defRPr/>
            </a:lvl1pPr>
          </a:lstStyle>
          <a:p>
            <a:pPr>
              <a:defRPr/>
            </a:pPr>
            <a:endParaRPr lang="en-US"/>
          </a:p>
        </p:txBody>
      </p:sp>
      <p:sp>
        <p:nvSpPr>
          <p:cNvPr id="6" name="Rectangle 2057"/>
          <p:cNvSpPr>
            <a:spLocks noGrp="1" noChangeArrowheads="1"/>
          </p:cNvSpPr>
          <p:nvPr>
            <p:ph type="sldNum" sz="quarter" idx="12"/>
          </p:nvPr>
        </p:nvSpPr>
        <p:spPr>
          <a:ln/>
        </p:spPr>
        <p:txBody>
          <a:bodyPr/>
          <a:lstStyle>
            <a:lvl1pPr>
              <a:defRPr/>
            </a:lvl1pPr>
          </a:lstStyle>
          <a:p>
            <a:pPr>
              <a:defRPr/>
            </a:pPr>
            <a:fld id="{8A017A47-7BCC-4ABA-91B8-6C7F4B814810}" type="slidenum">
              <a:rPr lang="en-US"/>
              <a:pPr>
                <a:defRPr/>
              </a:pPr>
              <a:t>‹#›</a:t>
            </a:fld>
            <a:endParaRPr lang="en-US"/>
          </a:p>
        </p:txBody>
      </p:sp>
    </p:spTree>
    <p:extLst>
      <p:ext uri="{BB962C8B-B14F-4D97-AF65-F5344CB8AC3E}">
        <p14:creationId xmlns:p14="http://schemas.microsoft.com/office/powerpoint/2010/main" val="987704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55"/>
          <p:cNvSpPr>
            <a:spLocks noGrp="1" noChangeArrowheads="1"/>
          </p:cNvSpPr>
          <p:nvPr>
            <p:ph type="dt" sz="half" idx="10"/>
          </p:nvPr>
        </p:nvSpPr>
        <p:spPr>
          <a:ln/>
        </p:spPr>
        <p:txBody>
          <a:bodyPr/>
          <a:lstStyle>
            <a:lvl1pPr>
              <a:defRPr/>
            </a:lvl1pPr>
          </a:lstStyle>
          <a:p>
            <a:pPr>
              <a:defRPr/>
            </a:pPr>
            <a:endParaRPr lang="en-US"/>
          </a:p>
        </p:txBody>
      </p:sp>
      <p:sp>
        <p:nvSpPr>
          <p:cNvPr id="5" name="Rectangle 2056"/>
          <p:cNvSpPr>
            <a:spLocks noGrp="1" noChangeArrowheads="1"/>
          </p:cNvSpPr>
          <p:nvPr>
            <p:ph type="ftr" sz="quarter" idx="11"/>
          </p:nvPr>
        </p:nvSpPr>
        <p:spPr>
          <a:ln/>
        </p:spPr>
        <p:txBody>
          <a:bodyPr/>
          <a:lstStyle>
            <a:lvl1pPr>
              <a:defRPr/>
            </a:lvl1pPr>
          </a:lstStyle>
          <a:p>
            <a:pPr>
              <a:defRPr/>
            </a:pPr>
            <a:endParaRPr lang="en-US"/>
          </a:p>
        </p:txBody>
      </p:sp>
      <p:sp>
        <p:nvSpPr>
          <p:cNvPr id="6" name="Rectangle 2057"/>
          <p:cNvSpPr>
            <a:spLocks noGrp="1" noChangeArrowheads="1"/>
          </p:cNvSpPr>
          <p:nvPr>
            <p:ph type="sldNum" sz="quarter" idx="12"/>
          </p:nvPr>
        </p:nvSpPr>
        <p:spPr>
          <a:ln/>
        </p:spPr>
        <p:txBody>
          <a:bodyPr/>
          <a:lstStyle>
            <a:lvl1pPr>
              <a:defRPr/>
            </a:lvl1pPr>
          </a:lstStyle>
          <a:p>
            <a:pPr>
              <a:defRPr/>
            </a:pPr>
            <a:fld id="{AD2E5782-D8FE-4274-846E-BA8205EBA0D0}" type="slidenum">
              <a:rPr lang="en-US"/>
              <a:pPr>
                <a:defRPr/>
              </a:pPr>
              <a:t>‹#›</a:t>
            </a:fld>
            <a:endParaRPr lang="en-US"/>
          </a:p>
        </p:txBody>
      </p:sp>
    </p:spTree>
    <p:extLst>
      <p:ext uri="{BB962C8B-B14F-4D97-AF65-F5344CB8AC3E}">
        <p14:creationId xmlns:p14="http://schemas.microsoft.com/office/powerpoint/2010/main" val="22558708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055"/>
          <p:cNvSpPr>
            <a:spLocks noGrp="1" noChangeArrowheads="1"/>
          </p:cNvSpPr>
          <p:nvPr>
            <p:ph type="dt" sz="half" idx="10"/>
          </p:nvPr>
        </p:nvSpPr>
        <p:spPr>
          <a:ln/>
        </p:spPr>
        <p:txBody>
          <a:bodyPr/>
          <a:lstStyle>
            <a:lvl1pPr>
              <a:defRPr/>
            </a:lvl1pPr>
          </a:lstStyle>
          <a:p>
            <a:pPr>
              <a:defRPr/>
            </a:pPr>
            <a:endParaRPr lang="en-US"/>
          </a:p>
        </p:txBody>
      </p:sp>
      <p:sp>
        <p:nvSpPr>
          <p:cNvPr id="5" name="Rectangle 2056"/>
          <p:cNvSpPr>
            <a:spLocks noGrp="1" noChangeArrowheads="1"/>
          </p:cNvSpPr>
          <p:nvPr>
            <p:ph type="ftr" sz="quarter" idx="11"/>
          </p:nvPr>
        </p:nvSpPr>
        <p:spPr>
          <a:ln/>
        </p:spPr>
        <p:txBody>
          <a:bodyPr/>
          <a:lstStyle>
            <a:lvl1pPr>
              <a:defRPr/>
            </a:lvl1pPr>
          </a:lstStyle>
          <a:p>
            <a:pPr>
              <a:defRPr/>
            </a:pPr>
            <a:endParaRPr lang="en-US"/>
          </a:p>
        </p:txBody>
      </p:sp>
      <p:sp>
        <p:nvSpPr>
          <p:cNvPr id="6" name="Rectangle 2057"/>
          <p:cNvSpPr>
            <a:spLocks noGrp="1" noChangeArrowheads="1"/>
          </p:cNvSpPr>
          <p:nvPr>
            <p:ph type="sldNum" sz="quarter" idx="12"/>
          </p:nvPr>
        </p:nvSpPr>
        <p:spPr>
          <a:ln/>
        </p:spPr>
        <p:txBody>
          <a:bodyPr/>
          <a:lstStyle>
            <a:lvl1pPr>
              <a:defRPr/>
            </a:lvl1pPr>
          </a:lstStyle>
          <a:p>
            <a:pPr>
              <a:defRPr/>
            </a:pPr>
            <a:fld id="{D48DC47B-37F9-49F6-B56D-0FEF4537FECF}" type="slidenum">
              <a:rPr lang="en-US"/>
              <a:pPr>
                <a:defRPr/>
              </a:pPr>
              <a:t>‹#›</a:t>
            </a:fld>
            <a:endParaRPr lang="en-US"/>
          </a:p>
        </p:txBody>
      </p:sp>
    </p:spTree>
    <p:extLst>
      <p:ext uri="{BB962C8B-B14F-4D97-AF65-F5344CB8AC3E}">
        <p14:creationId xmlns:p14="http://schemas.microsoft.com/office/powerpoint/2010/main" val="584927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981200"/>
            <a:ext cx="3619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000500" y="1981200"/>
            <a:ext cx="3619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055"/>
          <p:cNvSpPr>
            <a:spLocks noGrp="1" noChangeArrowheads="1"/>
          </p:cNvSpPr>
          <p:nvPr>
            <p:ph type="dt" sz="half" idx="10"/>
          </p:nvPr>
        </p:nvSpPr>
        <p:spPr>
          <a:ln/>
        </p:spPr>
        <p:txBody>
          <a:bodyPr/>
          <a:lstStyle>
            <a:lvl1pPr>
              <a:defRPr/>
            </a:lvl1pPr>
          </a:lstStyle>
          <a:p>
            <a:pPr>
              <a:defRPr/>
            </a:pPr>
            <a:endParaRPr lang="en-US"/>
          </a:p>
        </p:txBody>
      </p:sp>
      <p:sp>
        <p:nvSpPr>
          <p:cNvPr id="6" name="Rectangle 2056"/>
          <p:cNvSpPr>
            <a:spLocks noGrp="1" noChangeArrowheads="1"/>
          </p:cNvSpPr>
          <p:nvPr>
            <p:ph type="ftr" sz="quarter" idx="11"/>
          </p:nvPr>
        </p:nvSpPr>
        <p:spPr>
          <a:ln/>
        </p:spPr>
        <p:txBody>
          <a:bodyPr/>
          <a:lstStyle>
            <a:lvl1pPr>
              <a:defRPr/>
            </a:lvl1pPr>
          </a:lstStyle>
          <a:p>
            <a:pPr>
              <a:defRPr/>
            </a:pPr>
            <a:endParaRPr lang="en-US"/>
          </a:p>
        </p:txBody>
      </p:sp>
      <p:sp>
        <p:nvSpPr>
          <p:cNvPr id="7" name="Rectangle 2057"/>
          <p:cNvSpPr>
            <a:spLocks noGrp="1" noChangeArrowheads="1"/>
          </p:cNvSpPr>
          <p:nvPr>
            <p:ph type="sldNum" sz="quarter" idx="12"/>
          </p:nvPr>
        </p:nvSpPr>
        <p:spPr>
          <a:ln/>
        </p:spPr>
        <p:txBody>
          <a:bodyPr/>
          <a:lstStyle>
            <a:lvl1pPr>
              <a:defRPr/>
            </a:lvl1pPr>
          </a:lstStyle>
          <a:p>
            <a:pPr>
              <a:defRPr/>
            </a:pPr>
            <a:fld id="{20416F15-8950-49EB-8127-08BDF1C68F68}" type="slidenum">
              <a:rPr lang="en-US"/>
              <a:pPr>
                <a:defRPr/>
              </a:pPr>
              <a:t>‹#›</a:t>
            </a:fld>
            <a:endParaRPr lang="en-US"/>
          </a:p>
        </p:txBody>
      </p:sp>
    </p:spTree>
    <p:extLst>
      <p:ext uri="{BB962C8B-B14F-4D97-AF65-F5344CB8AC3E}">
        <p14:creationId xmlns:p14="http://schemas.microsoft.com/office/powerpoint/2010/main" val="465560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055"/>
          <p:cNvSpPr>
            <a:spLocks noGrp="1" noChangeArrowheads="1"/>
          </p:cNvSpPr>
          <p:nvPr>
            <p:ph type="dt" sz="half" idx="10"/>
          </p:nvPr>
        </p:nvSpPr>
        <p:spPr>
          <a:ln/>
        </p:spPr>
        <p:txBody>
          <a:bodyPr/>
          <a:lstStyle>
            <a:lvl1pPr>
              <a:defRPr/>
            </a:lvl1pPr>
          </a:lstStyle>
          <a:p>
            <a:pPr>
              <a:defRPr/>
            </a:pPr>
            <a:endParaRPr lang="en-US"/>
          </a:p>
        </p:txBody>
      </p:sp>
      <p:sp>
        <p:nvSpPr>
          <p:cNvPr id="8" name="Rectangle 2056"/>
          <p:cNvSpPr>
            <a:spLocks noGrp="1" noChangeArrowheads="1"/>
          </p:cNvSpPr>
          <p:nvPr>
            <p:ph type="ftr" sz="quarter" idx="11"/>
          </p:nvPr>
        </p:nvSpPr>
        <p:spPr>
          <a:ln/>
        </p:spPr>
        <p:txBody>
          <a:bodyPr/>
          <a:lstStyle>
            <a:lvl1pPr>
              <a:defRPr/>
            </a:lvl1pPr>
          </a:lstStyle>
          <a:p>
            <a:pPr>
              <a:defRPr/>
            </a:pPr>
            <a:endParaRPr lang="en-US"/>
          </a:p>
        </p:txBody>
      </p:sp>
      <p:sp>
        <p:nvSpPr>
          <p:cNvPr id="9" name="Rectangle 2057"/>
          <p:cNvSpPr>
            <a:spLocks noGrp="1" noChangeArrowheads="1"/>
          </p:cNvSpPr>
          <p:nvPr>
            <p:ph type="sldNum" sz="quarter" idx="12"/>
          </p:nvPr>
        </p:nvSpPr>
        <p:spPr>
          <a:ln/>
        </p:spPr>
        <p:txBody>
          <a:bodyPr/>
          <a:lstStyle>
            <a:lvl1pPr>
              <a:defRPr/>
            </a:lvl1pPr>
          </a:lstStyle>
          <a:p>
            <a:pPr>
              <a:defRPr/>
            </a:pPr>
            <a:fld id="{B059320F-8E0B-41F4-85E3-1195DF245404}" type="slidenum">
              <a:rPr lang="en-US"/>
              <a:pPr>
                <a:defRPr/>
              </a:pPr>
              <a:t>‹#›</a:t>
            </a:fld>
            <a:endParaRPr lang="en-US"/>
          </a:p>
        </p:txBody>
      </p:sp>
    </p:spTree>
    <p:extLst>
      <p:ext uri="{BB962C8B-B14F-4D97-AF65-F5344CB8AC3E}">
        <p14:creationId xmlns:p14="http://schemas.microsoft.com/office/powerpoint/2010/main" val="10896900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055"/>
          <p:cNvSpPr>
            <a:spLocks noGrp="1" noChangeArrowheads="1"/>
          </p:cNvSpPr>
          <p:nvPr>
            <p:ph type="dt" sz="half" idx="10"/>
          </p:nvPr>
        </p:nvSpPr>
        <p:spPr>
          <a:ln/>
        </p:spPr>
        <p:txBody>
          <a:bodyPr/>
          <a:lstStyle>
            <a:lvl1pPr>
              <a:defRPr/>
            </a:lvl1pPr>
          </a:lstStyle>
          <a:p>
            <a:pPr>
              <a:defRPr/>
            </a:pPr>
            <a:endParaRPr lang="en-US"/>
          </a:p>
        </p:txBody>
      </p:sp>
      <p:sp>
        <p:nvSpPr>
          <p:cNvPr id="4" name="Rectangle 2056"/>
          <p:cNvSpPr>
            <a:spLocks noGrp="1" noChangeArrowheads="1"/>
          </p:cNvSpPr>
          <p:nvPr>
            <p:ph type="ftr" sz="quarter" idx="11"/>
          </p:nvPr>
        </p:nvSpPr>
        <p:spPr>
          <a:ln/>
        </p:spPr>
        <p:txBody>
          <a:bodyPr/>
          <a:lstStyle>
            <a:lvl1pPr>
              <a:defRPr/>
            </a:lvl1pPr>
          </a:lstStyle>
          <a:p>
            <a:pPr>
              <a:defRPr/>
            </a:pPr>
            <a:endParaRPr lang="en-US"/>
          </a:p>
        </p:txBody>
      </p:sp>
      <p:sp>
        <p:nvSpPr>
          <p:cNvPr id="5" name="Rectangle 2057"/>
          <p:cNvSpPr>
            <a:spLocks noGrp="1" noChangeArrowheads="1"/>
          </p:cNvSpPr>
          <p:nvPr>
            <p:ph type="sldNum" sz="quarter" idx="12"/>
          </p:nvPr>
        </p:nvSpPr>
        <p:spPr>
          <a:ln/>
        </p:spPr>
        <p:txBody>
          <a:bodyPr/>
          <a:lstStyle>
            <a:lvl1pPr>
              <a:defRPr/>
            </a:lvl1pPr>
          </a:lstStyle>
          <a:p>
            <a:pPr>
              <a:defRPr/>
            </a:pPr>
            <a:fld id="{4B90EFBF-03DC-45EA-ABC4-2ABC0298A03F}" type="slidenum">
              <a:rPr lang="en-US"/>
              <a:pPr>
                <a:defRPr/>
              </a:pPr>
              <a:t>‹#›</a:t>
            </a:fld>
            <a:endParaRPr lang="en-US"/>
          </a:p>
        </p:txBody>
      </p:sp>
    </p:spTree>
    <p:extLst>
      <p:ext uri="{BB962C8B-B14F-4D97-AF65-F5344CB8AC3E}">
        <p14:creationId xmlns:p14="http://schemas.microsoft.com/office/powerpoint/2010/main" val="1579649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2055"/>
          <p:cNvSpPr>
            <a:spLocks noGrp="1" noChangeArrowheads="1"/>
          </p:cNvSpPr>
          <p:nvPr>
            <p:ph type="dt" sz="half" idx="10"/>
          </p:nvPr>
        </p:nvSpPr>
        <p:spPr>
          <a:ln/>
        </p:spPr>
        <p:txBody>
          <a:bodyPr/>
          <a:lstStyle>
            <a:lvl1pPr>
              <a:defRPr/>
            </a:lvl1pPr>
          </a:lstStyle>
          <a:p>
            <a:pPr>
              <a:defRPr/>
            </a:pPr>
            <a:endParaRPr lang="en-US"/>
          </a:p>
        </p:txBody>
      </p:sp>
      <p:sp>
        <p:nvSpPr>
          <p:cNvPr id="3" name="Rectangle 2056"/>
          <p:cNvSpPr>
            <a:spLocks noGrp="1" noChangeArrowheads="1"/>
          </p:cNvSpPr>
          <p:nvPr>
            <p:ph type="ftr" sz="quarter" idx="11"/>
          </p:nvPr>
        </p:nvSpPr>
        <p:spPr>
          <a:ln/>
        </p:spPr>
        <p:txBody>
          <a:bodyPr/>
          <a:lstStyle>
            <a:lvl1pPr>
              <a:defRPr/>
            </a:lvl1pPr>
          </a:lstStyle>
          <a:p>
            <a:pPr>
              <a:defRPr/>
            </a:pPr>
            <a:endParaRPr lang="en-US"/>
          </a:p>
        </p:txBody>
      </p:sp>
      <p:sp>
        <p:nvSpPr>
          <p:cNvPr id="4" name="Rectangle 2057"/>
          <p:cNvSpPr>
            <a:spLocks noGrp="1" noChangeArrowheads="1"/>
          </p:cNvSpPr>
          <p:nvPr>
            <p:ph type="sldNum" sz="quarter" idx="12"/>
          </p:nvPr>
        </p:nvSpPr>
        <p:spPr>
          <a:ln/>
        </p:spPr>
        <p:txBody>
          <a:bodyPr/>
          <a:lstStyle>
            <a:lvl1pPr>
              <a:defRPr/>
            </a:lvl1pPr>
          </a:lstStyle>
          <a:p>
            <a:pPr>
              <a:defRPr/>
            </a:pPr>
            <a:fld id="{47562145-896A-40B9-855C-5F923AF5833B}" type="slidenum">
              <a:rPr lang="en-US"/>
              <a:pPr>
                <a:defRPr/>
              </a:pPr>
              <a:t>‹#›</a:t>
            </a:fld>
            <a:endParaRPr lang="en-US"/>
          </a:p>
        </p:txBody>
      </p:sp>
    </p:spTree>
    <p:extLst>
      <p:ext uri="{BB962C8B-B14F-4D97-AF65-F5344CB8AC3E}">
        <p14:creationId xmlns:p14="http://schemas.microsoft.com/office/powerpoint/2010/main" val="176320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55"/>
          <p:cNvSpPr>
            <a:spLocks noGrp="1" noChangeArrowheads="1"/>
          </p:cNvSpPr>
          <p:nvPr>
            <p:ph type="dt" sz="half" idx="10"/>
          </p:nvPr>
        </p:nvSpPr>
        <p:spPr>
          <a:ln/>
        </p:spPr>
        <p:txBody>
          <a:bodyPr/>
          <a:lstStyle>
            <a:lvl1pPr>
              <a:defRPr/>
            </a:lvl1pPr>
          </a:lstStyle>
          <a:p>
            <a:pPr>
              <a:defRPr/>
            </a:pPr>
            <a:endParaRPr lang="en-US"/>
          </a:p>
        </p:txBody>
      </p:sp>
      <p:sp>
        <p:nvSpPr>
          <p:cNvPr id="6" name="Rectangle 2056"/>
          <p:cNvSpPr>
            <a:spLocks noGrp="1" noChangeArrowheads="1"/>
          </p:cNvSpPr>
          <p:nvPr>
            <p:ph type="ftr" sz="quarter" idx="11"/>
          </p:nvPr>
        </p:nvSpPr>
        <p:spPr>
          <a:ln/>
        </p:spPr>
        <p:txBody>
          <a:bodyPr/>
          <a:lstStyle>
            <a:lvl1pPr>
              <a:defRPr/>
            </a:lvl1pPr>
          </a:lstStyle>
          <a:p>
            <a:pPr>
              <a:defRPr/>
            </a:pPr>
            <a:endParaRPr lang="en-US"/>
          </a:p>
        </p:txBody>
      </p:sp>
      <p:sp>
        <p:nvSpPr>
          <p:cNvPr id="7" name="Rectangle 2057"/>
          <p:cNvSpPr>
            <a:spLocks noGrp="1" noChangeArrowheads="1"/>
          </p:cNvSpPr>
          <p:nvPr>
            <p:ph type="sldNum" sz="quarter" idx="12"/>
          </p:nvPr>
        </p:nvSpPr>
        <p:spPr>
          <a:ln/>
        </p:spPr>
        <p:txBody>
          <a:bodyPr/>
          <a:lstStyle>
            <a:lvl1pPr>
              <a:defRPr/>
            </a:lvl1pPr>
          </a:lstStyle>
          <a:p>
            <a:pPr>
              <a:defRPr/>
            </a:pPr>
            <a:fld id="{D5EF4B95-0B11-49FD-879F-FD0553940FAE}" type="slidenum">
              <a:rPr lang="en-US"/>
              <a:pPr>
                <a:defRPr/>
              </a:pPr>
              <a:t>‹#›</a:t>
            </a:fld>
            <a:endParaRPr lang="en-US"/>
          </a:p>
        </p:txBody>
      </p:sp>
    </p:spTree>
    <p:extLst>
      <p:ext uri="{BB962C8B-B14F-4D97-AF65-F5344CB8AC3E}">
        <p14:creationId xmlns:p14="http://schemas.microsoft.com/office/powerpoint/2010/main" val="12156229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55"/>
          <p:cNvSpPr>
            <a:spLocks noGrp="1" noChangeArrowheads="1"/>
          </p:cNvSpPr>
          <p:nvPr>
            <p:ph type="dt" sz="half" idx="10"/>
          </p:nvPr>
        </p:nvSpPr>
        <p:spPr>
          <a:ln/>
        </p:spPr>
        <p:txBody>
          <a:bodyPr/>
          <a:lstStyle>
            <a:lvl1pPr>
              <a:defRPr/>
            </a:lvl1pPr>
          </a:lstStyle>
          <a:p>
            <a:pPr>
              <a:defRPr/>
            </a:pPr>
            <a:endParaRPr lang="en-US"/>
          </a:p>
        </p:txBody>
      </p:sp>
      <p:sp>
        <p:nvSpPr>
          <p:cNvPr id="6" name="Rectangle 2056"/>
          <p:cNvSpPr>
            <a:spLocks noGrp="1" noChangeArrowheads="1"/>
          </p:cNvSpPr>
          <p:nvPr>
            <p:ph type="ftr" sz="quarter" idx="11"/>
          </p:nvPr>
        </p:nvSpPr>
        <p:spPr>
          <a:ln/>
        </p:spPr>
        <p:txBody>
          <a:bodyPr/>
          <a:lstStyle>
            <a:lvl1pPr>
              <a:defRPr/>
            </a:lvl1pPr>
          </a:lstStyle>
          <a:p>
            <a:pPr>
              <a:defRPr/>
            </a:pPr>
            <a:endParaRPr lang="en-US"/>
          </a:p>
        </p:txBody>
      </p:sp>
      <p:sp>
        <p:nvSpPr>
          <p:cNvPr id="7" name="Rectangle 2057"/>
          <p:cNvSpPr>
            <a:spLocks noGrp="1" noChangeArrowheads="1"/>
          </p:cNvSpPr>
          <p:nvPr>
            <p:ph type="sldNum" sz="quarter" idx="12"/>
          </p:nvPr>
        </p:nvSpPr>
        <p:spPr>
          <a:ln/>
        </p:spPr>
        <p:txBody>
          <a:bodyPr/>
          <a:lstStyle>
            <a:lvl1pPr>
              <a:defRPr/>
            </a:lvl1pPr>
          </a:lstStyle>
          <a:p>
            <a:pPr>
              <a:defRPr/>
            </a:pPr>
            <a:fld id="{AAD4A796-5516-4BEC-9A00-2C94AE807DCA}" type="slidenum">
              <a:rPr lang="en-US"/>
              <a:pPr>
                <a:defRPr/>
              </a:pPr>
              <a:t>‹#›</a:t>
            </a:fld>
            <a:endParaRPr lang="en-US"/>
          </a:p>
        </p:txBody>
      </p:sp>
    </p:spTree>
    <p:extLst>
      <p:ext uri="{BB962C8B-B14F-4D97-AF65-F5344CB8AC3E}">
        <p14:creationId xmlns:p14="http://schemas.microsoft.com/office/powerpoint/2010/main" val="2111205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76ACF4"/>
        </a:solidFill>
        <a:effectLst/>
      </p:bgPr>
    </p:bg>
    <p:spTree>
      <p:nvGrpSpPr>
        <p:cNvPr id="1" name=""/>
        <p:cNvGrpSpPr/>
        <p:nvPr/>
      </p:nvGrpSpPr>
      <p:grpSpPr>
        <a:xfrm>
          <a:off x="0" y="0"/>
          <a:ext cx="0" cy="0"/>
          <a:chOff x="0" y="0"/>
          <a:chExt cx="0" cy="0"/>
        </a:xfrm>
      </p:grpSpPr>
      <p:pic>
        <p:nvPicPr>
          <p:cNvPr id="1026" name="Picture 2062" descr="Wet_restoration3"/>
          <p:cNvPicPr>
            <a:picLocks noChangeAspect="1" noChangeArrowheads="1"/>
          </p:cNvPicPr>
          <p:nvPr userDrawn="1"/>
        </p:nvPicPr>
        <p:blipFill>
          <a:blip r:embed="rId13">
            <a:extLst>
              <a:ext uri="{28A0092B-C50C-407E-A947-70E740481C1C}">
                <a14:useLocalDpi xmlns:a14="http://schemas.microsoft.com/office/drawing/2010/main" val="0"/>
              </a:ext>
            </a:extLst>
          </a:blip>
          <a:srcRect l="21527" r="64029"/>
          <a:stretch>
            <a:fillRect/>
          </a:stretch>
        </p:blipFill>
        <p:spPr bwMode="auto">
          <a:xfrm>
            <a:off x="7823200" y="-1588"/>
            <a:ext cx="13208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053"/>
          <p:cNvSpPr>
            <a:spLocks noGrp="1" noChangeArrowheads="1"/>
          </p:cNvSpPr>
          <p:nvPr>
            <p:ph type="title"/>
          </p:nvPr>
        </p:nvSpPr>
        <p:spPr bwMode="auto">
          <a:xfrm>
            <a:off x="228600" y="395288"/>
            <a:ext cx="7391400"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2054"/>
          <p:cNvSpPr>
            <a:spLocks noGrp="1" noChangeArrowheads="1"/>
          </p:cNvSpPr>
          <p:nvPr>
            <p:ph type="body" idx="1"/>
          </p:nvPr>
        </p:nvSpPr>
        <p:spPr bwMode="auto">
          <a:xfrm>
            <a:off x="228600" y="1981200"/>
            <a:ext cx="7391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49511" name="Rectangle 2055"/>
          <p:cNvSpPr>
            <a:spLocks noGrp="1" noChangeArrowheads="1"/>
          </p:cNvSpPr>
          <p:nvPr>
            <p:ph type="dt" sz="half" idx="2"/>
          </p:nvPr>
        </p:nvSpPr>
        <p:spPr bwMode="auto">
          <a:xfrm>
            <a:off x="228600" y="6248400"/>
            <a:ext cx="1828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defRPr sz="1400" b="0">
                <a:latin typeface="+mj-lt"/>
              </a:defRPr>
            </a:lvl1pPr>
          </a:lstStyle>
          <a:p>
            <a:pPr>
              <a:defRPr/>
            </a:pPr>
            <a:endParaRPr lang="en-US"/>
          </a:p>
        </p:txBody>
      </p:sp>
      <p:sp>
        <p:nvSpPr>
          <p:cNvPr id="149512" name="Rectangle 2056"/>
          <p:cNvSpPr>
            <a:spLocks noGrp="1" noChangeArrowheads="1"/>
          </p:cNvSpPr>
          <p:nvPr>
            <p:ph type="ftr" sz="quarter" idx="3"/>
          </p:nvPr>
        </p:nvSpPr>
        <p:spPr bwMode="auto">
          <a:xfrm>
            <a:off x="2514600" y="624840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defRPr sz="1400" b="0">
                <a:latin typeface="+mj-lt"/>
              </a:defRPr>
            </a:lvl1pPr>
          </a:lstStyle>
          <a:p>
            <a:pPr>
              <a:defRPr/>
            </a:pPr>
            <a:endParaRPr lang="en-US"/>
          </a:p>
        </p:txBody>
      </p:sp>
      <p:sp>
        <p:nvSpPr>
          <p:cNvPr id="149513" name="Rectangle 2057"/>
          <p:cNvSpPr>
            <a:spLocks noGrp="1" noChangeArrowheads="1"/>
          </p:cNvSpPr>
          <p:nvPr>
            <p:ph type="sldNum" sz="quarter" idx="4"/>
          </p:nvPr>
        </p:nvSpPr>
        <p:spPr bwMode="auto">
          <a:xfrm>
            <a:off x="6096000" y="6248400"/>
            <a:ext cx="1524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400" b="0">
                <a:latin typeface="+mj-lt"/>
              </a:defRPr>
            </a:lvl1pPr>
          </a:lstStyle>
          <a:p>
            <a:pPr>
              <a:defRPr/>
            </a:pPr>
            <a:fld id="{A24E431B-0E80-405C-A10D-84D29EF97F6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2"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ctr" rtl="0" eaLnBrk="0" fontAlgn="base" hangingPunct="0">
        <a:spcBef>
          <a:spcPct val="0"/>
        </a:spcBef>
        <a:spcAft>
          <a:spcPct val="0"/>
        </a:spcAft>
        <a:defRPr sz="4000" b="1">
          <a:solidFill>
            <a:schemeClr val="tx2"/>
          </a:solidFill>
          <a:latin typeface="+mj-lt"/>
          <a:ea typeface="+mj-ea"/>
          <a:cs typeface="+mj-cs"/>
        </a:defRPr>
      </a:lvl1pPr>
      <a:lvl2pPr algn="ctr" rtl="0" eaLnBrk="0" fontAlgn="base" hangingPunct="0">
        <a:spcBef>
          <a:spcPct val="0"/>
        </a:spcBef>
        <a:spcAft>
          <a:spcPct val="0"/>
        </a:spcAft>
        <a:defRPr sz="4000" b="1">
          <a:solidFill>
            <a:schemeClr val="tx2"/>
          </a:solidFill>
          <a:latin typeface="Times New Roman" pitchFamily="18" charset="0"/>
        </a:defRPr>
      </a:lvl2pPr>
      <a:lvl3pPr algn="ctr" rtl="0" eaLnBrk="0" fontAlgn="base" hangingPunct="0">
        <a:spcBef>
          <a:spcPct val="0"/>
        </a:spcBef>
        <a:spcAft>
          <a:spcPct val="0"/>
        </a:spcAft>
        <a:defRPr sz="4000" b="1">
          <a:solidFill>
            <a:schemeClr val="tx2"/>
          </a:solidFill>
          <a:latin typeface="Times New Roman" pitchFamily="18" charset="0"/>
        </a:defRPr>
      </a:lvl3pPr>
      <a:lvl4pPr algn="ctr" rtl="0" eaLnBrk="0" fontAlgn="base" hangingPunct="0">
        <a:spcBef>
          <a:spcPct val="0"/>
        </a:spcBef>
        <a:spcAft>
          <a:spcPct val="0"/>
        </a:spcAft>
        <a:defRPr sz="4000" b="1">
          <a:solidFill>
            <a:schemeClr val="tx2"/>
          </a:solidFill>
          <a:latin typeface="Times New Roman" pitchFamily="18" charset="0"/>
        </a:defRPr>
      </a:lvl4pPr>
      <a:lvl5pPr algn="ctr" rtl="0" eaLnBrk="0" fontAlgn="base" hangingPunct="0">
        <a:spcBef>
          <a:spcPct val="0"/>
        </a:spcBef>
        <a:spcAft>
          <a:spcPct val="0"/>
        </a:spcAft>
        <a:defRPr sz="4000" b="1">
          <a:solidFill>
            <a:schemeClr val="tx2"/>
          </a:solidFill>
          <a:latin typeface="Times New Roman" pitchFamily="18" charset="0"/>
        </a:defRPr>
      </a:lvl5pPr>
      <a:lvl6pPr marL="457200" algn="ctr" rtl="0" fontAlgn="base">
        <a:spcBef>
          <a:spcPct val="0"/>
        </a:spcBef>
        <a:spcAft>
          <a:spcPct val="0"/>
        </a:spcAft>
        <a:defRPr sz="4000" b="1">
          <a:solidFill>
            <a:schemeClr val="tx2"/>
          </a:solidFill>
          <a:latin typeface="Times New Roman" pitchFamily="18" charset="0"/>
        </a:defRPr>
      </a:lvl6pPr>
      <a:lvl7pPr marL="914400" algn="ctr" rtl="0" fontAlgn="base">
        <a:spcBef>
          <a:spcPct val="0"/>
        </a:spcBef>
        <a:spcAft>
          <a:spcPct val="0"/>
        </a:spcAft>
        <a:defRPr sz="4000" b="1">
          <a:solidFill>
            <a:schemeClr val="tx2"/>
          </a:solidFill>
          <a:latin typeface="Times New Roman" pitchFamily="18" charset="0"/>
        </a:defRPr>
      </a:lvl7pPr>
      <a:lvl8pPr marL="1371600" algn="ctr" rtl="0" fontAlgn="base">
        <a:spcBef>
          <a:spcPct val="0"/>
        </a:spcBef>
        <a:spcAft>
          <a:spcPct val="0"/>
        </a:spcAft>
        <a:defRPr sz="4000" b="1">
          <a:solidFill>
            <a:schemeClr val="tx2"/>
          </a:solidFill>
          <a:latin typeface="Times New Roman" pitchFamily="18" charset="0"/>
        </a:defRPr>
      </a:lvl8pPr>
      <a:lvl9pPr marL="1828800" algn="ctr" rtl="0" fontAlgn="base">
        <a:spcBef>
          <a:spcPct val="0"/>
        </a:spcBef>
        <a:spcAft>
          <a:spcPct val="0"/>
        </a:spcAft>
        <a:defRPr sz="4000" b="1">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lr>
          <a:schemeClr val="tx1"/>
        </a:buClr>
        <a:buFont typeface="Webdings" pitchFamily="18" charset="2"/>
        <a:buChar char="Û"/>
        <a:defRPr sz="3000" b="1" i="1">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Font typeface="Wingdings" pitchFamily="2" charset="2"/>
        <a:buChar char="Ø"/>
        <a:defRPr sz="2800" i="1">
          <a:solidFill>
            <a:schemeClr val="tx1"/>
          </a:solidFill>
          <a:latin typeface="+mn-lt"/>
        </a:defRPr>
      </a:lvl2pPr>
      <a:lvl3pPr marL="1143000" indent="-228600" algn="l" rtl="0" eaLnBrk="0" fontAlgn="base" hangingPunct="0">
        <a:spcBef>
          <a:spcPct val="20000"/>
        </a:spcBef>
        <a:spcAft>
          <a:spcPct val="0"/>
        </a:spcAft>
        <a:buClr>
          <a:schemeClr val="bg2"/>
        </a:buClr>
        <a:buFont typeface="Wingdings" pitchFamily="2" charset="2"/>
        <a:buChar char="©"/>
        <a:defRPr sz="2400" i="1">
          <a:solidFill>
            <a:schemeClr val="tx1"/>
          </a:solidFill>
          <a:latin typeface="+mn-lt"/>
        </a:defRPr>
      </a:lvl3pPr>
      <a:lvl4pPr marL="1600200" indent="-228600" algn="l" rtl="0" eaLnBrk="0" fontAlgn="base" hangingPunct="0">
        <a:spcBef>
          <a:spcPct val="20000"/>
        </a:spcBef>
        <a:spcAft>
          <a:spcPct val="0"/>
        </a:spcAft>
        <a:buClr>
          <a:schemeClr val="accent2"/>
        </a:buClr>
        <a:buFont typeface="Wingdings" pitchFamily="2" charset="2"/>
        <a:buChar char="©"/>
        <a:defRPr sz="2000" i="1">
          <a:solidFill>
            <a:schemeClr val="tx1"/>
          </a:solidFill>
          <a:latin typeface="+mn-lt"/>
        </a:defRPr>
      </a:lvl4pPr>
      <a:lvl5pPr marL="2057400" indent="-228600" algn="l" rtl="0" eaLnBrk="0" fontAlgn="base" hangingPunct="0">
        <a:spcBef>
          <a:spcPct val="20000"/>
        </a:spcBef>
        <a:spcAft>
          <a:spcPct val="0"/>
        </a:spcAft>
        <a:buFont typeface="Wingdings" pitchFamily="2" charset="2"/>
        <a:buChar char="©"/>
        <a:defRPr sz="2000" i="1">
          <a:solidFill>
            <a:schemeClr val="tx1"/>
          </a:solidFill>
          <a:latin typeface="+mn-lt"/>
        </a:defRPr>
      </a:lvl5pPr>
      <a:lvl6pPr marL="2514600" indent="-228600" algn="l" rtl="0" fontAlgn="base">
        <a:spcBef>
          <a:spcPct val="20000"/>
        </a:spcBef>
        <a:spcAft>
          <a:spcPct val="0"/>
        </a:spcAft>
        <a:buFont typeface="Wingdings" pitchFamily="2" charset="2"/>
        <a:buChar char="©"/>
        <a:defRPr sz="2000" i="1">
          <a:solidFill>
            <a:schemeClr val="tx1"/>
          </a:solidFill>
          <a:latin typeface="+mn-lt"/>
        </a:defRPr>
      </a:lvl6pPr>
      <a:lvl7pPr marL="2971800" indent="-228600" algn="l" rtl="0" fontAlgn="base">
        <a:spcBef>
          <a:spcPct val="20000"/>
        </a:spcBef>
        <a:spcAft>
          <a:spcPct val="0"/>
        </a:spcAft>
        <a:buFont typeface="Wingdings" pitchFamily="2" charset="2"/>
        <a:buChar char="©"/>
        <a:defRPr sz="2000" i="1">
          <a:solidFill>
            <a:schemeClr val="tx1"/>
          </a:solidFill>
          <a:latin typeface="+mn-lt"/>
        </a:defRPr>
      </a:lvl7pPr>
      <a:lvl8pPr marL="3429000" indent="-228600" algn="l" rtl="0" fontAlgn="base">
        <a:spcBef>
          <a:spcPct val="20000"/>
        </a:spcBef>
        <a:spcAft>
          <a:spcPct val="0"/>
        </a:spcAft>
        <a:buFont typeface="Wingdings" pitchFamily="2" charset="2"/>
        <a:buChar char="©"/>
        <a:defRPr sz="2000" i="1">
          <a:solidFill>
            <a:schemeClr val="tx1"/>
          </a:solidFill>
          <a:latin typeface="+mn-lt"/>
        </a:defRPr>
      </a:lvl8pPr>
      <a:lvl9pPr marL="3886200" indent="-228600" algn="l" rtl="0" fontAlgn="base">
        <a:spcBef>
          <a:spcPct val="20000"/>
        </a:spcBef>
        <a:spcAft>
          <a:spcPct val="0"/>
        </a:spcAft>
        <a:buFont typeface="Wingdings" pitchFamily="2" charset="2"/>
        <a:buChar char="©"/>
        <a:defRPr sz="2000" i="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18.emf"/><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8.wmf"/><Relationship Id="rId4" Type="http://schemas.openxmlformats.org/officeDocument/2006/relationships/image" Target="../media/image7.w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79388" y="409575"/>
            <a:ext cx="7418387" cy="2365375"/>
          </a:xfrm>
          <a:noFill/>
        </p:spPr>
        <p:txBody>
          <a:bodyPr anchor="t" anchorCtr="1"/>
          <a:lstStyle/>
          <a:p>
            <a:pPr eaLnBrk="1" hangingPunct="1"/>
            <a:r>
              <a:rPr lang="en-US" altLang="en-US" smtClean="0">
                <a:solidFill>
                  <a:schemeClr val="tx1"/>
                </a:solidFill>
              </a:rPr>
              <a:t/>
            </a:r>
            <a:br>
              <a:rPr lang="en-US" altLang="en-US" smtClean="0">
                <a:solidFill>
                  <a:schemeClr val="tx1"/>
                </a:solidFill>
              </a:rPr>
            </a:br>
            <a:endParaRPr lang="en-US" altLang="en-US" smtClean="0"/>
          </a:p>
        </p:txBody>
      </p:sp>
      <p:sp>
        <p:nvSpPr>
          <p:cNvPr id="3076" name="Text Box 10"/>
          <p:cNvSpPr txBox="1">
            <a:spLocks noChangeArrowheads="1"/>
          </p:cNvSpPr>
          <p:nvPr/>
        </p:nvSpPr>
        <p:spPr bwMode="auto">
          <a:xfrm>
            <a:off x="1172902" y="2329196"/>
            <a:ext cx="6798196"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3600" i="0" dirty="0" smtClean="0"/>
              <a:t>City </a:t>
            </a:r>
            <a:r>
              <a:rPr lang="en-US" altLang="en-US" sz="3600" i="0" dirty="0"/>
              <a:t>Wide Applications of WinSLAMM using the Batch Processor and Decision Analyses</a:t>
            </a:r>
          </a:p>
          <a:p>
            <a:pPr algn="ctr" eaLnBrk="1" hangingPunct="1">
              <a:spcBef>
                <a:spcPct val="50000"/>
              </a:spcBef>
              <a:buClrTx/>
              <a:buFontTx/>
              <a:buNone/>
            </a:pPr>
            <a:endParaRPr lang="en-US" altLang="en-US" sz="1600" i="0" dirty="0"/>
          </a:p>
        </p:txBody>
      </p:sp>
      <p:pic>
        <p:nvPicPr>
          <p:cNvPr id="4" name="Picture 1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28950" y="381000"/>
            <a:ext cx="3086100" cy="16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8"/>
          <p:cNvSpPr txBox="1">
            <a:spLocks noChangeArrowheads="1"/>
          </p:cNvSpPr>
          <p:nvPr/>
        </p:nvSpPr>
        <p:spPr bwMode="auto">
          <a:xfrm>
            <a:off x="723900" y="5161461"/>
            <a:ext cx="7696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2000" dirty="0">
                <a:latin typeface="Calibri" pitchFamily="34" charset="0"/>
                <a:ea typeface="Calibri" pitchFamily="34" charset="0"/>
                <a:cs typeface="Calibri" pitchFamily="34" charset="0"/>
              </a:rPr>
              <a:t>Using WinSLAMM v10 to Meet Urban Stormwater Management Goals</a:t>
            </a:r>
            <a:endParaRPr lang="en-US" altLang="en-US" sz="2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516"/>
          <p:cNvSpPr>
            <a:spLocks noChangeArrowheads="1"/>
          </p:cNvSpPr>
          <p:nvPr/>
        </p:nvSpPr>
        <p:spPr bwMode="auto">
          <a:xfrm>
            <a:off x="152400" y="177800"/>
            <a:ext cx="7394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spcBef>
                <a:spcPct val="0"/>
              </a:spcBef>
              <a:buClrTx/>
              <a:buFontTx/>
              <a:buNone/>
            </a:pPr>
            <a:r>
              <a:rPr lang="en-US" altLang="en-US" sz="4000" i="0">
                <a:solidFill>
                  <a:schemeClr val="tx2"/>
                </a:solidFill>
                <a:latin typeface="Times New Roman" pitchFamily="18" charset="0"/>
              </a:rPr>
              <a:t>Racine GIS Example: Results</a:t>
            </a:r>
          </a:p>
        </p:txBody>
      </p:sp>
      <p:sp>
        <p:nvSpPr>
          <p:cNvPr id="16387" name="Text Box 520"/>
          <p:cNvSpPr txBox="1">
            <a:spLocks noChangeArrowheads="1"/>
          </p:cNvSpPr>
          <p:nvPr/>
        </p:nvSpPr>
        <p:spPr bwMode="auto">
          <a:xfrm>
            <a:off x="479425" y="914400"/>
            <a:ext cx="4978400" cy="519113"/>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800" i="0"/>
              <a:t>Solids Load by Subbasin</a:t>
            </a:r>
          </a:p>
        </p:txBody>
      </p:sp>
      <p:graphicFrame>
        <p:nvGraphicFramePr>
          <p:cNvPr id="16388" name="Object 521"/>
          <p:cNvGraphicFramePr>
            <a:graphicFrameLocks noChangeAspect="1"/>
          </p:cNvGraphicFramePr>
          <p:nvPr/>
        </p:nvGraphicFramePr>
        <p:xfrm>
          <a:off x="658813" y="1647825"/>
          <a:ext cx="5329237" cy="5033963"/>
        </p:xfrm>
        <a:graphic>
          <a:graphicData uri="http://schemas.openxmlformats.org/presentationml/2006/ole">
            <mc:AlternateContent xmlns:mc="http://schemas.openxmlformats.org/markup-compatibility/2006">
              <mc:Choice xmlns:v="urn:schemas-microsoft-com:vml" Requires="v">
                <p:oleObj spid="_x0000_s16414" name="Worksheet" r:id="rId4" imgW="5000854" imgH="3734105" progId="Excel.Sheet.8">
                  <p:embed/>
                </p:oleObj>
              </mc:Choice>
              <mc:Fallback>
                <p:oleObj name="Worksheet" r:id="rId4" imgW="5000854" imgH="3734105" progId="Excel.Sheet.8">
                  <p:embed/>
                  <p:pic>
                    <p:nvPicPr>
                      <p:cNvPr id="0" name="Object 521"/>
                      <p:cNvPicPr>
                        <a:picLocks noChangeAspect="1" noChangeArrowheads="1"/>
                      </p:cNvPicPr>
                      <p:nvPr/>
                    </p:nvPicPr>
                    <p:blipFill>
                      <a:blip r:embed="rId5">
                        <a:extLst>
                          <a:ext uri="{28A0092B-C50C-407E-A947-70E740481C1C}">
                            <a14:useLocalDpi xmlns:a14="http://schemas.microsoft.com/office/drawing/2010/main" val="0"/>
                          </a:ext>
                        </a:extLst>
                      </a:blip>
                      <a:srcRect r="24324" b="4286"/>
                      <a:stretch>
                        <a:fillRect/>
                      </a:stretch>
                    </p:blipFill>
                    <p:spPr bwMode="auto">
                      <a:xfrm>
                        <a:off x="658813" y="1647825"/>
                        <a:ext cx="5329237" cy="5033963"/>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 name="Group 537"/>
          <p:cNvGrpSpPr>
            <a:grpSpLocks/>
          </p:cNvGrpSpPr>
          <p:nvPr/>
        </p:nvGrpSpPr>
        <p:grpSpPr bwMode="auto">
          <a:xfrm>
            <a:off x="3903663" y="828675"/>
            <a:ext cx="3613150" cy="1203325"/>
            <a:chOff x="2459" y="522"/>
            <a:chExt cx="2276" cy="758"/>
          </a:xfrm>
        </p:grpSpPr>
        <p:sp>
          <p:nvSpPr>
            <p:cNvPr id="16393" name="Text Box 523"/>
            <p:cNvSpPr txBox="1">
              <a:spLocks noChangeArrowheads="1"/>
            </p:cNvSpPr>
            <p:nvPr/>
          </p:nvSpPr>
          <p:spPr bwMode="auto">
            <a:xfrm>
              <a:off x="3794" y="522"/>
              <a:ext cx="941" cy="44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000" i="0"/>
                <a:t>Rank Subbasins</a:t>
              </a:r>
            </a:p>
          </p:txBody>
        </p:sp>
        <p:sp>
          <p:nvSpPr>
            <p:cNvPr id="16394" name="Line 530"/>
            <p:cNvSpPr>
              <a:spLocks noChangeShapeType="1"/>
            </p:cNvSpPr>
            <p:nvPr/>
          </p:nvSpPr>
          <p:spPr bwMode="auto">
            <a:xfrm flipH="1">
              <a:off x="2459" y="686"/>
              <a:ext cx="1436" cy="594"/>
            </a:xfrm>
            <a:prstGeom prst="line">
              <a:avLst/>
            </a:prstGeom>
            <a:noFill/>
            <a:ln w="38100">
              <a:solidFill>
                <a:srgbClr val="FFFF00"/>
              </a:solidFill>
              <a:round/>
              <a:headEnd/>
              <a:tailEnd type="stealth" w="lg" len="lg"/>
            </a:ln>
            <a:extLst>
              <a:ext uri="{909E8E84-426E-40DD-AFC4-6F175D3DCCD1}">
                <a14:hiddenFill xmlns:a14="http://schemas.microsoft.com/office/drawing/2010/main">
                  <a:noFill/>
                </a14:hiddenFill>
              </a:ext>
            </a:extLst>
          </p:spPr>
          <p:txBody>
            <a:bodyPr/>
            <a:lstStyle/>
            <a:p>
              <a:endParaRPr lang="en-US"/>
            </a:p>
          </p:txBody>
        </p:sp>
      </p:grpSp>
      <p:grpSp>
        <p:nvGrpSpPr>
          <p:cNvPr id="3" name="Group 538"/>
          <p:cNvGrpSpPr>
            <a:grpSpLocks/>
          </p:cNvGrpSpPr>
          <p:nvPr/>
        </p:nvGrpSpPr>
        <p:grpSpPr bwMode="auto">
          <a:xfrm>
            <a:off x="5667375" y="2278063"/>
            <a:ext cx="2097088" cy="2940050"/>
            <a:chOff x="3570" y="1435"/>
            <a:chExt cx="1321" cy="1852"/>
          </a:xfrm>
        </p:grpSpPr>
        <p:sp>
          <p:nvSpPr>
            <p:cNvPr id="16391" name="Text Box 532"/>
            <p:cNvSpPr txBox="1">
              <a:spLocks noChangeArrowheads="1"/>
            </p:cNvSpPr>
            <p:nvPr/>
          </p:nvSpPr>
          <p:spPr bwMode="auto">
            <a:xfrm>
              <a:off x="3858" y="1435"/>
              <a:ext cx="1033" cy="44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000" i="0"/>
                <a:t>ID Priority Subbasins</a:t>
              </a:r>
            </a:p>
          </p:txBody>
        </p:sp>
        <p:sp>
          <p:nvSpPr>
            <p:cNvPr id="16392" name="Line 536"/>
            <p:cNvSpPr>
              <a:spLocks noChangeShapeType="1"/>
            </p:cNvSpPr>
            <p:nvPr/>
          </p:nvSpPr>
          <p:spPr bwMode="auto">
            <a:xfrm rot="17539482" flipH="1">
              <a:off x="3149" y="2272"/>
              <a:ext cx="1436" cy="594"/>
            </a:xfrm>
            <a:prstGeom prst="line">
              <a:avLst/>
            </a:prstGeom>
            <a:noFill/>
            <a:ln w="38100">
              <a:solidFill>
                <a:srgbClr val="FFFF00"/>
              </a:solidFill>
              <a:round/>
              <a:headEnd/>
              <a:tailEnd type="stealth" w="lg" len="lg"/>
            </a:ln>
            <a:extLst>
              <a:ext uri="{909E8E84-426E-40DD-AFC4-6F175D3DCCD1}">
                <a14:hiddenFill xmlns:a14="http://schemas.microsoft.com/office/drawing/2010/main">
                  <a:noFill/>
                </a14:hiddenFill>
              </a:ext>
            </a:extLst>
          </p:spPr>
          <p:txBody>
            <a:bodyPr/>
            <a:lstStyle/>
            <a:p>
              <a:endParaRPr lang="en-US"/>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10" name="Picture 2" descr="critical_loading_rates"/>
          <p:cNvPicPr>
            <a:picLocks noChangeAspect="1" noChangeArrowheads="1"/>
          </p:cNvPicPr>
          <p:nvPr/>
        </p:nvPicPr>
        <p:blipFill>
          <a:blip r:embed="rId3" cstate="print">
            <a:extLst>
              <a:ext uri="{28A0092B-C50C-407E-A947-70E740481C1C}">
                <a14:useLocalDpi xmlns:a14="http://schemas.microsoft.com/office/drawing/2010/main" val="0"/>
              </a:ext>
            </a:extLst>
          </a:blip>
          <a:srcRect l="5927" t="10144" r="4637" b="2667"/>
          <a:stretch>
            <a:fillRect/>
          </a:stretch>
        </p:blipFill>
        <p:spPr bwMode="auto">
          <a:xfrm>
            <a:off x="3302000" y="165100"/>
            <a:ext cx="4329113" cy="6523038"/>
          </a:xfrm>
          <a:prstGeom prst="rect">
            <a:avLst/>
          </a:prstGeom>
          <a:solidFill>
            <a:schemeClr val="bg1"/>
          </a:solidFill>
          <a:ln w="12700">
            <a:solidFill>
              <a:srgbClr val="000000"/>
            </a:solidFill>
            <a:miter lim="800000"/>
            <a:headEnd/>
            <a:tailEnd/>
          </a:ln>
        </p:spPr>
      </p:pic>
      <p:sp>
        <p:nvSpPr>
          <p:cNvPr id="17411" name="Rectangle 3"/>
          <p:cNvSpPr>
            <a:spLocks noChangeArrowheads="1"/>
          </p:cNvSpPr>
          <p:nvPr/>
        </p:nvSpPr>
        <p:spPr bwMode="auto">
          <a:xfrm>
            <a:off x="152400" y="177800"/>
            <a:ext cx="27940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spcBef>
                <a:spcPct val="0"/>
              </a:spcBef>
              <a:buClrTx/>
              <a:buFontTx/>
              <a:buNone/>
            </a:pPr>
            <a:r>
              <a:rPr lang="en-US" altLang="en-US" sz="4000" i="0">
                <a:solidFill>
                  <a:schemeClr val="tx2"/>
                </a:solidFill>
                <a:latin typeface="Times New Roman" pitchFamily="18" charset="0"/>
              </a:rPr>
              <a:t>Racine GIS</a:t>
            </a:r>
          </a:p>
          <a:p>
            <a:pPr eaLnBrk="1" hangingPunct="1">
              <a:spcBef>
                <a:spcPct val="0"/>
              </a:spcBef>
              <a:buClrTx/>
              <a:buFontTx/>
              <a:buNone/>
            </a:pPr>
            <a:r>
              <a:rPr lang="en-US" altLang="en-US" sz="4000" i="0">
                <a:solidFill>
                  <a:schemeClr val="tx2"/>
                </a:solidFill>
                <a:latin typeface="Times New Roman" pitchFamily="18" charset="0"/>
              </a:rPr>
              <a:t>Example</a:t>
            </a:r>
          </a:p>
        </p:txBody>
      </p:sp>
      <p:sp>
        <p:nvSpPr>
          <p:cNvPr id="17412" name="Text Box 4"/>
          <p:cNvSpPr txBox="1">
            <a:spLocks noChangeArrowheads="1"/>
          </p:cNvSpPr>
          <p:nvPr/>
        </p:nvSpPr>
        <p:spPr bwMode="auto">
          <a:xfrm>
            <a:off x="217488" y="2293938"/>
            <a:ext cx="2424112"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spcBef>
                <a:spcPct val="50000"/>
              </a:spcBef>
              <a:buClrTx/>
              <a:buFontTx/>
              <a:buNone/>
            </a:pPr>
            <a:r>
              <a:rPr lang="en-US" altLang="en-US" sz="2800" b="0" i="0"/>
              <a:t>Identify “Critical” Subbasins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1027"/>
          <p:cNvSpPr>
            <a:spLocks noChangeArrowheads="1"/>
          </p:cNvSpPr>
          <p:nvPr/>
        </p:nvSpPr>
        <p:spPr bwMode="auto">
          <a:xfrm>
            <a:off x="152400" y="177800"/>
            <a:ext cx="27940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spcBef>
                <a:spcPct val="0"/>
              </a:spcBef>
              <a:buClrTx/>
              <a:buFontTx/>
              <a:buNone/>
            </a:pPr>
            <a:r>
              <a:rPr lang="en-US" altLang="en-US" sz="4000" i="0">
                <a:solidFill>
                  <a:schemeClr val="tx2"/>
                </a:solidFill>
                <a:latin typeface="Times New Roman" pitchFamily="18" charset="0"/>
              </a:rPr>
              <a:t>Racine GIS</a:t>
            </a:r>
          </a:p>
          <a:p>
            <a:pPr eaLnBrk="1" hangingPunct="1">
              <a:spcBef>
                <a:spcPct val="0"/>
              </a:spcBef>
              <a:buClrTx/>
              <a:buFontTx/>
              <a:buNone/>
            </a:pPr>
            <a:r>
              <a:rPr lang="en-US" altLang="en-US" sz="4000" i="0">
                <a:solidFill>
                  <a:schemeClr val="tx2"/>
                </a:solidFill>
                <a:latin typeface="Times New Roman" pitchFamily="18" charset="0"/>
              </a:rPr>
              <a:t>Example</a:t>
            </a:r>
          </a:p>
        </p:txBody>
      </p:sp>
      <p:sp>
        <p:nvSpPr>
          <p:cNvPr id="18435" name="Text Box 1028"/>
          <p:cNvSpPr txBox="1">
            <a:spLocks noChangeArrowheads="1"/>
          </p:cNvSpPr>
          <p:nvPr/>
        </p:nvSpPr>
        <p:spPr bwMode="auto">
          <a:xfrm>
            <a:off x="217488" y="2293938"/>
            <a:ext cx="278765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spcBef>
                <a:spcPct val="50000"/>
              </a:spcBef>
              <a:buClrTx/>
              <a:buFontTx/>
              <a:buNone/>
            </a:pPr>
            <a:r>
              <a:rPr lang="en-US" altLang="en-US" sz="2800" b="0" i="0"/>
              <a:t>ID Alternative Stormwater Control Practices</a:t>
            </a:r>
          </a:p>
        </p:txBody>
      </p:sp>
      <p:grpSp>
        <p:nvGrpSpPr>
          <p:cNvPr id="18436" name="Group 1031"/>
          <p:cNvGrpSpPr>
            <a:grpSpLocks/>
          </p:cNvGrpSpPr>
          <p:nvPr/>
        </p:nvGrpSpPr>
        <p:grpSpPr bwMode="auto">
          <a:xfrm>
            <a:off x="3043238" y="76200"/>
            <a:ext cx="4957762" cy="6724650"/>
            <a:chOff x="1917" y="234"/>
            <a:chExt cx="2992" cy="4050"/>
          </a:xfrm>
        </p:grpSpPr>
        <p:pic>
          <p:nvPicPr>
            <p:cNvPr id="18437" name="Picture 1029" descr="figure7-1"/>
            <p:cNvPicPr>
              <a:picLocks noChangeAspect="1" noChangeArrowheads="1"/>
            </p:cNvPicPr>
            <p:nvPr/>
          </p:nvPicPr>
          <p:blipFill>
            <a:blip r:embed="rId3" cstate="print">
              <a:extLst>
                <a:ext uri="{28A0092B-C50C-407E-A947-70E740481C1C}">
                  <a14:useLocalDpi xmlns:a14="http://schemas.microsoft.com/office/drawing/2010/main" val="0"/>
                </a:ext>
              </a:extLst>
            </a:blip>
            <a:srcRect l="4478" t="85294" r="2008" b="2452"/>
            <a:stretch>
              <a:fillRect/>
            </a:stretch>
          </p:blipFill>
          <p:spPr bwMode="auto">
            <a:xfrm>
              <a:off x="1917" y="3678"/>
              <a:ext cx="2992" cy="606"/>
            </a:xfrm>
            <a:prstGeom prst="rect">
              <a:avLst/>
            </a:prstGeom>
            <a:solidFill>
              <a:srgbClr val="FFFFFF"/>
            </a:solidFill>
            <a:ln w="25400">
              <a:solidFill>
                <a:schemeClr val="tx1"/>
              </a:solidFill>
              <a:miter lim="800000"/>
              <a:headEnd/>
              <a:tailEnd/>
            </a:ln>
          </p:spPr>
        </p:pic>
        <p:pic>
          <p:nvPicPr>
            <p:cNvPr id="18438" name="Picture 1030" descr="figure7-1"/>
            <p:cNvPicPr>
              <a:picLocks noChangeAspect="1" noChangeArrowheads="1"/>
            </p:cNvPicPr>
            <p:nvPr/>
          </p:nvPicPr>
          <p:blipFill>
            <a:blip r:embed="rId3" cstate="print">
              <a:extLst>
                <a:ext uri="{28A0092B-C50C-407E-A947-70E740481C1C}">
                  <a14:useLocalDpi xmlns:a14="http://schemas.microsoft.com/office/drawing/2010/main" val="0"/>
                </a:ext>
              </a:extLst>
            </a:blip>
            <a:srcRect l="4541" t="11891" r="2008" b="18629"/>
            <a:stretch>
              <a:fillRect/>
            </a:stretch>
          </p:blipFill>
          <p:spPr bwMode="auto">
            <a:xfrm>
              <a:off x="1917" y="234"/>
              <a:ext cx="2990" cy="3436"/>
            </a:xfrm>
            <a:prstGeom prst="rect">
              <a:avLst/>
            </a:prstGeom>
            <a:solidFill>
              <a:srgbClr val="FFFFFF"/>
            </a:solidFill>
            <a:ln w="25400">
              <a:solidFill>
                <a:schemeClr val="tx1"/>
              </a:solidFill>
              <a:miter lim="800000"/>
              <a:headEnd/>
              <a:tailEnd/>
            </a:ln>
          </p:spPr>
        </p:pic>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66675"/>
            <a:ext cx="9144000" cy="615950"/>
          </a:xfrm>
        </p:spPr>
        <p:txBody>
          <a:bodyPr/>
          <a:lstStyle/>
          <a:p>
            <a:pPr eaLnBrk="1" hangingPunct="1"/>
            <a:r>
              <a:rPr lang="en-US" altLang="en-US" sz="3600" dirty="0" smtClean="0"/>
              <a:t>Running a Set of *.</a:t>
            </a:r>
            <a:r>
              <a:rPr lang="en-US" altLang="en-US" sz="3600" dirty="0" err="1" smtClean="0"/>
              <a:t>mdb</a:t>
            </a:r>
            <a:r>
              <a:rPr lang="en-US" altLang="en-US" sz="3600" dirty="0" smtClean="0"/>
              <a:t> Files</a:t>
            </a:r>
          </a:p>
        </p:txBody>
      </p:sp>
      <p:sp>
        <p:nvSpPr>
          <p:cNvPr id="28675" name="Rectangle 3"/>
          <p:cNvSpPr>
            <a:spLocks noGrp="1" noChangeArrowheads="1"/>
          </p:cNvSpPr>
          <p:nvPr>
            <p:ph type="body" idx="1"/>
          </p:nvPr>
        </p:nvSpPr>
        <p:spPr>
          <a:xfrm>
            <a:off x="228600" y="1463675"/>
            <a:ext cx="7467600" cy="4038600"/>
          </a:xfrm>
        </p:spPr>
        <p:txBody>
          <a:bodyPr/>
          <a:lstStyle/>
          <a:p>
            <a:pPr eaLnBrk="1" hangingPunct="1"/>
            <a:r>
              <a:rPr lang="en-US" altLang="en-US" smtClean="0"/>
              <a:t>Run a Series of WinSLAMM Data Files at One Time</a:t>
            </a:r>
          </a:p>
          <a:p>
            <a:pPr eaLnBrk="1" hangingPunct="1"/>
            <a:r>
              <a:rPr lang="en-US" altLang="en-US" smtClean="0"/>
              <a:t>View and Analyze the Results in Spreadsheet</a:t>
            </a:r>
          </a:p>
          <a:p>
            <a:pPr eaLnBrk="1" hangingPunct="1"/>
            <a:r>
              <a:rPr lang="en-US" altLang="en-US" smtClean="0"/>
              <a:t>Compare Files with Control Practices to a Base Conditions File</a:t>
            </a:r>
          </a:p>
          <a:p>
            <a:pPr eaLnBrk="1" hangingPunct="1"/>
            <a:r>
              <a:rPr lang="en-US" altLang="en-US" smtClean="0"/>
              <a:t>Analysis Cost Data</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602" name="Picture 14" descr="BatchEditor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800100"/>
            <a:ext cx="6477000" cy="531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03" name="Group 15"/>
          <p:cNvGrpSpPr>
            <a:grpSpLocks/>
          </p:cNvGrpSpPr>
          <p:nvPr/>
        </p:nvGrpSpPr>
        <p:grpSpPr bwMode="auto">
          <a:xfrm>
            <a:off x="1295400" y="2173288"/>
            <a:ext cx="5257800" cy="3236912"/>
            <a:chOff x="480" y="1531"/>
            <a:chExt cx="3312" cy="2039"/>
          </a:xfrm>
        </p:grpSpPr>
        <p:sp>
          <p:nvSpPr>
            <p:cNvPr id="25605" name="Rectangle 5"/>
            <p:cNvSpPr>
              <a:spLocks noChangeArrowheads="1"/>
            </p:cNvSpPr>
            <p:nvPr/>
          </p:nvSpPr>
          <p:spPr bwMode="auto">
            <a:xfrm>
              <a:off x="480" y="1531"/>
              <a:ext cx="2112" cy="144"/>
            </a:xfrm>
            <a:prstGeom prst="rect">
              <a:avLst/>
            </a:prstGeom>
            <a:noFill/>
            <a:ln w="317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endParaRPr lang="en-US" altLang="en-US" sz="2800" i="0"/>
            </a:p>
          </p:txBody>
        </p:sp>
        <p:sp>
          <p:nvSpPr>
            <p:cNvPr id="25606" name="Line 6"/>
            <p:cNvSpPr>
              <a:spLocks noChangeShapeType="1"/>
            </p:cNvSpPr>
            <p:nvPr/>
          </p:nvSpPr>
          <p:spPr bwMode="auto">
            <a:xfrm flipH="1" flipV="1">
              <a:off x="912" y="1675"/>
              <a:ext cx="288" cy="528"/>
            </a:xfrm>
            <a:prstGeom prst="line">
              <a:avLst/>
            </a:prstGeom>
            <a:noFill/>
            <a:ln w="3175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5607" name="Text Box 7"/>
            <p:cNvSpPr txBox="1">
              <a:spLocks noChangeArrowheads="1"/>
            </p:cNvSpPr>
            <p:nvPr/>
          </p:nvSpPr>
          <p:spPr bwMode="auto">
            <a:xfrm>
              <a:off x="576" y="2155"/>
              <a:ext cx="2322" cy="1415"/>
            </a:xfrm>
            <a:prstGeom prst="rect">
              <a:avLst/>
            </a:prstGeom>
            <a:solidFill>
              <a:schemeClr val="bg1"/>
            </a:solidFill>
            <a:ln w="9525">
              <a:solidFill>
                <a:schemeClr val="tx1"/>
              </a:solidFill>
              <a:miter lim="800000"/>
              <a:headEnd/>
              <a:tailEnd/>
            </a:ln>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spcBef>
                  <a:spcPct val="50000"/>
                </a:spcBef>
                <a:buClrTx/>
                <a:buFontTx/>
                <a:buNone/>
              </a:pPr>
              <a:r>
                <a:rPr lang="en-US" altLang="en-US" sz="2800" i="0"/>
                <a:t>Double-Click on Standard Land Use File to see Source Area Names and Areas in this Pane</a:t>
              </a:r>
            </a:p>
          </p:txBody>
        </p:sp>
        <p:sp>
          <p:nvSpPr>
            <p:cNvPr id="25608" name="Line 9"/>
            <p:cNvSpPr>
              <a:spLocks noChangeShapeType="1"/>
            </p:cNvSpPr>
            <p:nvPr/>
          </p:nvSpPr>
          <p:spPr bwMode="auto">
            <a:xfrm flipV="1">
              <a:off x="2880" y="2155"/>
              <a:ext cx="912" cy="816"/>
            </a:xfrm>
            <a:prstGeom prst="line">
              <a:avLst/>
            </a:prstGeom>
            <a:noFill/>
            <a:ln w="3175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grpSp>
      <p:sp>
        <p:nvSpPr>
          <p:cNvPr id="25604" name="Rectangle 16"/>
          <p:cNvSpPr>
            <a:spLocks noChangeArrowheads="1"/>
          </p:cNvSpPr>
          <p:nvPr/>
        </p:nvSpPr>
        <p:spPr bwMode="auto">
          <a:xfrm>
            <a:off x="0" y="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4000" i="0">
                <a:solidFill>
                  <a:schemeClr val="tx2"/>
                </a:solidFill>
              </a:rPr>
              <a:t>Batch Editor</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6" name="Picture 13" descr="BatchEditor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795338"/>
            <a:ext cx="6477000" cy="533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27" name="Group 18"/>
          <p:cNvGrpSpPr>
            <a:grpSpLocks/>
          </p:cNvGrpSpPr>
          <p:nvPr/>
        </p:nvGrpSpPr>
        <p:grpSpPr bwMode="auto">
          <a:xfrm>
            <a:off x="161925" y="1524000"/>
            <a:ext cx="7610475" cy="2381250"/>
            <a:chOff x="102" y="960"/>
            <a:chExt cx="4794" cy="1500"/>
          </a:xfrm>
        </p:grpSpPr>
        <p:sp>
          <p:nvSpPr>
            <p:cNvPr id="26629" name="Rectangle 6"/>
            <p:cNvSpPr>
              <a:spLocks noChangeArrowheads="1"/>
            </p:cNvSpPr>
            <p:nvPr/>
          </p:nvSpPr>
          <p:spPr bwMode="auto">
            <a:xfrm>
              <a:off x="2928" y="960"/>
              <a:ext cx="1968" cy="1500"/>
            </a:xfrm>
            <a:prstGeom prst="rect">
              <a:avLst/>
            </a:prstGeom>
            <a:noFill/>
            <a:ln w="317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endParaRPr lang="en-US" altLang="en-US" sz="2800" i="0"/>
            </a:p>
          </p:txBody>
        </p:sp>
        <p:sp>
          <p:nvSpPr>
            <p:cNvPr id="26630" name="Line 7"/>
            <p:cNvSpPr>
              <a:spLocks noChangeShapeType="1"/>
            </p:cNvSpPr>
            <p:nvPr/>
          </p:nvSpPr>
          <p:spPr bwMode="auto">
            <a:xfrm flipV="1">
              <a:off x="2311" y="1680"/>
              <a:ext cx="617" cy="463"/>
            </a:xfrm>
            <a:prstGeom prst="line">
              <a:avLst/>
            </a:prstGeom>
            <a:noFill/>
            <a:ln w="3175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6631" name="Text Box 8"/>
            <p:cNvSpPr txBox="1">
              <a:spLocks noChangeArrowheads="1"/>
            </p:cNvSpPr>
            <p:nvPr/>
          </p:nvSpPr>
          <p:spPr bwMode="auto">
            <a:xfrm>
              <a:off x="102" y="1818"/>
              <a:ext cx="2616" cy="601"/>
            </a:xfrm>
            <a:prstGeom prst="rect">
              <a:avLst/>
            </a:prstGeom>
            <a:solidFill>
              <a:schemeClr val="bg1"/>
            </a:solidFill>
            <a:ln w="9525">
              <a:solidFill>
                <a:schemeClr val="tx1"/>
              </a:solidFill>
              <a:miter lim="800000"/>
              <a:headEnd/>
              <a:tailEnd/>
            </a:ln>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spcBef>
                  <a:spcPct val="50000"/>
                </a:spcBef>
                <a:buClrTx/>
                <a:buFontTx/>
                <a:buNone/>
              </a:pPr>
              <a:r>
                <a:rPr lang="en-US" altLang="en-US" sz="2800" i="0"/>
                <a:t>View Source Area Name and Area (acres)</a:t>
              </a:r>
            </a:p>
          </p:txBody>
        </p:sp>
      </p:grpSp>
      <p:sp>
        <p:nvSpPr>
          <p:cNvPr id="26628" name="Rectangle 16"/>
          <p:cNvSpPr>
            <a:spLocks noChangeArrowheads="1"/>
          </p:cNvSpPr>
          <p:nvPr/>
        </p:nvSpPr>
        <p:spPr bwMode="auto">
          <a:xfrm>
            <a:off x="0" y="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4000" i="0">
                <a:solidFill>
                  <a:schemeClr val="tx2"/>
                </a:solidFill>
              </a:rPr>
              <a:t>Batch Editor</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6" name="Picture 15" descr="Batch Editor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1081088"/>
            <a:ext cx="8191500"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6"/>
          <p:cNvGrpSpPr>
            <a:grpSpLocks/>
          </p:cNvGrpSpPr>
          <p:nvPr/>
        </p:nvGrpSpPr>
        <p:grpSpPr bwMode="auto">
          <a:xfrm>
            <a:off x="4267200" y="2286000"/>
            <a:ext cx="4714875" cy="2000250"/>
            <a:chOff x="2688" y="1440"/>
            <a:chExt cx="2970" cy="1260"/>
          </a:xfrm>
        </p:grpSpPr>
        <p:sp>
          <p:nvSpPr>
            <p:cNvPr id="31752" name="Rectangle 7"/>
            <p:cNvSpPr>
              <a:spLocks noChangeArrowheads="1"/>
            </p:cNvSpPr>
            <p:nvPr/>
          </p:nvSpPr>
          <p:spPr bwMode="auto">
            <a:xfrm>
              <a:off x="2688" y="1440"/>
              <a:ext cx="432" cy="28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endParaRPr lang="en-US" altLang="en-US" sz="2800" i="0"/>
            </a:p>
          </p:txBody>
        </p:sp>
        <p:sp>
          <p:nvSpPr>
            <p:cNvPr id="31753" name="Line 8"/>
            <p:cNvSpPr>
              <a:spLocks noChangeShapeType="1"/>
            </p:cNvSpPr>
            <p:nvPr/>
          </p:nvSpPr>
          <p:spPr bwMode="auto">
            <a:xfrm flipH="1" flipV="1">
              <a:off x="3120" y="1728"/>
              <a:ext cx="240" cy="240"/>
            </a:xfrm>
            <a:prstGeom prst="line">
              <a:avLst/>
            </a:prstGeom>
            <a:noFill/>
            <a:ln w="3175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31754" name="Text Box 9"/>
            <p:cNvSpPr txBox="1">
              <a:spLocks noChangeArrowheads="1"/>
            </p:cNvSpPr>
            <p:nvPr/>
          </p:nvSpPr>
          <p:spPr bwMode="auto">
            <a:xfrm>
              <a:off x="3360" y="1968"/>
              <a:ext cx="2298" cy="732"/>
            </a:xfrm>
            <a:prstGeom prst="rect">
              <a:avLst/>
            </a:prstGeom>
            <a:solidFill>
              <a:schemeClr val="bg1"/>
            </a:solidFill>
            <a:ln w="9525">
              <a:solidFill>
                <a:schemeClr val="tx1"/>
              </a:solidFill>
              <a:miter lim="800000"/>
              <a:headEnd/>
              <a:tailEnd/>
            </a:ln>
          </p:spPr>
          <p:txBody>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lnSpc>
                  <a:spcPct val="90000"/>
                </a:lnSpc>
                <a:spcBef>
                  <a:spcPct val="50000"/>
                </a:spcBef>
                <a:buClrTx/>
                <a:buFontTx/>
                <a:buNone/>
              </a:pPr>
              <a:r>
                <a:rPr lang="en-US" altLang="en-US" sz="2800" i="0"/>
                <a:t>Or Select “Add All Files to Run List” to Run Them All</a:t>
              </a:r>
            </a:p>
          </p:txBody>
        </p:sp>
      </p:grpSp>
      <p:sp>
        <p:nvSpPr>
          <p:cNvPr id="31748" name="Rectangle 10"/>
          <p:cNvSpPr>
            <a:spLocks noChangeArrowheads="1"/>
          </p:cNvSpPr>
          <p:nvPr/>
        </p:nvSpPr>
        <p:spPr bwMode="auto">
          <a:xfrm>
            <a:off x="685800" y="1905000"/>
            <a:ext cx="3505200" cy="3810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endParaRPr lang="en-US" altLang="en-US" sz="2800" i="0"/>
          </a:p>
        </p:txBody>
      </p:sp>
      <p:sp>
        <p:nvSpPr>
          <p:cNvPr id="31749" name="Line 11"/>
          <p:cNvSpPr>
            <a:spLocks noChangeShapeType="1"/>
          </p:cNvSpPr>
          <p:nvPr/>
        </p:nvSpPr>
        <p:spPr bwMode="auto">
          <a:xfrm flipH="1" flipV="1">
            <a:off x="2438400" y="2286000"/>
            <a:ext cx="228600" cy="685800"/>
          </a:xfrm>
          <a:prstGeom prst="line">
            <a:avLst/>
          </a:prstGeom>
          <a:noFill/>
          <a:ln w="3175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31750" name="Text Box 12"/>
          <p:cNvSpPr txBox="1">
            <a:spLocks noChangeArrowheads="1"/>
          </p:cNvSpPr>
          <p:nvPr/>
        </p:nvSpPr>
        <p:spPr bwMode="auto">
          <a:xfrm>
            <a:off x="114300" y="2990850"/>
            <a:ext cx="4124325" cy="1552575"/>
          </a:xfrm>
          <a:prstGeom prst="rect">
            <a:avLst/>
          </a:prstGeom>
          <a:solidFill>
            <a:schemeClr val="bg1"/>
          </a:solidFill>
          <a:ln w="9525">
            <a:solidFill>
              <a:schemeClr val="tx1"/>
            </a:solidFill>
            <a:miter lim="800000"/>
            <a:headEnd/>
            <a:tailEnd/>
          </a:ln>
        </p:spPr>
        <p:txBody>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lnSpc>
                <a:spcPct val="90000"/>
              </a:lnSpc>
              <a:spcBef>
                <a:spcPct val="50000"/>
              </a:spcBef>
              <a:buClrTx/>
              <a:buFontTx/>
              <a:buNone/>
            </a:pPr>
            <a:r>
              <a:rPr lang="en-US" altLang="en-US" sz="2800" i="0" dirty="0"/>
              <a:t>Double Click on a Specific File Name to Select one or </a:t>
            </a:r>
            <a:r>
              <a:rPr lang="en-US" altLang="en-US" sz="2800" i="0" dirty="0" smtClean="0"/>
              <a:t>More *.</a:t>
            </a:r>
            <a:r>
              <a:rPr lang="en-US" altLang="en-US" sz="2800" i="0" dirty="0" err="1" smtClean="0"/>
              <a:t>mdb</a:t>
            </a:r>
            <a:r>
              <a:rPr lang="en-US" altLang="en-US" sz="2800" i="0" dirty="0" smtClean="0"/>
              <a:t> </a:t>
            </a:r>
            <a:r>
              <a:rPr lang="en-US" altLang="en-US" sz="2800" i="0" dirty="0"/>
              <a:t>Files</a:t>
            </a:r>
          </a:p>
        </p:txBody>
      </p:sp>
      <p:sp>
        <p:nvSpPr>
          <p:cNvPr id="31751" name="Rectangle 17"/>
          <p:cNvSpPr>
            <a:spLocks noGrp="1" noChangeArrowheads="1"/>
          </p:cNvSpPr>
          <p:nvPr>
            <p:ph type="title"/>
          </p:nvPr>
        </p:nvSpPr>
        <p:spPr>
          <a:xfrm>
            <a:off x="0" y="66675"/>
            <a:ext cx="9144000" cy="615950"/>
          </a:xfrm>
          <a:noFill/>
        </p:spPr>
        <p:txBody>
          <a:bodyPr/>
          <a:lstStyle/>
          <a:p>
            <a:pPr eaLnBrk="1" hangingPunct="1"/>
            <a:r>
              <a:rPr lang="en-US" altLang="en-US" sz="3600" dirty="0" smtClean="0"/>
              <a:t>Running a Set of *.</a:t>
            </a:r>
            <a:r>
              <a:rPr lang="en-US" altLang="en-US" sz="3600" dirty="0" err="1" smtClean="0"/>
              <a:t>mdb</a:t>
            </a:r>
            <a:r>
              <a:rPr lang="en-US" altLang="en-US" sz="3600" dirty="0" smtClean="0"/>
              <a:t> Files</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4" name="Picture 11" descr="Batch Editor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25" y="846138"/>
            <a:ext cx="8181975" cy="467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12" descr="Batch Editor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3638550"/>
            <a:ext cx="5591175"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Line 8"/>
          <p:cNvSpPr>
            <a:spLocks noChangeShapeType="1"/>
          </p:cNvSpPr>
          <p:nvPr/>
        </p:nvSpPr>
        <p:spPr bwMode="auto">
          <a:xfrm>
            <a:off x="2971800" y="2971800"/>
            <a:ext cx="838200" cy="685800"/>
          </a:xfrm>
          <a:prstGeom prst="line">
            <a:avLst/>
          </a:prstGeom>
          <a:noFill/>
          <a:ln w="3175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33797" name="Rectangle 4"/>
          <p:cNvSpPr>
            <a:spLocks noChangeArrowheads="1"/>
          </p:cNvSpPr>
          <p:nvPr/>
        </p:nvSpPr>
        <p:spPr bwMode="auto">
          <a:xfrm>
            <a:off x="2057400" y="4191000"/>
            <a:ext cx="838200" cy="2286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endParaRPr lang="en-US" altLang="en-US" sz="2800" i="0"/>
          </a:p>
        </p:txBody>
      </p:sp>
      <p:sp>
        <p:nvSpPr>
          <p:cNvPr id="33798" name="Line 5"/>
          <p:cNvSpPr>
            <a:spLocks noChangeShapeType="1"/>
          </p:cNvSpPr>
          <p:nvPr/>
        </p:nvSpPr>
        <p:spPr bwMode="auto">
          <a:xfrm>
            <a:off x="2286000" y="3081338"/>
            <a:ext cx="152400" cy="1066800"/>
          </a:xfrm>
          <a:prstGeom prst="line">
            <a:avLst/>
          </a:prstGeom>
          <a:noFill/>
          <a:ln w="3175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33799" name="Text Box 6"/>
          <p:cNvSpPr txBox="1">
            <a:spLocks noChangeArrowheads="1"/>
          </p:cNvSpPr>
          <p:nvPr/>
        </p:nvSpPr>
        <p:spPr bwMode="auto">
          <a:xfrm>
            <a:off x="428625" y="1809750"/>
            <a:ext cx="2771775" cy="1676400"/>
          </a:xfrm>
          <a:prstGeom prst="rect">
            <a:avLst/>
          </a:prstGeom>
          <a:solidFill>
            <a:schemeClr val="bg1"/>
          </a:solidFill>
          <a:ln w="9525">
            <a:solidFill>
              <a:schemeClr val="tx1"/>
            </a:solidFill>
            <a:miter lim="800000"/>
            <a:headEnd/>
            <a:tailEnd/>
          </a:ln>
        </p:spPr>
        <p:txBody>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lnSpc>
                <a:spcPct val="90000"/>
              </a:lnSpc>
              <a:spcBef>
                <a:spcPct val="50000"/>
              </a:spcBef>
              <a:buClrTx/>
              <a:buFontTx/>
              <a:buNone/>
            </a:pPr>
            <a:r>
              <a:rPr lang="en-US" altLang="en-US" sz="2800" i="0"/>
              <a:t>View the Output in WinSLAMM or…</a:t>
            </a:r>
          </a:p>
        </p:txBody>
      </p:sp>
      <p:sp>
        <p:nvSpPr>
          <p:cNvPr id="33800" name="Rectangle 13"/>
          <p:cNvSpPr>
            <a:spLocks noGrp="1" noChangeArrowheads="1"/>
          </p:cNvSpPr>
          <p:nvPr>
            <p:ph type="title"/>
          </p:nvPr>
        </p:nvSpPr>
        <p:spPr>
          <a:xfrm>
            <a:off x="0" y="66675"/>
            <a:ext cx="9144000" cy="615950"/>
          </a:xfrm>
          <a:noFill/>
        </p:spPr>
        <p:txBody>
          <a:bodyPr/>
          <a:lstStyle/>
          <a:p>
            <a:pPr eaLnBrk="1" hangingPunct="1"/>
            <a:r>
              <a:rPr lang="en-US" altLang="en-US" sz="3600" dirty="0" smtClean="0"/>
              <a:t>Running a Set of *.</a:t>
            </a:r>
            <a:r>
              <a:rPr lang="en-US" altLang="en-US" sz="3600" dirty="0" err="1" smtClean="0"/>
              <a:t>mdb</a:t>
            </a:r>
            <a:r>
              <a:rPr lang="en-US" altLang="en-US" sz="3600" dirty="0" smtClean="0"/>
              <a:t> Files</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818" name="Picture 7" descr="BatchEditor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819150"/>
            <a:ext cx="7018337" cy="523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 Box 11"/>
          <p:cNvSpPr txBox="1">
            <a:spLocks noChangeArrowheads="1"/>
          </p:cNvSpPr>
          <p:nvPr/>
        </p:nvSpPr>
        <p:spPr bwMode="auto">
          <a:xfrm>
            <a:off x="228600" y="2219325"/>
            <a:ext cx="3543300" cy="1152525"/>
          </a:xfrm>
          <a:prstGeom prst="rect">
            <a:avLst/>
          </a:prstGeom>
          <a:solidFill>
            <a:schemeClr val="bg1"/>
          </a:solidFill>
          <a:ln w="9525">
            <a:solidFill>
              <a:schemeClr val="tx1"/>
            </a:solidFill>
            <a:miter lim="800000"/>
            <a:headEnd/>
            <a:tailEnd/>
          </a:ln>
        </p:spPr>
        <p:txBody>
          <a:bodyPr anchor="ctr" anchorCtr="1"/>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lnSpc>
                <a:spcPct val="90000"/>
              </a:lnSpc>
              <a:spcBef>
                <a:spcPct val="50000"/>
              </a:spcBef>
              <a:buClrTx/>
              <a:buFontTx/>
              <a:buNone/>
            </a:pPr>
            <a:r>
              <a:rPr lang="en-US" altLang="en-US" sz="2800" i="0"/>
              <a:t>Open the Output File in a Spreadsheet</a:t>
            </a:r>
          </a:p>
        </p:txBody>
      </p:sp>
      <p:sp>
        <p:nvSpPr>
          <p:cNvPr id="34820" name="Rectangle 13"/>
          <p:cNvSpPr>
            <a:spLocks noGrp="1" noChangeArrowheads="1"/>
          </p:cNvSpPr>
          <p:nvPr>
            <p:ph type="title"/>
          </p:nvPr>
        </p:nvSpPr>
        <p:spPr>
          <a:xfrm>
            <a:off x="0" y="66675"/>
            <a:ext cx="9144000" cy="615950"/>
          </a:xfrm>
          <a:noFill/>
        </p:spPr>
        <p:txBody>
          <a:bodyPr/>
          <a:lstStyle/>
          <a:p>
            <a:pPr eaLnBrk="1" hangingPunct="1"/>
            <a:r>
              <a:rPr lang="en-US" altLang="en-US" sz="3600" dirty="0" smtClean="0"/>
              <a:t>Running a Set of *.</a:t>
            </a:r>
            <a:r>
              <a:rPr lang="en-US" altLang="en-US" sz="3600" dirty="0" err="1" smtClean="0"/>
              <a:t>mdb</a:t>
            </a:r>
            <a:r>
              <a:rPr lang="en-US" altLang="en-US" sz="3600" dirty="0" smtClean="0"/>
              <a:t> Files</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Text Box 3"/>
          <p:cNvSpPr txBox="1">
            <a:spLocks noChangeArrowheads="1"/>
          </p:cNvSpPr>
          <p:nvPr/>
        </p:nvSpPr>
        <p:spPr bwMode="auto">
          <a:xfrm>
            <a:off x="0" y="0"/>
            <a:ext cx="9144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lnSpc>
                <a:spcPct val="90000"/>
              </a:lnSpc>
              <a:buClrTx/>
              <a:buSzPct val="90000"/>
              <a:buFontTx/>
              <a:buNone/>
            </a:pPr>
            <a:r>
              <a:rPr lang="en-US" altLang="en-US" sz="3600" i="0">
                <a:solidFill>
                  <a:schemeClr val="bg2"/>
                </a:solidFill>
              </a:rPr>
              <a:t>WinSLAMM Treatment Practices</a:t>
            </a:r>
          </a:p>
        </p:txBody>
      </p:sp>
      <p:graphicFrame>
        <p:nvGraphicFramePr>
          <p:cNvPr id="43011" name="Object 2"/>
          <p:cNvGraphicFramePr>
            <a:graphicFrameLocks noChangeAspect="1"/>
          </p:cNvGraphicFramePr>
          <p:nvPr/>
        </p:nvGraphicFramePr>
        <p:xfrm>
          <a:off x="228600" y="627063"/>
          <a:ext cx="8915400" cy="6230937"/>
        </p:xfrm>
        <a:graphic>
          <a:graphicData uri="http://schemas.openxmlformats.org/presentationml/2006/ole">
            <mc:AlternateContent xmlns:mc="http://schemas.openxmlformats.org/markup-compatibility/2006">
              <mc:Choice xmlns:v="urn:schemas-microsoft-com:vml" Requires="v">
                <p:oleObj spid="_x0000_s43031" name="Worksheet" r:id="rId4" imgW="6391498" imgH="4467677" progId="Excel.Sheet.8">
                  <p:embed/>
                </p:oleObj>
              </mc:Choice>
              <mc:Fallback>
                <p:oleObj name="Worksheet" r:id="rId4" imgW="6391498" imgH="4467677" progId="Excel.Shee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627063"/>
                        <a:ext cx="8915400" cy="6230937"/>
                      </a:xfrm>
                      <a:prstGeom prst="rect">
                        <a:avLst/>
                      </a:prstGeom>
                      <a:solidFill>
                        <a:srgbClr val="FFFFFF"/>
                      </a:solidFill>
                      <a:ln>
                        <a:noFill/>
                      </a:ln>
                      <a:effectLst/>
                      <a:extLst>
                        <a:ext uri="{91240B29-F687-4F45-9708-019B960494DF}">
                          <a14:hiddenLine xmlns:a14="http://schemas.microsoft.com/office/drawing/2010/main" w="3810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3012" name="Text Box 9"/>
          <p:cNvSpPr txBox="1">
            <a:spLocks noChangeArrowheads="1"/>
          </p:cNvSpPr>
          <p:nvPr/>
        </p:nvSpPr>
        <p:spPr bwMode="auto">
          <a:xfrm>
            <a:off x="4876800" y="3200400"/>
            <a:ext cx="3505200"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800" i="0">
                <a:solidFill>
                  <a:schemeClr val="bg2"/>
                </a:solidFill>
              </a:rPr>
              <a:t>Plus, we now have upflow filters and hydrodynamic devices, and are working on other media filters and combination controls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1026"/>
          <p:cNvSpPr>
            <a:spLocks noGrp="1" noChangeArrowheads="1"/>
          </p:cNvSpPr>
          <p:nvPr>
            <p:ph type="title"/>
          </p:nvPr>
        </p:nvSpPr>
        <p:spPr>
          <a:xfrm>
            <a:off x="215899" y="179388"/>
            <a:ext cx="8423133" cy="1751012"/>
          </a:xfrm>
        </p:spPr>
        <p:txBody>
          <a:bodyPr/>
          <a:lstStyle/>
          <a:p>
            <a:pPr algn="l" eaLnBrk="1" hangingPunct="1"/>
            <a:r>
              <a:rPr lang="en-US" altLang="en-US" dirty="0" smtClean="0"/>
              <a:t>City-Wide WinSLAMM Application</a:t>
            </a:r>
          </a:p>
        </p:txBody>
      </p:sp>
      <p:sp>
        <p:nvSpPr>
          <p:cNvPr id="4099" name="Rectangle 1027"/>
          <p:cNvSpPr>
            <a:spLocks noGrp="1" noChangeArrowheads="1"/>
          </p:cNvSpPr>
          <p:nvPr>
            <p:ph type="body" idx="1"/>
          </p:nvPr>
        </p:nvSpPr>
        <p:spPr>
          <a:xfrm>
            <a:off x="296838" y="1749757"/>
            <a:ext cx="8424081" cy="4905375"/>
          </a:xfrm>
        </p:spPr>
        <p:txBody>
          <a:bodyPr/>
          <a:lstStyle/>
          <a:p>
            <a:pPr eaLnBrk="1" hangingPunct="1">
              <a:buFont typeface="Webdings" pitchFamily="18" charset="2"/>
              <a:buNone/>
            </a:pPr>
            <a:r>
              <a:rPr lang="en-US" altLang="en-US" u="sng" dirty="0" smtClean="0"/>
              <a:t>Purpose</a:t>
            </a:r>
            <a:r>
              <a:rPr lang="en-US" altLang="en-US" dirty="0" smtClean="0"/>
              <a:t>:	</a:t>
            </a:r>
          </a:p>
          <a:p>
            <a:pPr eaLnBrk="1" hangingPunct="1">
              <a:buFont typeface="Webdings" pitchFamily="18" charset="2"/>
              <a:buNone/>
            </a:pPr>
            <a:endParaRPr lang="en-US" altLang="en-US" sz="1000" dirty="0" smtClean="0"/>
          </a:p>
          <a:p>
            <a:pPr eaLnBrk="1" hangingPunct="1">
              <a:spcBef>
                <a:spcPct val="0"/>
              </a:spcBef>
              <a:spcAft>
                <a:spcPct val="5000"/>
              </a:spcAft>
            </a:pPr>
            <a:r>
              <a:rPr lang="en-US" altLang="en-US" i="0" dirty="0" smtClean="0"/>
              <a:t>Establish “Base” or “No Controls” Urban Pollution Loads </a:t>
            </a:r>
          </a:p>
          <a:p>
            <a:pPr eaLnBrk="1" hangingPunct="1">
              <a:spcBef>
                <a:spcPct val="0"/>
              </a:spcBef>
              <a:spcAft>
                <a:spcPct val="5000"/>
              </a:spcAft>
            </a:pPr>
            <a:r>
              <a:rPr lang="en-US" altLang="en-US" i="0" dirty="0" smtClean="0"/>
              <a:t>Analyze the Effect of Existing Stormwater Controls on the “Base” Load</a:t>
            </a:r>
          </a:p>
          <a:p>
            <a:pPr eaLnBrk="1" hangingPunct="1">
              <a:spcBef>
                <a:spcPct val="0"/>
              </a:spcBef>
              <a:spcAft>
                <a:spcPct val="5000"/>
              </a:spcAft>
            </a:pPr>
            <a:r>
              <a:rPr lang="en-US" altLang="en-US" i="0" dirty="0" smtClean="0"/>
              <a:t>Identify High Priority Areas to Focus Management</a:t>
            </a:r>
          </a:p>
          <a:p>
            <a:pPr eaLnBrk="1" hangingPunct="1">
              <a:spcBef>
                <a:spcPct val="0"/>
              </a:spcBef>
              <a:spcAft>
                <a:spcPct val="5000"/>
              </a:spcAft>
            </a:pPr>
            <a:r>
              <a:rPr lang="en-US" altLang="en-US" i="0" dirty="0" smtClean="0"/>
              <a:t>Determine Cost Effective Stormwater Control Practices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Text Box 4"/>
          <p:cNvSpPr txBox="1">
            <a:spLocks noChangeArrowheads="1"/>
          </p:cNvSpPr>
          <p:nvPr/>
        </p:nvSpPr>
        <p:spPr bwMode="auto">
          <a:xfrm>
            <a:off x="381000" y="228600"/>
            <a:ext cx="8534400" cy="661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3200" i="0" dirty="0">
                <a:solidFill>
                  <a:schemeClr val="tx2"/>
                </a:solidFill>
              </a:rPr>
              <a:t>WinSLAMM Summary Data Outputs</a:t>
            </a:r>
          </a:p>
          <a:p>
            <a:pPr algn="ctr" eaLnBrk="1" hangingPunct="1">
              <a:spcBef>
                <a:spcPct val="50000"/>
              </a:spcBef>
              <a:buClrTx/>
              <a:buFontTx/>
              <a:buChar char="•"/>
            </a:pPr>
            <a:r>
              <a:rPr lang="en-US" altLang="en-US" sz="2400" i="0" dirty="0"/>
              <a:t> Runoff Volume (ft</a:t>
            </a:r>
            <a:r>
              <a:rPr lang="en-US" altLang="en-US" sz="2400" i="0" baseline="30000" dirty="0"/>
              <a:t>3</a:t>
            </a:r>
            <a:r>
              <a:rPr lang="en-US" altLang="en-US" sz="2400" i="0" dirty="0"/>
              <a:t>, percent reduction; and </a:t>
            </a:r>
            <a:r>
              <a:rPr lang="en-US" altLang="en-US" sz="2400" i="0" dirty="0" err="1"/>
              <a:t>Rv</a:t>
            </a:r>
            <a:r>
              <a:rPr lang="en-US" altLang="en-US" sz="2400" i="0" dirty="0"/>
              <a:t>, runoff coefficient), particulate solids (</a:t>
            </a:r>
            <a:r>
              <a:rPr lang="en-US" altLang="en-US" sz="2400" i="0" dirty="0" err="1"/>
              <a:t>lbs</a:t>
            </a:r>
            <a:r>
              <a:rPr lang="en-US" altLang="en-US" sz="2400" i="0" dirty="0"/>
              <a:t> and mg/L), for:</a:t>
            </a:r>
          </a:p>
          <a:p>
            <a:pPr algn="ctr" eaLnBrk="1" hangingPunct="1">
              <a:spcBef>
                <a:spcPct val="50000"/>
              </a:spcBef>
              <a:buClrTx/>
              <a:buFontTx/>
              <a:buNone/>
            </a:pPr>
            <a:r>
              <a:rPr lang="en-US" altLang="en-US" sz="2000" i="0" dirty="0"/>
              <a:t>- source area total without controls</a:t>
            </a:r>
          </a:p>
          <a:p>
            <a:pPr algn="ctr" eaLnBrk="1" hangingPunct="1">
              <a:spcBef>
                <a:spcPct val="50000"/>
              </a:spcBef>
              <a:buClrTx/>
              <a:buFontTx/>
              <a:buNone/>
            </a:pPr>
            <a:r>
              <a:rPr lang="en-US" altLang="en-US" sz="2000" i="0" dirty="0"/>
              <a:t>- total before drainage system</a:t>
            </a:r>
          </a:p>
          <a:p>
            <a:pPr algn="ctr" eaLnBrk="1" hangingPunct="1">
              <a:spcBef>
                <a:spcPct val="50000"/>
              </a:spcBef>
              <a:buClrTx/>
              <a:buFontTx/>
              <a:buNone/>
            </a:pPr>
            <a:r>
              <a:rPr lang="en-US" altLang="en-US" sz="2000" i="0" dirty="0"/>
              <a:t>- total after drainage system</a:t>
            </a:r>
          </a:p>
          <a:p>
            <a:pPr algn="ctr" eaLnBrk="1" hangingPunct="1">
              <a:spcBef>
                <a:spcPct val="50000"/>
              </a:spcBef>
              <a:buClrTx/>
              <a:buFontTx/>
              <a:buChar char="-"/>
            </a:pPr>
            <a:r>
              <a:rPr lang="en-US" altLang="en-US" sz="2000" i="0" dirty="0"/>
              <a:t>total after outfall controls</a:t>
            </a:r>
          </a:p>
          <a:p>
            <a:pPr algn="ctr" eaLnBrk="1" hangingPunct="1">
              <a:spcBef>
                <a:spcPct val="50000"/>
              </a:spcBef>
              <a:buClrTx/>
              <a:buFontTx/>
              <a:buNone/>
            </a:pPr>
            <a:endParaRPr lang="en-US" altLang="en-US" sz="2000" i="0" dirty="0"/>
          </a:p>
          <a:p>
            <a:pPr algn="ctr" eaLnBrk="1" hangingPunct="1">
              <a:spcBef>
                <a:spcPct val="50000"/>
              </a:spcBef>
              <a:buClrTx/>
              <a:buFontTx/>
              <a:buChar char="•"/>
            </a:pPr>
            <a:r>
              <a:rPr lang="en-US" altLang="en-US" sz="2400" i="0" dirty="0"/>
              <a:t> Total control practice costs:</a:t>
            </a:r>
          </a:p>
          <a:p>
            <a:pPr algn="ctr" eaLnBrk="1" hangingPunct="1">
              <a:spcBef>
                <a:spcPct val="50000"/>
              </a:spcBef>
              <a:buClrTx/>
              <a:buFontTx/>
              <a:buNone/>
            </a:pPr>
            <a:r>
              <a:rPr lang="en-US" altLang="en-US" sz="2000" i="0" dirty="0"/>
              <a:t>- capital costs</a:t>
            </a:r>
          </a:p>
          <a:p>
            <a:pPr algn="ctr" eaLnBrk="1" hangingPunct="1">
              <a:spcBef>
                <a:spcPct val="50000"/>
              </a:spcBef>
              <a:buClrTx/>
              <a:buFontTx/>
              <a:buNone/>
            </a:pPr>
            <a:r>
              <a:rPr lang="en-US" altLang="en-US" sz="2000" i="0" dirty="0"/>
              <a:t>- land cost</a:t>
            </a:r>
          </a:p>
          <a:p>
            <a:pPr algn="ctr" eaLnBrk="1" hangingPunct="1">
              <a:spcBef>
                <a:spcPct val="50000"/>
              </a:spcBef>
              <a:buClrTx/>
              <a:buFontTx/>
              <a:buNone/>
            </a:pPr>
            <a:r>
              <a:rPr lang="en-US" altLang="en-US" sz="2000" i="0" dirty="0"/>
              <a:t>- annual maintenance cost</a:t>
            </a:r>
          </a:p>
          <a:p>
            <a:pPr algn="ctr" eaLnBrk="1" hangingPunct="1">
              <a:spcBef>
                <a:spcPct val="50000"/>
              </a:spcBef>
              <a:buClrTx/>
              <a:buFontTx/>
              <a:buNone/>
            </a:pPr>
            <a:r>
              <a:rPr lang="en-US" altLang="en-US" sz="2000" i="0" dirty="0"/>
              <a:t>- present value of all costs</a:t>
            </a:r>
          </a:p>
          <a:p>
            <a:pPr algn="ctr" eaLnBrk="1" hangingPunct="1">
              <a:spcBef>
                <a:spcPct val="50000"/>
              </a:spcBef>
              <a:buClrTx/>
              <a:buFontTx/>
              <a:buChar char="-"/>
            </a:pPr>
            <a:r>
              <a:rPr lang="en-US" altLang="en-US" sz="2000" i="0" dirty="0"/>
              <a:t>annualized value of all costs</a:t>
            </a:r>
          </a:p>
          <a:p>
            <a:pPr algn="ctr" eaLnBrk="1" hangingPunct="1">
              <a:spcBef>
                <a:spcPct val="50000"/>
              </a:spcBef>
              <a:buClrTx/>
              <a:buFontTx/>
              <a:buNone/>
            </a:pPr>
            <a:endParaRPr lang="en-US" altLang="en-US" sz="2000" i="0" dirty="0"/>
          </a:p>
          <a:p>
            <a:pPr algn="ctr" eaLnBrk="1" hangingPunct="1">
              <a:spcBef>
                <a:spcPct val="50000"/>
              </a:spcBef>
              <a:buClrTx/>
              <a:buFontTx/>
              <a:buChar char="•"/>
            </a:pPr>
            <a:r>
              <a:rPr lang="en-US" altLang="en-US" sz="2400" i="0" dirty="0"/>
              <a:t> Receiving water impacts due to stormwater runoff:</a:t>
            </a:r>
          </a:p>
          <a:p>
            <a:pPr algn="ctr" eaLnBrk="1" hangingPunct="1">
              <a:spcBef>
                <a:spcPct val="50000"/>
              </a:spcBef>
              <a:buClrTx/>
              <a:buFontTx/>
              <a:buNone/>
            </a:pPr>
            <a:r>
              <a:rPr lang="en-US" altLang="en-US" sz="2000" i="0" dirty="0"/>
              <a:t>- calculated </a:t>
            </a:r>
            <a:r>
              <a:rPr lang="en-US" altLang="en-US" sz="2000" i="0" dirty="0" err="1"/>
              <a:t>Rv</a:t>
            </a:r>
            <a:r>
              <a:rPr lang="en-US" altLang="en-US" sz="2000" i="0" dirty="0"/>
              <a:t> with and without controls</a:t>
            </a:r>
          </a:p>
          <a:p>
            <a:pPr algn="ctr" eaLnBrk="1" hangingPunct="1">
              <a:spcBef>
                <a:spcPct val="50000"/>
              </a:spcBef>
              <a:buClrTx/>
              <a:buFontTx/>
              <a:buNone/>
            </a:pPr>
            <a:r>
              <a:rPr lang="en-US" altLang="en-US" sz="2000" i="0" dirty="0"/>
              <a:t>- approximate biological condition of receiving water (good, fair, or poor)</a:t>
            </a:r>
          </a:p>
          <a:p>
            <a:pPr algn="ctr" eaLnBrk="1" hangingPunct="1">
              <a:spcBef>
                <a:spcPct val="50000"/>
              </a:spcBef>
              <a:buClrTx/>
              <a:buFontTx/>
              <a:buNone/>
            </a:pPr>
            <a:r>
              <a:rPr lang="en-US" altLang="en-US" sz="2000" i="0" dirty="0"/>
              <a:t>- flow duration curves (probabilities of flow rates for current model run and without controls)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Text Box 4"/>
          <p:cNvSpPr txBox="1">
            <a:spLocks noChangeArrowheads="1"/>
          </p:cNvSpPr>
          <p:nvPr/>
        </p:nvSpPr>
        <p:spPr bwMode="auto">
          <a:xfrm>
            <a:off x="209550" y="0"/>
            <a:ext cx="8229600" cy="667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3200" i="0">
                <a:solidFill>
                  <a:schemeClr val="tx2"/>
                </a:solidFill>
              </a:rPr>
              <a:t>Detailed Data Outputs for Each Event</a:t>
            </a:r>
          </a:p>
          <a:p>
            <a:pPr algn="ctr" eaLnBrk="1" hangingPunct="1">
              <a:spcBef>
                <a:spcPct val="50000"/>
              </a:spcBef>
              <a:buClrTx/>
              <a:buFontTx/>
              <a:buNone/>
            </a:pPr>
            <a:r>
              <a:rPr lang="en-US" altLang="en-US" sz="2400" i="0"/>
              <a:t>Runoff Volume (ft</a:t>
            </a:r>
            <a:r>
              <a:rPr lang="en-US" altLang="en-US" sz="2400" i="0" baseline="30000"/>
              <a:t>3</a:t>
            </a:r>
            <a:r>
              <a:rPr lang="en-US" altLang="en-US" sz="2400" i="0"/>
              <a:t>), source area contributions, particulate solids (lbs and mg/L), pollutants (lbs and mg/L)</a:t>
            </a:r>
          </a:p>
          <a:p>
            <a:pPr algn="ctr" eaLnBrk="1" hangingPunct="1">
              <a:spcBef>
                <a:spcPct val="50000"/>
              </a:spcBef>
              <a:buClrTx/>
              <a:buFontTx/>
              <a:buNone/>
            </a:pPr>
            <a:r>
              <a:rPr lang="en-US" altLang="en-US" sz="2400" i="0"/>
              <a:t>- by source area for each rain event</a:t>
            </a:r>
          </a:p>
          <a:p>
            <a:pPr algn="ctr" eaLnBrk="1" hangingPunct="1">
              <a:spcBef>
                <a:spcPct val="50000"/>
              </a:spcBef>
              <a:buClrTx/>
              <a:buFontTx/>
              <a:buNone/>
            </a:pPr>
            <a:r>
              <a:rPr lang="en-US" altLang="en-US" sz="2400" i="0"/>
              <a:t>- land use total</a:t>
            </a:r>
          </a:p>
          <a:p>
            <a:pPr algn="ctr" eaLnBrk="1" hangingPunct="1">
              <a:spcBef>
                <a:spcPct val="50000"/>
              </a:spcBef>
              <a:buClrTx/>
              <a:buFontTx/>
              <a:buNone/>
            </a:pPr>
            <a:r>
              <a:rPr lang="en-US" altLang="en-US" sz="2400" i="0"/>
              <a:t>- summary for all rains</a:t>
            </a:r>
          </a:p>
          <a:p>
            <a:pPr algn="ctr" eaLnBrk="1" hangingPunct="1">
              <a:spcBef>
                <a:spcPct val="50000"/>
              </a:spcBef>
              <a:buClrTx/>
              <a:buFontTx/>
              <a:buNone/>
            </a:pPr>
            <a:r>
              <a:rPr lang="en-US" altLang="en-US" sz="2400" i="0"/>
              <a:t>- total for land use and for each event</a:t>
            </a:r>
          </a:p>
          <a:p>
            <a:pPr algn="ctr" eaLnBrk="1" hangingPunct="1">
              <a:spcBef>
                <a:spcPct val="50000"/>
              </a:spcBef>
              <a:buClrTx/>
              <a:buFontTx/>
              <a:buNone/>
            </a:pPr>
            <a:r>
              <a:rPr lang="en-US" altLang="en-US" sz="2400" i="0"/>
              <a:t>- outfall summary, before and after drainage system and before and after outfall controls</a:t>
            </a:r>
          </a:p>
          <a:p>
            <a:pPr algn="ctr" eaLnBrk="1" hangingPunct="1">
              <a:spcBef>
                <a:spcPct val="50000"/>
              </a:spcBef>
              <a:buClrTx/>
              <a:buFontTx/>
              <a:buNone/>
            </a:pPr>
            <a:r>
              <a:rPr lang="en-US" altLang="en-US" sz="2400" i="0"/>
              <a:t>- Rv (runoff volume only)</a:t>
            </a:r>
          </a:p>
          <a:p>
            <a:pPr algn="ctr" eaLnBrk="1" hangingPunct="1">
              <a:spcBef>
                <a:spcPct val="50000"/>
              </a:spcBef>
              <a:buClrTx/>
              <a:buFontTx/>
              <a:buNone/>
            </a:pPr>
            <a:r>
              <a:rPr lang="en-US" altLang="en-US" sz="2400" i="0"/>
              <a:t>- total losses (runoff volume only)</a:t>
            </a:r>
          </a:p>
          <a:p>
            <a:pPr algn="ctr" eaLnBrk="1" hangingPunct="1">
              <a:spcBef>
                <a:spcPct val="50000"/>
              </a:spcBef>
              <a:buClrTx/>
              <a:buFontTx/>
              <a:buNone/>
            </a:pPr>
            <a:r>
              <a:rPr lang="en-US" altLang="en-US" sz="2400" i="0"/>
              <a:t>- calculated CN (runoff volume only)</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52600"/>
            <a:ext cx="5715000" cy="477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Text Box 3"/>
          <p:cNvSpPr txBox="1">
            <a:spLocks noChangeArrowheads="1"/>
          </p:cNvSpPr>
          <p:nvPr/>
        </p:nvSpPr>
        <p:spPr bwMode="auto">
          <a:xfrm>
            <a:off x="593725" y="219075"/>
            <a:ext cx="8321675"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800" i="0"/>
              <a:t>The WinSLAMM batch editor can be used to automatically run a large number of files, usually for integration into a GIS-based map.</a:t>
            </a:r>
          </a:p>
        </p:txBody>
      </p:sp>
      <p:pic>
        <p:nvPicPr>
          <p:cNvPr id="50180" name="Picture 4" descr="critical_loading_rates"/>
          <p:cNvPicPr>
            <a:picLocks noChangeAspect="1" noChangeArrowheads="1"/>
          </p:cNvPicPr>
          <p:nvPr/>
        </p:nvPicPr>
        <p:blipFill>
          <a:blip r:embed="rId3" cstate="print">
            <a:extLst>
              <a:ext uri="{28A0092B-C50C-407E-A947-70E740481C1C}">
                <a14:useLocalDpi xmlns:a14="http://schemas.microsoft.com/office/drawing/2010/main" val="0"/>
              </a:ext>
            </a:extLst>
          </a:blip>
          <a:srcRect l="5942" t="10141" r="4637" b="2667"/>
          <a:stretch>
            <a:fillRect/>
          </a:stretch>
        </p:blipFill>
        <p:spPr bwMode="auto">
          <a:xfrm>
            <a:off x="5791200" y="1524000"/>
            <a:ext cx="3336925" cy="5029200"/>
          </a:xfrm>
          <a:prstGeom prst="rect">
            <a:avLst/>
          </a:prstGeom>
          <a:solidFill>
            <a:srgbClr val="A7B4B7"/>
          </a:solidFill>
          <a:ln w="12700">
            <a:solidFill>
              <a:srgbClr val="000000"/>
            </a:solid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24707" name="Group 451"/>
          <p:cNvGraphicFramePr>
            <a:graphicFrameLocks noGrp="1"/>
          </p:cNvGraphicFramePr>
          <p:nvPr/>
        </p:nvGraphicFramePr>
        <p:xfrm>
          <a:off x="0" y="1828800"/>
          <a:ext cx="9144000" cy="4419601"/>
        </p:xfrm>
        <a:graphic>
          <a:graphicData uri="http://schemas.openxmlformats.org/drawingml/2006/table">
            <a:tbl>
              <a:tblPr/>
              <a:tblGrid>
                <a:gridCol w="1222375"/>
                <a:gridCol w="992188"/>
                <a:gridCol w="785812"/>
                <a:gridCol w="985838"/>
                <a:gridCol w="760412"/>
                <a:gridCol w="698500"/>
                <a:gridCol w="1047750"/>
                <a:gridCol w="873125"/>
                <a:gridCol w="785813"/>
                <a:gridCol w="992187"/>
              </a:tblGrid>
              <a:tr h="1411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File Name</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Runoff Volume (cf)</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Partic. Solids Yield (lbs)</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Sub Basin Capital Cost</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Sub Basin Land Cost</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Sub Basin Maint. Cost</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Sub Basin Total Annual Cost</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Sub Basin Total Present Value Cost</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 Part. Solids Reduc.</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Cost per lb Sediment Reduced</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715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Cost Example - Base Case No Controls</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5246545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37413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0%</a:t>
                      </a: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n/a</a:t>
                      </a: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318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Cost Example - G</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3136146</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22341</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119109</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9100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18658</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232515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$ 1.24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752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Cost Example - P 20 percent</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4425257</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30761</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681686</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3422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58122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724332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18%</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$ 8.74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752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Cost Example - P 50 percent</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3193328</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20784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1704215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8555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145306</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1810829</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$ 8.74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r>
            </a:tbl>
          </a:graphicData>
        </a:graphic>
      </p:graphicFrame>
      <p:sp>
        <p:nvSpPr>
          <p:cNvPr id="51270" name="Text Box 452"/>
          <p:cNvSpPr txBox="1">
            <a:spLocks noChangeArrowheads="1"/>
          </p:cNvSpPr>
          <p:nvPr/>
        </p:nvSpPr>
        <p:spPr bwMode="auto">
          <a:xfrm>
            <a:off x="152400" y="304800"/>
            <a:ext cx="89916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800" i="0"/>
              <a:t>WinSLAMM can also calculate life-cycle costs and compare different control programs to obtain unit removal costs with the batch processor:</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979226" y="463527"/>
            <a:ext cx="7391400" cy="1027112"/>
          </a:xfrm>
        </p:spPr>
        <p:txBody>
          <a:bodyPr/>
          <a:lstStyle/>
          <a:p>
            <a:pPr eaLnBrk="1" hangingPunct="1"/>
            <a:r>
              <a:rPr lang="en-US" altLang="en-US" dirty="0" smtClean="0"/>
              <a:t>Decision Analysis</a:t>
            </a:r>
          </a:p>
        </p:txBody>
      </p:sp>
      <p:sp>
        <p:nvSpPr>
          <p:cNvPr id="52227" name="Rectangle 3"/>
          <p:cNvSpPr>
            <a:spLocks noGrp="1" noChangeArrowheads="1"/>
          </p:cNvSpPr>
          <p:nvPr>
            <p:ph type="body" idx="1"/>
          </p:nvPr>
        </p:nvSpPr>
        <p:spPr>
          <a:xfrm>
            <a:off x="668739" y="1940257"/>
            <a:ext cx="7847463" cy="4114800"/>
          </a:xfrm>
        </p:spPr>
        <p:txBody>
          <a:bodyPr/>
          <a:lstStyle/>
          <a:p>
            <a:pPr eaLnBrk="1" hangingPunct="1"/>
            <a:r>
              <a:rPr lang="en-US" altLang="en-US" dirty="0" smtClean="0"/>
              <a:t>With so much data available, and so many options that can be analyzed, how does one select the “best” stormwater control program?</a:t>
            </a:r>
          </a:p>
          <a:p>
            <a:pPr eaLnBrk="1" hangingPunct="1"/>
            <a:r>
              <a:rPr lang="en-US" altLang="en-US" dirty="0" smtClean="0"/>
              <a:t>The least costly that meets the objective?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Text Box 4"/>
          <p:cNvSpPr txBox="1">
            <a:spLocks noChangeArrowheads="1"/>
          </p:cNvSpPr>
          <p:nvPr/>
        </p:nvSpPr>
        <p:spPr bwMode="auto">
          <a:xfrm>
            <a:off x="1653843" y="263502"/>
            <a:ext cx="64881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800" i="0" dirty="0"/>
              <a:t>Possible, if only have one numeric standard:</a:t>
            </a:r>
          </a:p>
        </p:txBody>
      </p:sp>
      <p:pic>
        <p:nvPicPr>
          <p:cNvPr id="53251" name="Picture 5" descr="fig 5-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1725"/>
            <a:ext cx="9144000" cy="575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Text Box 6"/>
          <p:cNvSpPr txBox="1">
            <a:spLocks noChangeArrowheads="1"/>
          </p:cNvSpPr>
          <p:nvPr/>
        </p:nvSpPr>
        <p:spPr bwMode="auto">
          <a:xfrm>
            <a:off x="4495800" y="1752600"/>
            <a:ext cx="3276600"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1800" i="0">
                <a:solidFill>
                  <a:schemeClr val="bg2"/>
                </a:solidFill>
              </a:rPr>
              <a:t>If 80% SS reduction goal, the least costly would be wet detention. In this example, grass swales, street cleaning, and catchbasins cannot reach this level of control. If 40% SS reduction goal, then grass swales wins.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4" name="Text Box 4"/>
          <p:cNvSpPr txBox="1">
            <a:spLocks noChangeArrowheads="1"/>
          </p:cNvSpPr>
          <p:nvPr/>
        </p:nvSpPr>
        <p:spPr bwMode="auto">
          <a:xfrm>
            <a:off x="0" y="0"/>
            <a:ext cx="91440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800" i="0"/>
              <a:t>If multiple goals, then possibly not as clear and need a more flexible approach. Consider the following example (a conservation design industrial park in Huntsville, AL):</a:t>
            </a:r>
          </a:p>
        </p:txBody>
      </p:sp>
      <p:pic>
        <p:nvPicPr>
          <p:cNvPr id="54275" name="Picture 5" descr="Huntsville m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95400"/>
            <a:ext cx="8305800"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6" name="Picture 7" descr="100_11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5340350"/>
            <a:ext cx="2286000"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7" name="Picture 8" descr="P10101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5027613"/>
            <a:ext cx="2438400" cy="183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8" name="Text Box 2"/>
          <p:cNvSpPr txBox="1">
            <a:spLocks noChangeArrowheads="1"/>
          </p:cNvSpPr>
          <p:nvPr/>
        </p:nvSpPr>
        <p:spPr bwMode="auto">
          <a:xfrm>
            <a:off x="228600" y="228600"/>
            <a:ext cx="86868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000" i="0"/>
              <a:t>This site was divided into four subareas, one area has 13 industrial lots (about 2.6 acres each), plus a large undeveloped area (60.2 acres) and isolated sinkholes (4.6 acres). The developed area is divided into the following:</a:t>
            </a:r>
          </a:p>
          <a:p>
            <a:pPr algn="ctr" eaLnBrk="1" hangingPunct="1">
              <a:spcBef>
                <a:spcPct val="50000"/>
              </a:spcBef>
              <a:buClrTx/>
              <a:buFontTx/>
              <a:buNone/>
            </a:pPr>
            <a:endParaRPr lang="en-US" altLang="en-US" sz="2000" i="0"/>
          </a:p>
          <a:p>
            <a:pPr algn="ctr" eaLnBrk="1" hangingPunct="1">
              <a:spcBef>
                <a:spcPct val="50000"/>
              </a:spcBef>
              <a:buClrTx/>
              <a:buFontTx/>
              <a:buNone/>
            </a:pPr>
            <a:r>
              <a:rPr lang="en-US" altLang="en-US" sz="2000" i="0"/>
              <a:t>	• Roofs plus paved parking: 20.7 acres</a:t>
            </a:r>
          </a:p>
          <a:p>
            <a:pPr algn="ctr" eaLnBrk="1" hangingPunct="1">
              <a:spcBef>
                <a:spcPct val="50000"/>
              </a:spcBef>
              <a:buClrTx/>
              <a:buFontTx/>
              <a:buNone/>
            </a:pPr>
            <a:r>
              <a:rPr lang="en-US" altLang="en-US" sz="2000" i="0"/>
              <a:t>	• Streets (1.27 curb-miles): 3.1 acres </a:t>
            </a:r>
          </a:p>
          <a:p>
            <a:pPr algn="ctr" eaLnBrk="1" hangingPunct="1">
              <a:spcBef>
                <a:spcPct val="50000"/>
              </a:spcBef>
              <a:buClrTx/>
              <a:buFontTx/>
              <a:buNone/>
            </a:pPr>
            <a:r>
              <a:rPr lang="en-US" altLang="en-US" sz="2000" i="0"/>
              <a:t>	• Small landscaped areas (B, or sandy-loam soils, but </a:t>
            </a:r>
          </a:p>
          <a:p>
            <a:pPr algn="ctr" eaLnBrk="1" hangingPunct="1">
              <a:spcBef>
                <a:spcPct val="50000"/>
              </a:spcBef>
              <a:buClrTx/>
              <a:buFontTx/>
              <a:buNone/>
            </a:pPr>
            <a:r>
              <a:rPr lang="en-US" altLang="en-US" sz="2000" i="0"/>
              <a:t>	   assumed silty soils due to compaction): 10.0 acres</a:t>
            </a:r>
          </a:p>
          <a:p>
            <a:pPr algn="ctr" eaLnBrk="1" hangingPunct="1">
              <a:spcBef>
                <a:spcPct val="50000"/>
              </a:spcBef>
              <a:buClrTx/>
              <a:buFontTx/>
              <a:buNone/>
            </a:pPr>
            <a:endParaRPr lang="en-US" altLang="en-US" sz="2000" i="0"/>
          </a:p>
          <a:p>
            <a:pPr algn="ctr" eaLnBrk="1" hangingPunct="1">
              <a:spcBef>
                <a:spcPct val="50000"/>
              </a:spcBef>
              <a:buClrTx/>
              <a:buFontTx/>
              <a:buNone/>
            </a:pPr>
            <a:r>
              <a:rPr lang="en-US" altLang="en-US" sz="2000" i="0"/>
              <a:t>Conventional drainage system costs (5% over 20 yrs) were estimated to be:</a:t>
            </a:r>
          </a:p>
          <a:p>
            <a:pPr algn="ctr" eaLnBrk="1" hangingPunct="1">
              <a:spcBef>
                <a:spcPct val="50000"/>
              </a:spcBef>
              <a:buClrTx/>
              <a:buFontTx/>
              <a:buNone/>
            </a:pPr>
            <a:r>
              <a:rPr lang="en-US" altLang="en-US" sz="2000" i="0"/>
              <a:t>	Capital cost of project = $296,400 (2005)</a:t>
            </a:r>
          </a:p>
          <a:p>
            <a:pPr algn="ctr" eaLnBrk="1" hangingPunct="1">
              <a:spcBef>
                <a:spcPct val="50000"/>
              </a:spcBef>
              <a:buClrTx/>
              <a:buFontTx/>
              <a:buNone/>
            </a:pPr>
            <a:r>
              <a:rPr lang="en-US" altLang="en-US" sz="2000" i="0"/>
              <a:t>	Annual maintenance cost = $2,960/year (2005)</a:t>
            </a:r>
          </a:p>
          <a:p>
            <a:pPr algn="ctr" eaLnBrk="1" hangingPunct="1">
              <a:spcBef>
                <a:spcPct val="50000"/>
              </a:spcBef>
              <a:buClrTx/>
              <a:buFontTx/>
              <a:buNone/>
            </a:pPr>
            <a:r>
              <a:rPr lang="en-US" altLang="en-US" sz="2000" i="0"/>
              <a:t>	Annual cost of conventional drainage = $26,850 per year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152400" y="0"/>
            <a:ext cx="8610600" cy="495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3200" i="0">
                <a:solidFill>
                  <a:schemeClr val="tx2"/>
                </a:solidFill>
              </a:rPr>
              <a:t>Biofilters to drain site runoff (paved parking and roofs) to regional swales:</a:t>
            </a:r>
          </a:p>
          <a:p>
            <a:pPr algn="ctr" eaLnBrk="1" hangingPunct="1">
              <a:spcBef>
                <a:spcPct val="50000"/>
              </a:spcBef>
              <a:buClrTx/>
              <a:buFontTx/>
              <a:buNone/>
            </a:pPr>
            <a:endParaRPr lang="en-US" altLang="en-US" sz="2800" i="0"/>
          </a:p>
          <a:p>
            <a:pPr eaLnBrk="1" hangingPunct="1">
              <a:spcBef>
                <a:spcPct val="50000"/>
              </a:spcBef>
              <a:buClrTx/>
              <a:buFontTx/>
              <a:buChar char="•"/>
            </a:pPr>
            <a:r>
              <a:rPr lang="en-US" altLang="en-US" sz="2000" i="0"/>
              <a:t>Top area: 4400 ft</a:t>
            </a:r>
            <a:r>
              <a:rPr lang="en-US" altLang="en-US" sz="2000" i="0" baseline="30000"/>
              <a:t>2</a:t>
            </a:r>
          </a:p>
          <a:p>
            <a:pPr eaLnBrk="1" hangingPunct="1">
              <a:spcBef>
                <a:spcPct val="50000"/>
              </a:spcBef>
              <a:buClrTx/>
              <a:buFontTx/>
              <a:buChar char="•"/>
            </a:pPr>
            <a:r>
              <a:rPr lang="en-US" altLang="en-US" sz="2000" i="0"/>
              <a:t>Bottom area: 2000 ft</a:t>
            </a:r>
            <a:r>
              <a:rPr lang="en-US" altLang="en-US" sz="2000" i="0" baseline="30000"/>
              <a:t>2</a:t>
            </a:r>
          </a:p>
          <a:p>
            <a:pPr eaLnBrk="1" hangingPunct="1">
              <a:spcBef>
                <a:spcPct val="50000"/>
              </a:spcBef>
              <a:buClrTx/>
              <a:buFontTx/>
              <a:buChar char="•"/>
            </a:pPr>
            <a:r>
              <a:rPr lang="en-US" altLang="en-US" sz="2000" i="0"/>
              <a:t>Depth: 2 ft</a:t>
            </a:r>
          </a:p>
          <a:p>
            <a:pPr eaLnBrk="1" hangingPunct="1">
              <a:spcBef>
                <a:spcPct val="50000"/>
              </a:spcBef>
              <a:buClrTx/>
              <a:buFontTx/>
              <a:buChar char="•"/>
            </a:pPr>
            <a:r>
              <a:rPr lang="en-US" altLang="en-US" sz="2000" i="0"/>
              <a:t>Seepage rate: 2 in/hr</a:t>
            </a:r>
          </a:p>
          <a:p>
            <a:pPr eaLnBrk="1" hangingPunct="1">
              <a:spcBef>
                <a:spcPct val="50000"/>
              </a:spcBef>
              <a:buClrTx/>
              <a:buFontTx/>
              <a:buChar char="•"/>
            </a:pPr>
            <a:r>
              <a:rPr lang="en-US" altLang="en-US" sz="2000" i="0"/>
              <a:t>Peak to average flow ratio: 3.8</a:t>
            </a:r>
          </a:p>
          <a:p>
            <a:pPr eaLnBrk="1" hangingPunct="1">
              <a:spcBef>
                <a:spcPct val="50000"/>
              </a:spcBef>
              <a:buClrTx/>
              <a:buFontTx/>
              <a:buChar char="•"/>
            </a:pPr>
            <a:r>
              <a:rPr lang="en-US" altLang="en-US" sz="2000" i="0"/>
              <a:t>Typical width: 10 ft</a:t>
            </a:r>
          </a:p>
          <a:p>
            <a:pPr eaLnBrk="1" hangingPunct="1">
              <a:spcBef>
                <a:spcPct val="50000"/>
              </a:spcBef>
              <a:buClrTx/>
              <a:buFontTx/>
              <a:buChar char="•"/>
            </a:pPr>
            <a:r>
              <a:rPr lang="en-US" altLang="en-US" sz="2000" i="0"/>
              <a:t>Number of biofilters: 13 (one per site)</a:t>
            </a:r>
          </a:p>
        </p:txBody>
      </p:sp>
      <p:pic>
        <p:nvPicPr>
          <p:cNvPr id="56323" name="Picture 4" descr="OR roof bioret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40288" y="1066800"/>
            <a:ext cx="4227512"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4" name="Text Box 5"/>
          <p:cNvSpPr txBox="1">
            <a:spLocks noChangeArrowheads="1"/>
          </p:cNvSpPr>
          <p:nvPr/>
        </p:nvSpPr>
        <p:spPr bwMode="auto">
          <a:xfrm>
            <a:off x="1704975" y="6149975"/>
            <a:ext cx="3086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000" i="0"/>
              <a:t>Parking lot biofilter example, Portland, OR</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Text Box 2"/>
          <p:cNvSpPr txBox="1">
            <a:spLocks noChangeArrowheads="1"/>
          </p:cNvSpPr>
          <p:nvPr/>
        </p:nvSpPr>
        <p:spPr bwMode="auto">
          <a:xfrm>
            <a:off x="76200" y="0"/>
            <a:ext cx="4724400" cy="630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3200" i="0">
                <a:solidFill>
                  <a:schemeClr val="tx2"/>
                </a:solidFill>
              </a:rPr>
              <a:t>Regional swales to </a:t>
            </a:r>
          </a:p>
          <a:p>
            <a:pPr algn="ctr" eaLnBrk="1" hangingPunct="1">
              <a:spcBef>
                <a:spcPct val="50000"/>
              </a:spcBef>
              <a:buClrTx/>
              <a:buFontTx/>
              <a:buNone/>
            </a:pPr>
            <a:r>
              <a:rPr lang="en-US" altLang="en-US" sz="3200" i="0">
                <a:solidFill>
                  <a:schemeClr val="tx2"/>
                </a:solidFill>
              </a:rPr>
              <a:t>collect site runoff and direct to wet detention ponds:</a:t>
            </a:r>
          </a:p>
          <a:p>
            <a:pPr eaLnBrk="1" hangingPunct="1">
              <a:spcBef>
                <a:spcPct val="50000"/>
              </a:spcBef>
              <a:buClrTx/>
              <a:buFontTx/>
              <a:buChar char="•"/>
            </a:pPr>
            <a:r>
              <a:rPr lang="en-US" altLang="en-US" sz="2000" i="0"/>
              <a:t>Length: 1653 ft </a:t>
            </a:r>
          </a:p>
          <a:p>
            <a:pPr eaLnBrk="1" hangingPunct="1">
              <a:spcBef>
                <a:spcPct val="50000"/>
              </a:spcBef>
              <a:buClrTx/>
              <a:buFontTx/>
              <a:buChar char="•"/>
            </a:pPr>
            <a:r>
              <a:rPr lang="en-US" altLang="en-US" sz="2000" i="0"/>
              <a:t>infiltration rate in the swale: </a:t>
            </a:r>
          </a:p>
          <a:p>
            <a:pPr eaLnBrk="1" hangingPunct="1">
              <a:spcBef>
                <a:spcPct val="50000"/>
              </a:spcBef>
              <a:buClrTx/>
              <a:buFontTx/>
              <a:buNone/>
            </a:pPr>
            <a:r>
              <a:rPr lang="en-US" altLang="en-US" sz="2000" i="0"/>
              <a:t>  1 in/hr </a:t>
            </a:r>
          </a:p>
          <a:p>
            <a:pPr eaLnBrk="1" hangingPunct="1">
              <a:spcBef>
                <a:spcPct val="50000"/>
              </a:spcBef>
              <a:buClrTx/>
              <a:buFontTx/>
              <a:buChar char="•"/>
            </a:pPr>
            <a:r>
              <a:rPr lang="en-US" altLang="en-US" sz="2000" i="0"/>
              <a:t>swale bottom width: 50 ft </a:t>
            </a:r>
          </a:p>
          <a:p>
            <a:pPr eaLnBrk="1" hangingPunct="1">
              <a:spcBef>
                <a:spcPct val="50000"/>
              </a:spcBef>
              <a:buClrTx/>
              <a:buFontTx/>
              <a:buChar char="•"/>
            </a:pPr>
            <a:r>
              <a:rPr lang="en-US" altLang="en-US" sz="2000" i="0"/>
              <a:t>3H:1V side slopes </a:t>
            </a:r>
          </a:p>
          <a:p>
            <a:pPr eaLnBrk="1" hangingPunct="1">
              <a:spcBef>
                <a:spcPct val="50000"/>
              </a:spcBef>
              <a:buClrTx/>
              <a:buFontTx/>
              <a:buChar char="•"/>
            </a:pPr>
            <a:r>
              <a:rPr lang="en-US" altLang="en-US" sz="2000" i="0"/>
              <a:t>longitudinal slope: 0.026 ft/ft </a:t>
            </a:r>
          </a:p>
          <a:p>
            <a:pPr eaLnBrk="1" hangingPunct="1">
              <a:spcBef>
                <a:spcPct val="50000"/>
              </a:spcBef>
              <a:buClrTx/>
              <a:buFontTx/>
              <a:buChar char="•"/>
            </a:pPr>
            <a:r>
              <a:rPr lang="en-US" altLang="en-US" sz="2000" i="0"/>
              <a:t>Manning’s n roughness coefficient: 0.024</a:t>
            </a:r>
          </a:p>
          <a:p>
            <a:pPr eaLnBrk="1" hangingPunct="1">
              <a:spcBef>
                <a:spcPct val="50000"/>
              </a:spcBef>
              <a:buClrTx/>
              <a:buFontTx/>
              <a:buChar char="•"/>
            </a:pPr>
            <a:r>
              <a:rPr lang="en-US" altLang="en-US" sz="2000" i="0"/>
              <a:t>typical swale depth: 1 ft</a:t>
            </a:r>
          </a:p>
        </p:txBody>
      </p:sp>
      <p:pic>
        <p:nvPicPr>
          <p:cNvPr id="58371" name="Picture 3" descr="Starkville 0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0900" y="3495675"/>
            <a:ext cx="4483100" cy="336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2" name="Picture 4" descr="swales and curbs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2013" y="0"/>
            <a:ext cx="4471987" cy="298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3" name="Text Box 5"/>
          <p:cNvSpPr txBox="1">
            <a:spLocks noChangeArrowheads="1"/>
          </p:cNvSpPr>
          <p:nvPr/>
        </p:nvSpPr>
        <p:spPr bwMode="auto">
          <a:xfrm>
            <a:off x="5029200" y="-85725"/>
            <a:ext cx="38100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800" i="0">
                <a:solidFill>
                  <a:schemeClr val="bg2"/>
                </a:solidFill>
              </a:rPr>
              <a:t>WI swale having conventional curbs and gutters</a:t>
            </a:r>
          </a:p>
        </p:txBody>
      </p:sp>
      <p:sp>
        <p:nvSpPr>
          <p:cNvPr id="58374" name="Text Box 6"/>
          <p:cNvSpPr txBox="1">
            <a:spLocks noChangeArrowheads="1"/>
          </p:cNvSpPr>
          <p:nvPr/>
        </p:nvSpPr>
        <p:spPr bwMode="auto">
          <a:xfrm>
            <a:off x="5562600" y="3505200"/>
            <a:ext cx="306387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800" i="0">
                <a:solidFill>
                  <a:schemeClr val="bg2"/>
                </a:solidFill>
              </a:rPr>
              <a:t>Large swale at MS industrial site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15900" y="179388"/>
            <a:ext cx="6870700" cy="1751012"/>
          </a:xfrm>
        </p:spPr>
        <p:txBody>
          <a:bodyPr/>
          <a:lstStyle/>
          <a:p>
            <a:pPr eaLnBrk="1" hangingPunct="1"/>
            <a:r>
              <a:rPr lang="en-US" altLang="en-US" smtClean="0"/>
              <a:t>City-Wide WinSLAMM Application</a:t>
            </a:r>
          </a:p>
        </p:txBody>
      </p:sp>
      <p:sp>
        <p:nvSpPr>
          <p:cNvPr id="5123" name="Rectangle 3"/>
          <p:cNvSpPr>
            <a:spLocks noGrp="1" noChangeArrowheads="1"/>
          </p:cNvSpPr>
          <p:nvPr>
            <p:ph type="body" idx="1"/>
          </p:nvPr>
        </p:nvSpPr>
        <p:spPr>
          <a:xfrm>
            <a:off x="228600" y="2146300"/>
            <a:ext cx="7391400" cy="4017963"/>
          </a:xfrm>
        </p:spPr>
        <p:txBody>
          <a:bodyPr/>
          <a:lstStyle/>
          <a:p>
            <a:pPr eaLnBrk="1" hangingPunct="1">
              <a:buFont typeface="Webdings" pitchFamily="18" charset="2"/>
              <a:buNone/>
            </a:pPr>
            <a:r>
              <a:rPr lang="en-US" altLang="en-US" i="0" smtClean="0"/>
              <a:t>Example: Racine, WI</a:t>
            </a:r>
          </a:p>
          <a:p>
            <a:pPr eaLnBrk="1" hangingPunct="1">
              <a:buFont typeface="Webdings" pitchFamily="18" charset="2"/>
              <a:buNone/>
            </a:pPr>
            <a:endParaRPr lang="en-US" altLang="en-US" sz="1600" i="0" smtClean="0"/>
          </a:p>
          <a:p>
            <a:pPr eaLnBrk="1" hangingPunct="1">
              <a:buFont typeface="Webdings" pitchFamily="18" charset="2"/>
              <a:buNone/>
            </a:pPr>
            <a:r>
              <a:rPr lang="en-US" altLang="en-US" u="sng" smtClean="0"/>
              <a:t>Challenge</a:t>
            </a:r>
            <a:r>
              <a:rPr lang="en-US" altLang="en-US" smtClean="0"/>
              <a:t>:</a:t>
            </a:r>
          </a:p>
          <a:p>
            <a:pPr eaLnBrk="1" hangingPunct="1"/>
            <a:r>
              <a:rPr lang="en-US" altLang="en-US" i="0" smtClean="0"/>
              <a:t> Population: 81,800</a:t>
            </a:r>
          </a:p>
          <a:p>
            <a:pPr eaLnBrk="1" hangingPunct="1"/>
            <a:r>
              <a:rPr lang="en-US" altLang="en-US" i="0" smtClean="0"/>
              <a:t> City Area: 16 square miles</a:t>
            </a:r>
          </a:p>
          <a:p>
            <a:pPr eaLnBrk="1" hangingPunct="1"/>
            <a:r>
              <a:rPr lang="en-US" altLang="en-US" i="0" smtClean="0"/>
              <a:t> Outfalls: 97</a:t>
            </a:r>
          </a:p>
          <a:p>
            <a:pPr eaLnBrk="1" hangingPunct="1"/>
            <a:r>
              <a:rPr lang="en-US" altLang="en-US" i="0" smtClean="0"/>
              <a:t> Subbasins: 245</a:t>
            </a:r>
          </a:p>
        </p:txBody>
      </p:sp>
      <p:pic>
        <p:nvPicPr>
          <p:cNvPr id="5124" name="Picture 4" descr="streets_rivers_lake"/>
          <p:cNvPicPr>
            <a:picLocks noChangeAspect="1" noChangeArrowheads="1"/>
          </p:cNvPicPr>
          <p:nvPr/>
        </p:nvPicPr>
        <p:blipFill>
          <a:blip r:embed="rId3" cstate="print">
            <a:extLst>
              <a:ext uri="{28A0092B-C50C-407E-A947-70E740481C1C}">
                <a14:useLocalDpi xmlns:a14="http://schemas.microsoft.com/office/drawing/2010/main" val="0"/>
              </a:ext>
            </a:extLst>
          </a:blip>
          <a:srcRect l="5075" t="6972" r="3760" b="3923"/>
          <a:stretch>
            <a:fillRect/>
          </a:stretch>
        </p:blipFill>
        <p:spPr bwMode="auto">
          <a:xfrm>
            <a:off x="5376863" y="1884363"/>
            <a:ext cx="3368675" cy="4262437"/>
          </a:xfrm>
          <a:prstGeom prst="rect">
            <a:avLst/>
          </a:prstGeom>
          <a:solidFill>
            <a:srgbClr val="FFFFFF"/>
          </a:solidFill>
          <a:ln w="28575">
            <a:solidFill>
              <a:srgbClr val="000000"/>
            </a:solid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52029" name="Group 125"/>
          <p:cNvGraphicFramePr>
            <a:graphicFrameLocks noGrp="1"/>
          </p:cNvGraphicFramePr>
          <p:nvPr/>
        </p:nvGraphicFramePr>
        <p:xfrm>
          <a:off x="0" y="1308100"/>
          <a:ext cx="6011863" cy="5547180"/>
        </p:xfrm>
        <a:graphic>
          <a:graphicData uri="http://schemas.openxmlformats.org/drawingml/2006/table">
            <a:tbl>
              <a:tblPr/>
              <a:tblGrid>
                <a:gridCol w="1111250"/>
                <a:gridCol w="4900613"/>
              </a:tblGrid>
              <a:tr h="82287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Pond Elevation (ft)</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Full-Sized Pond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Area (acres)</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52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0.15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352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0.25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352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3</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352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4</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7905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 (normal pool elevation, and invert elevation of 30</a:t>
                      </a:r>
                      <a:r>
                        <a:rPr kumimoji="0" lang="en-US" sz="1600" b="0" i="0" u="none" strike="noStrike" cap="none" normalizeH="0" baseline="30000" smtClean="0">
                          <a:ln>
                            <a:noFill/>
                          </a:ln>
                          <a:solidFill>
                            <a:schemeClr val="tx1"/>
                          </a:solidFill>
                          <a:effectLst/>
                          <a:latin typeface="Arial" charset="0"/>
                          <a:ea typeface="Times New Roman" pitchFamily="18" charset="0"/>
                          <a:cs typeface="Arial" charset="0"/>
                        </a:rPr>
                        <a:t>o</a:t>
                      </a: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 v-notch weir)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352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6</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352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82287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2.5 (invert elevation of flood flow broad-crested weir). Normal maximum elevation during one and two year rains.</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r>
              <a:tr h="131050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9</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3.0 (approximate maximum pond elevation, or as determined based on flood flow analysis). Additional storage and emergency spillway may be needed to accommodate flows in excess of the design flood flow.</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1" marB="45711"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r>
            </a:tbl>
          </a:graphicData>
        </a:graphic>
      </p:graphicFrame>
      <p:sp>
        <p:nvSpPr>
          <p:cNvPr id="60453" name="Text Box 123"/>
          <p:cNvSpPr txBox="1">
            <a:spLocks noChangeArrowheads="1"/>
          </p:cNvSpPr>
          <p:nvPr/>
        </p:nvSpPr>
        <p:spPr bwMode="auto">
          <a:xfrm>
            <a:off x="212725" y="-9525"/>
            <a:ext cx="89312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3200" i="0">
                <a:solidFill>
                  <a:schemeClr val="tx2"/>
                </a:solidFill>
              </a:rPr>
              <a:t>Wet Detention Pond to Treat Runoff from Area</a:t>
            </a:r>
          </a:p>
        </p:txBody>
      </p:sp>
      <p:pic>
        <p:nvPicPr>
          <p:cNvPr id="60454" name="Picture 1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533400"/>
            <a:ext cx="5257800" cy="294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55" name="Picture 129" descr="Madison old perc pond in watertabl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7800" y="3276600"/>
            <a:ext cx="26162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51406" name="Group 526"/>
          <p:cNvGraphicFramePr>
            <a:graphicFrameLocks noGrp="1"/>
          </p:cNvGraphicFramePr>
          <p:nvPr>
            <p:extLst>
              <p:ext uri="{D42A27DB-BD31-4B8C-83A1-F6EECF244321}">
                <p14:modId xmlns:p14="http://schemas.microsoft.com/office/powerpoint/2010/main" val="1739753913"/>
              </p:ext>
            </p:extLst>
          </p:nvPr>
        </p:nvGraphicFramePr>
        <p:xfrm>
          <a:off x="0" y="685800"/>
          <a:ext cx="9124950" cy="6199188"/>
        </p:xfrm>
        <a:graphic>
          <a:graphicData uri="http://schemas.openxmlformats.org/drawingml/2006/table">
            <a:tbl>
              <a:tblPr/>
              <a:tblGrid>
                <a:gridCol w="2006221"/>
                <a:gridCol w="1378424"/>
                <a:gridCol w="1132764"/>
                <a:gridCol w="1037230"/>
                <a:gridCol w="818865"/>
                <a:gridCol w="1023583"/>
                <a:gridCol w="791570"/>
                <a:gridCol w="936293"/>
              </a:tblGrid>
              <a:tr h="132728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cs typeface="Arial" charset="0"/>
                        </a:rPr>
                        <a:t>Stormwater Treatment Option</a:t>
                      </a:r>
                      <a:endParaRPr kumimoji="0" lang="en-US" sz="1400" b="1" i="0" u="none" strike="noStrike" cap="none" normalizeH="0" baseline="0" dirty="0" smtClean="0">
                        <a:ln>
                          <a:noFill/>
                        </a:ln>
                        <a:solidFill>
                          <a:schemeClr val="tx1"/>
                        </a:solidFill>
                        <a:effectLst/>
                        <a:latin typeface="Arial" charset="0"/>
                        <a:cs typeface="Times New Roman" pitchFamily="18"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Annual Total SW Treat.  Cost</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($/yr)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Annual Addit. Drain. System Cost ($/yr)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Total Annual Cost ($/yr)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Land Needs for SW mgt (acres)</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Runoff Volume (cf/yr)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Part. Solids Yield (lbs/yr)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Reduc. in SS Yield (%)</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28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Base, No Controls</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64,230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64,230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5,600,000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71,375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n/a</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Option 1</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Pond</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19,134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64,230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83,364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5,507,000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10,192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86</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Option 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Reg. Swale</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3,158</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26,850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30,008</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2,926,000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32,231</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55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Option 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Site Biofilter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32,330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37,380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69,710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2,705,000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68,890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Times New Roman" pitchFamily="18" charset="0"/>
                          <a:cs typeface="Arial" charset="0"/>
                        </a:rPr>
                        <a:t>1</a:t>
                      </a: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Option 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Small pond</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10,209</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64,230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74,439</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5,557,000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19,552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73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Option 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Pond and reg. swale</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22,292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26,850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49,142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2,844,000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4,133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94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Option 6</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Pond, swale, biofilter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54,622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54,622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1,203,000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2,183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97</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Option 7</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Small pond and swale</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13,367</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26,850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40,217</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2,887,000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6,937</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90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r>
              <a:tr h="73159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Times New Roman" pitchFamily="18" charset="0"/>
                          <a:cs typeface="Arial" charset="0"/>
                        </a:rPr>
                        <a:t>Option 8</a:t>
                      </a: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Times New Roman" pitchFamily="18" charset="0"/>
                          <a:cs typeface="Arial" charset="0"/>
                        </a:rPr>
                        <a:t>Small pond, swale and biofilter</a:t>
                      </a: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45,698</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45,698</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1,253,000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Times New Roman" pitchFamily="18" charset="0"/>
                          <a:cs typeface="Arial" charset="0"/>
                        </a:rPr>
                        <a:t>4,125</a:t>
                      </a: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Times New Roman" pitchFamily="18" charset="0"/>
                          <a:cs typeface="Arial" charset="0"/>
                        </a:rPr>
                        <a:t>94</a:t>
                      </a: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marT="45725" marB="4572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r>
            </a:tbl>
          </a:graphicData>
        </a:graphic>
      </p:graphicFrame>
      <p:sp>
        <p:nvSpPr>
          <p:cNvPr id="63591" name="Text Box 521"/>
          <p:cNvSpPr txBox="1">
            <a:spLocks noChangeArrowheads="1"/>
          </p:cNvSpPr>
          <p:nvPr/>
        </p:nvSpPr>
        <p:spPr bwMode="auto">
          <a:xfrm>
            <a:off x="0" y="0"/>
            <a:ext cx="9144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400" i="0">
                <a:solidFill>
                  <a:schemeClr val="tx2"/>
                </a:solidFill>
              </a:rPr>
              <a:t>Batch Processor Data for Combinations of Above Controls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50375" name="Group 519"/>
          <p:cNvGraphicFramePr>
            <a:graphicFrameLocks noGrp="1"/>
          </p:cNvGraphicFramePr>
          <p:nvPr/>
        </p:nvGraphicFramePr>
        <p:xfrm>
          <a:off x="152400" y="838200"/>
          <a:ext cx="8991600" cy="5821600"/>
        </p:xfrm>
        <a:graphic>
          <a:graphicData uri="http://schemas.openxmlformats.org/drawingml/2006/table">
            <a:tbl>
              <a:tblPr/>
              <a:tblGrid>
                <a:gridCol w="2071688"/>
                <a:gridCol w="1184275"/>
                <a:gridCol w="1282700"/>
                <a:gridCol w="1084262"/>
                <a:gridCol w="901700"/>
                <a:gridCol w="889000"/>
                <a:gridCol w="788988"/>
                <a:gridCol w="788987"/>
              </a:tblGrid>
              <a:tr h="115818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Stormwater Treatment Option</a:t>
                      </a:r>
                      <a:endParaRPr kumimoji="0" lang="en-US" sz="1400" b="1" i="0" u="none" strike="noStrike" cap="none" normalizeH="0" baseline="0" smtClean="0">
                        <a:ln>
                          <a:noFill/>
                        </a:ln>
                        <a:solidFill>
                          <a:schemeClr val="tx1"/>
                        </a:solidFill>
                        <a:effectLst/>
                        <a:latin typeface="Arial" charset="0"/>
                        <a:cs typeface="Times New Roman" pitchFamily="18"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Part. Phos Yield (lbs/yr)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Volum. Runoff Coeff. (Rv) (est. bio. cond.)</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 of time flow &gt;1 cfs</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 of time flow &gt;10 cfs</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SS conc. (mg/L)</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Part. P conc. (mg/L)</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Zn conc. (µg/L)</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78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Base, No Controls</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174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0.29 (poor)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204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0.50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359</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1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Option 1</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Pond</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0.29 (poor)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0.05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30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0.073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128</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1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Option 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Reg. Swale</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79</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0.15 (fair)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0.1</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178</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0.43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390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1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Option 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Site Biofilter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172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0.14 (fair)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408</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696</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1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Option 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Small pond</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41</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0.29 (poor)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48</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0.12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151</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1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Option 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Pond and reg. swale</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0.15 (fair)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0.057</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203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1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Option 6</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Pond, swale, biofilter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5.5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0.06 (good)</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29</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0.073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386</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1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Option 7</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Small pond and swale</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17</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0.15 (fair)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0.05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39</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0.095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220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r>
              <a:tr h="73148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Option 8</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Small pond, swale and biofilter</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0.07 (good)</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0.8</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Times New Roman" pitchFamily="18" charset="0"/>
                          <a:cs typeface="Arial" charset="0"/>
                        </a:rPr>
                        <a:t>53</a:t>
                      </a: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Times New Roman" pitchFamily="18" charset="0"/>
                          <a:cs typeface="Arial" charset="0"/>
                        </a:rPr>
                        <a:t>0.13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Times New Roman" pitchFamily="18" charset="0"/>
                          <a:cs typeface="Arial" charset="0"/>
                        </a:rPr>
                        <a:t>390</a:t>
                      </a: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r>
            </a:tbl>
          </a:graphicData>
        </a:graphic>
      </p:graphicFrame>
      <p:sp>
        <p:nvSpPr>
          <p:cNvPr id="64615" name="Text Box 520"/>
          <p:cNvSpPr txBox="1">
            <a:spLocks noChangeArrowheads="1"/>
          </p:cNvSpPr>
          <p:nvPr/>
        </p:nvSpPr>
        <p:spPr bwMode="auto">
          <a:xfrm>
            <a:off x="304800" y="66675"/>
            <a:ext cx="861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3200" i="0">
                <a:solidFill>
                  <a:schemeClr val="tx2"/>
                </a:solidFill>
              </a:rPr>
              <a:t>Additional Batch Processor Data (cont.)</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8" name="Text Box 2"/>
          <p:cNvSpPr txBox="1">
            <a:spLocks noChangeArrowheads="1"/>
          </p:cNvSpPr>
          <p:nvPr/>
        </p:nvSpPr>
        <p:spPr bwMode="auto">
          <a:xfrm>
            <a:off x="517525" y="1362075"/>
            <a:ext cx="79406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endParaRPr lang="en-US" altLang="en-US" sz="2800" i="0"/>
          </a:p>
        </p:txBody>
      </p:sp>
      <p:sp>
        <p:nvSpPr>
          <p:cNvPr id="246787" name="Rectangle 3"/>
          <p:cNvSpPr>
            <a:spLocks noChangeArrowheads="1"/>
          </p:cNvSpPr>
          <p:nvPr/>
        </p:nvSpPr>
        <p:spPr bwMode="auto">
          <a:xfrm>
            <a:off x="748895" y="1518460"/>
            <a:ext cx="7738282" cy="4339650"/>
          </a:xfrm>
          <a:prstGeom prst="rect">
            <a:avLst/>
          </a:prstGeom>
          <a:noFill/>
          <a:ln w="9525">
            <a:noFill/>
            <a:miter lim="800000"/>
            <a:headEnd/>
            <a:tailEnd/>
          </a:ln>
          <a:effectLst/>
        </p:spPr>
        <p:txBody>
          <a:bodyPr wrap="square" anchor="ctr">
            <a:spAutoFit/>
          </a:bodyPr>
          <a:lstStyle/>
          <a:p>
            <a:pPr marL="514350" indent="-514350" algn="just">
              <a:buFontTx/>
              <a:buAutoNum type="arabicParenR"/>
              <a:defRPr/>
            </a:pPr>
            <a:r>
              <a:rPr lang="en-US" sz="2400" dirty="0">
                <a:solidFill>
                  <a:schemeClr val="tx2"/>
                </a:solidFill>
              </a:rPr>
              <a:t>Specific criteria or limits that must be met.</a:t>
            </a:r>
            <a:r>
              <a:rPr lang="en-US" sz="2400" dirty="0"/>
              <a:t> </a:t>
            </a:r>
          </a:p>
          <a:p>
            <a:pPr algn="l">
              <a:defRPr/>
            </a:pPr>
            <a:r>
              <a:rPr lang="en-US" sz="2400" dirty="0"/>
              <a:t>It is possible to simply filter out (remove) the options that do not meet all of the absolutely required criteria. If the options remaining are too few, or otherwise not very satisfying, continue to explore additional options. The above examples only considered combinations of 3 types of stormwater control devices, for example. There are many others that can also be explored. If the options that meet the absolute criteria look interesting and encouraging, then continue. </a:t>
            </a:r>
          </a:p>
        </p:txBody>
      </p:sp>
      <p:sp>
        <p:nvSpPr>
          <p:cNvPr id="65540" name="Text Box 4"/>
          <p:cNvSpPr txBox="1">
            <a:spLocks noChangeArrowheads="1"/>
          </p:cNvSpPr>
          <p:nvPr/>
        </p:nvSpPr>
        <p:spPr bwMode="auto">
          <a:xfrm>
            <a:off x="380999" y="548185"/>
            <a:ext cx="84740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3200" i="0" dirty="0">
                <a:solidFill>
                  <a:schemeClr val="tx2"/>
                </a:solidFill>
              </a:rPr>
              <a:t>Decision Analysis Approaches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49131" name="Group 299"/>
          <p:cNvGraphicFramePr>
            <a:graphicFrameLocks noGrp="1"/>
          </p:cNvGraphicFramePr>
          <p:nvPr/>
        </p:nvGraphicFramePr>
        <p:xfrm>
          <a:off x="0" y="1066800"/>
          <a:ext cx="9144000" cy="5788026"/>
        </p:xfrm>
        <a:graphic>
          <a:graphicData uri="http://schemas.openxmlformats.org/drawingml/2006/table">
            <a:tbl>
              <a:tblPr/>
              <a:tblGrid>
                <a:gridCol w="2819400"/>
                <a:gridCol w="1524000"/>
                <a:gridCol w="1524000"/>
                <a:gridCol w="1905000"/>
                <a:gridCol w="1371600"/>
              </a:tblGrid>
              <a:tr h="8230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Stormwater Treatment Option</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Total Annual Cost ($/yr)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Reduction in SS Yield (%)</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Meet 80% particulate solids reduction goal?</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Rank based on annual cost</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91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Pond</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83,364</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smtClean="0">
                          <a:ln>
                            <a:noFill/>
                          </a:ln>
                          <a:solidFill>
                            <a:schemeClr val="tx1"/>
                          </a:solidFill>
                          <a:effectLst/>
                          <a:latin typeface="Arial" charset="0"/>
                          <a:ea typeface="Times New Roman" pitchFamily="18" charset="0"/>
                          <a:cs typeface="Arial" charset="0"/>
                        </a:rPr>
                        <a:t>86</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Yes</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791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Regional Swale</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30,008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55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No</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n/a</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791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3</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Site Biofilter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69,710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No</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n/a</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791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4</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Half-sized pond</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74,439</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73</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No</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n/a</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791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Pond and reg. swale</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49,142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smtClean="0">
                          <a:ln>
                            <a:noFill/>
                          </a:ln>
                          <a:solidFill>
                            <a:schemeClr val="tx1"/>
                          </a:solidFill>
                          <a:effectLst/>
                          <a:latin typeface="Arial" charset="0"/>
                          <a:ea typeface="Times New Roman" pitchFamily="18" charset="0"/>
                          <a:cs typeface="Arial" charset="0"/>
                        </a:rPr>
                        <a:t>94</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Yes</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3</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6223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6</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Pond, reg. swale and biofilter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54,622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smtClean="0">
                          <a:ln>
                            <a:noFill/>
                          </a:ln>
                          <a:solidFill>
                            <a:schemeClr val="tx1"/>
                          </a:solidFill>
                          <a:effectLst/>
                          <a:latin typeface="Arial" charset="0"/>
                          <a:ea typeface="Times New Roman" pitchFamily="18" charset="0"/>
                          <a:cs typeface="Arial" charset="0"/>
                        </a:rPr>
                        <a:t>97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Yes</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4</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6239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Small pond and reg. swale</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40,217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smtClean="0">
                          <a:ln>
                            <a:noFill/>
                          </a:ln>
                          <a:solidFill>
                            <a:schemeClr val="tx1"/>
                          </a:solidFill>
                          <a:effectLst/>
                          <a:latin typeface="Arial" charset="0"/>
                          <a:ea typeface="Times New Roman" pitchFamily="18" charset="0"/>
                          <a:cs typeface="Arial" charset="0"/>
                        </a:rPr>
                        <a:t>90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Yes</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r>
              <a:tr h="8230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Small pond, reg. swale and biofilter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45,698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smtClean="0">
                          <a:ln>
                            <a:noFill/>
                          </a:ln>
                          <a:solidFill>
                            <a:schemeClr val="tx1"/>
                          </a:solidFill>
                          <a:effectLst/>
                          <a:latin typeface="Arial" charset="0"/>
                          <a:ea typeface="Times New Roman" pitchFamily="18" charset="0"/>
                          <a:cs typeface="Arial" charset="0"/>
                        </a:rPr>
                        <a:t>94</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Yes</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r>
            </a:tbl>
          </a:graphicData>
        </a:graphic>
      </p:graphicFrame>
      <p:sp>
        <p:nvSpPr>
          <p:cNvPr id="66624" name="Text Box 289"/>
          <p:cNvSpPr txBox="1">
            <a:spLocks noChangeArrowheads="1"/>
          </p:cNvSpPr>
          <p:nvPr/>
        </p:nvSpPr>
        <p:spPr bwMode="auto">
          <a:xfrm>
            <a:off x="0" y="0"/>
            <a:ext cx="9144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3200" i="0">
                <a:solidFill>
                  <a:schemeClr val="tx2"/>
                </a:solidFill>
              </a:rPr>
              <a:t>Control Options Meeting 80% SS Reduction Requirement, Ranked by Cost</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6" name="Text Box 2"/>
          <p:cNvSpPr txBox="1">
            <a:spLocks noChangeArrowheads="1"/>
          </p:cNvSpPr>
          <p:nvPr/>
        </p:nvSpPr>
        <p:spPr bwMode="auto">
          <a:xfrm>
            <a:off x="228600" y="0"/>
            <a:ext cx="8915400" cy="704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400" i="0">
                <a:solidFill>
                  <a:schemeClr val="tx2"/>
                </a:solidFill>
              </a:rPr>
              <a:t>2) Goals that are not absolute (based on methods developed by Keeney, R.L. and H. Raiffa. 1976. </a:t>
            </a:r>
            <a:r>
              <a:rPr lang="en-US" altLang="en-US" sz="2400">
                <a:solidFill>
                  <a:schemeClr val="tx2"/>
                </a:solidFill>
              </a:rPr>
              <a:t>Decision Analysis with Multiple Conflicting Objectives</a:t>
            </a:r>
            <a:r>
              <a:rPr lang="en-US" altLang="en-US" sz="2400" i="0">
                <a:solidFill>
                  <a:schemeClr val="tx2"/>
                </a:solidFill>
              </a:rPr>
              <a:t>. John Wiley &amp; Sons. New York.)</a:t>
            </a:r>
          </a:p>
          <a:p>
            <a:pPr eaLnBrk="1" hangingPunct="1">
              <a:spcBef>
                <a:spcPct val="50000"/>
              </a:spcBef>
              <a:buClrTx/>
              <a:buFontTx/>
              <a:buNone/>
            </a:pPr>
            <a:r>
              <a:rPr lang="en-US" altLang="en-US" sz="2000" i="0"/>
              <a:t>Utility curves and tradeoffs can be developed for the remaining attributes, after all the absolutely required goals are met. The above example includes attributes of several different types:</a:t>
            </a:r>
          </a:p>
          <a:p>
            <a:pPr eaLnBrk="1" hangingPunct="1">
              <a:spcBef>
                <a:spcPct val="50000"/>
              </a:spcBef>
              <a:buClrTx/>
              <a:buFontTx/>
              <a:buNone/>
            </a:pPr>
            <a:r>
              <a:rPr lang="en-US" altLang="en-US" sz="2000" i="0"/>
              <a:t>	- costs</a:t>
            </a:r>
          </a:p>
          <a:p>
            <a:pPr eaLnBrk="1" hangingPunct="1">
              <a:spcBef>
                <a:spcPct val="50000"/>
              </a:spcBef>
              <a:buClrTx/>
              <a:buFontTx/>
              <a:buNone/>
            </a:pPr>
            <a:r>
              <a:rPr lang="en-US" altLang="en-US" sz="2000" i="0"/>
              <a:t>	- land requirements</a:t>
            </a:r>
          </a:p>
          <a:p>
            <a:pPr eaLnBrk="1" hangingPunct="1">
              <a:spcBef>
                <a:spcPct val="50000"/>
              </a:spcBef>
              <a:buClrTx/>
              <a:buFontTx/>
              <a:buNone/>
            </a:pPr>
            <a:r>
              <a:rPr lang="en-US" altLang="en-US" sz="2000" i="0"/>
              <a:t>	- runoff volume (volumes, habitat responses, and</a:t>
            </a:r>
          </a:p>
          <a:p>
            <a:pPr eaLnBrk="1" hangingPunct="1">
              <a:spcBef>
                <a:spcPct val="50000"/>
              </a:spcBef>
              <a:buClrTx/>
              <a:buFontTx/>
              <a:buNone/>
            </a:pPr>
            <a:r>
              <a:rPr lang="en-US" altLang="en-US" sz="2000" i="0"/>
              <a:t>             rates)</a:t>
            </a:r>
          </a:p>
          <a:p>
            <a:pPr eaLnBrk="1" hangingPunct="1">
              <a:spcBef>
                <a:spcPct val="50000"/>
              </a:spcBef>
              <a:buClrTx/>
              <a:buFontTx/>
              <a:buNone/>
            </a:pPr>
            <a:r>
              <a:rPr lang="en-US" altLang="en-US" sz="2000" i="0"/>
              <a:t>	- particulate solids (reductions, yields and </a:t>
            </a:r>
          </a:p>
          <a:p>
            <a:pPr eaLnBrk="1" hangingPunct="1">
              <a:spcBef>
                <a:spcPct val="50000"/>
              </a:spcBef>
              <a:buClrTx/>
              <a:buFontTx/>
              <a:buNone/>
            </a:pPr>
            <a:r>
              <a:rPr lang="en-US" altLang="en-US" sz="2000" i="0"/>
              <a:t>             concentrations)</a:t>
            </a:r>
          </a:p>
          <a:p>
            <a:pPr eaLnBrk="1" hangingPunct="1">
              <a:spcBef>
                <a:spcPct val="50000"/>
              </a:spcBef>
              <a:buClrTx/>
              <a:buFontTx/>
              <a:buNone/>
            </a:pPr>
            <a:r>
              <a:rPr lang="en-US" altLang="en-US" sz="2000" i="0"/>
              <a:t>	- particulate phosphorus (reductions, yields and </a:t>
            </a:r>
          </a:p>
          <a:p>
            <a:pPr eaLnBrk="1" hangingPunct="1">
              <a:spcBef>
                <a:spcPct val="50000"/>
              </a:spcBef>
              <a:buClrTx/>
              <a:buFontTx/>
              <a:buNone/>
            </a:pPr>
            <a:r>
              <a:rPr lang="en-US" altLang="en-US" sz="2000" i="0"/>
              <a:t>             concentrations)</a:t>
            </a:r>
          </a:p>
          <a:p>
            <a:pPr eaLnBrk="1" hangingPunct="1">
              <a:spcBef>
                <a:spcPct val="50000"/>
              </a:spcBef>
              <a:buClrTx/>
              <a:buFontTx/>
              <a:buNone/>
            </a:pPr>
            <a:r>
              <a:rPr lang="en-US" altLang="en-US" sz="2000" i="0"/>
              <a:t>	- total zinc (reductions, yields and concentrations)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57257" name="Group 233"/>
          <p:cNvGraphicFramePr>
            <a:graphicFrameLocks noGrp="1"/>
          </p:cNvGraphicFramePr>
          <p:nvPr/>
        </p:nvGraphicFramePr>
        <p:xfrm>
          <a:off x="228600" y="990600"/>
          <a:ext cx="8915400" cy="5797690"/>
        </p:xfrm>
        <a:graphic>
          <a:graphicData uri="http://schemas.openxmlformats.org/drawingml/2006/table">
            <a:tbl>
              <a:tblPr/>
              <a:tblGrid>
                <a:gridCol w="2922588"/>
                <a:gridCol w="2314575"/>
                <a:gridCol w="1949450"/>
                <a:gridCol w="1728787"/>
              </a:tblGrid>
              <a:tr h="16153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ea typeface="Times New Roman" pitchFamily="18" charset="0"/>
                          <a:cs typeface="Arial" charset="0"/>
                        </a:rPr>
                        <a:t>Attribute</a:t>
                      </a:r>
                      <a:endPar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ea typeface="Times New Roman" pitchFamily="18" charset="0"/>
                          <a:cs typeface="Arial" charset="0"/>
                        </a:rPr>
                        <a:t>Range of attribute value for acceptable options</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ea typeface="Times New Roman" pitchFamily="18" charset="0"/>
                          <a:cs typeface="Arial" charset="0"/>
                        </a:rPr>
                        <a:t>Attribute ranks for selection (after absolute goals are met)</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ea typeface="Times New Roman" pitchFamily="18" charset="0"/>
                          <a:cs typeface="Arial" charset="0"/>
                        </a:rPr>
                        <a:t>Trade-offs between remaining attributes</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1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Total annual cost ($/year)</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$40,217 to 83,364</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2</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0.20</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962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Land needs (acres)</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2.3 to 4.5 acres</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5</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0.08</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962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ea typeface="Times New Roman" pitchFamily="18" charset="0"/>
                          <a:cs typeface="Arial" charset="0"/>
                        </a:rPr>
                        <a:t>Rv </a:t>
                      </a:r>
                      <a:endPar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0.06 to 0.29</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1</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0.30</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962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 of time flow &gt;1 cfs</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0.5 to 4 %</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7</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0.05</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962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 of time flow &gt;10 cfs</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0 to 0.05 %</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3</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0.18</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701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Particulate solids yield (lbs/yr)</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2,183 to 10,192 lbs/yr</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6</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0.07</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7508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Part. Phosphorus yield (lbs/yr)</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5.5 to 25 lbs/yr</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4</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0.12</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r>
              <a:tr h="4444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ea typeface="Times New Roman" pitchFamily="18" charset="0"/>
                          <a:cs typeface="Arial" charset="0"/>
                        </a:rPr>
                        <a:t>Sum = 1.0</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5" marB="45715"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r>
            </a:tbl>
          </a:graphicData>
        </a:graphic>
      </p:graphicFrame>
      <p:sp>
        <p:nvSpPr>
          <p:cNvPr id="68662" name="Text Box 234"/>
          <p:cNvSpPr txBox="1">
            <a:spLocks noChangeArrowheads="1"/>
          </p:cNvSpPr>
          <p:nvPr/>
        </p:nvSpPr>
        <p:spPr bwMode="auto">
          <a:xfrm>
            <a:off x="0" y="0"/>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000" i="0">
                <a:solidFill>
                  <a:schemeClr val="tx2"/>
                </a:solidFill>
              </a:rPr>
              <a:t>Attribute Value Ranges, plus Example Ranks and Trade-offs (ranks and trade-offs could vary for different interested parties)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685800" y="1219200"/>
            <a:ext cx="7924800" cy="363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000" i="0"/>
              <a:t>• Volumetric runoff coefficient (Rv) as an indicator of habitat quality and aquatic biology stress:</a:t>
            </a:r>
          </a:p>
          <a:p>
            <a:pPr algn="ctr" eaLnBrk="1" hangingPunct="1">
              <a:spcBef>
                <a:spcPct val="50000"/>
              </a:spcBef>
              <a:buClrTx/>
              <a:buFontTx/>
              <a:buNone/>
            </a:pPr>
            <a:endParaRPr lang="en-US" altLang="en-US" sz="2000" i="0"/>
          </a:p>
          <a:p>
            <a:pPr eaLnBrk="1" hangingPunct="1">
              <a:spcBef>
                <a:spcPct val="0"/>
              </a:spcBef>
              <a:buClrTx/>
              <a:buFontTx/>
              <a:buNone/>
            </a:pPr>
            <a:r>
              <a:rPr lang="en-US" altLang="en-US" sz="2000" i="0"/>
              <a:t>Attribute 		Expected 			Utility</a:t>
            </a:r>
          </a:p>
          <a:p>
            <a:pPr eaLnBrk="1" hangingPunct="1">
              <a:spcBef>
                <a:spcPct val="0"/>
              </a:spcBef>
              <a:buClrTx/>
              <a:buFontTx/>
              <a:buNone/>
            </a:pPr>
            <a:r>
              <a:rPr lang="en-US" altLang="en-US" sz="2000" i="0"/>
              <a:t>Value			Habitat 			Value</a:t>
            </a:r>
          </a:p>
          <a:p>
            <a:pPr eaLnBrk="1" hangingPunct="1">
              <a:spcBef>
                <a:spcPct val="0"/>
              </a:spcBef>
              <a:buClrTx/>
              <a:buFontTx/>
              <a:buNone/>
            </a:pPr>
            <a:r>
              <a:rPr lang="en-US" altLang="en-US" sz="2000" i="0"/>
              <a:t>			Condition	</a:t>
            </a:r>
          </a:p>
          <a:p>
            <a:pPr eaLnBrk="1" hangingPunct="1">
              <a:spcBef>
                <a:spcPct val="0"/>
              </a:spcBef>
              <a:buClrTx/>
              <a:buFontTx/>
              <a:buNone/>
            </a:pPr>
            <a:endParaRPr lang="en-US" altLang="en-US" sz="2000" i="0"/>
          </a:p>
          <a:p>
            <a:pPr eaLnBrk="1" hangingPunct="1">
              <a:spcBef>
                <a:spcPct val="0"/>
              </a:spcBef>
              <a:buClrTx/>
              <a:buFontTx/>
              <a:buNone/>
            </a:pPr>
            <a:r>
              <a:rPr lang="en-US" altLang="en-US" sz="2000" i="0"/>
              <a:t>&lt;0.1			Good				1.0</a:t>
            </a:r>
          </a:p>
          <a:p>
            <a:pPr eaLnBrk="1" hangingPunct="1">
              <a:spcBef>
                <a:spcPct val="0"/>
              </a:spcBef>
              <a:buClrTx/>
              <a:buFontTx/>
              <a:buNone/>
            </a:pPr>
            <a:r>
              <a:rPr lang="en-US" altLang="en-US" sz="2000" i="0"/>
              <a:t>0.1 to 0.25		Fair				0.75</a:t>
            </a:r>
          </a:p>
          <a:p>
            <a:pPr eaLnBrk="1" hangingPunct="1">
              <a:spcBef>
                <a:spcPct val="0"/>
              </a:spcBef>
              <a:buClrTx/>
              <a:buFontTx/>
              <a:buNone/>
            </a:pPr>
            <a:r>
              <a:rPr lang="en-US" altLang="en-US" sz="2000" i="0"/>
              <a:t>0.26 to 0.50		Poor				0.25</a:t>
            </a:r>
          </a:p>
          <a:p>
            <a:pPr eaLnBrk="1" hangingPunct="1">
              <a:spcBef>
                <a:spcPct val="0"/>
              </a:spcBef>
              <a:buClrTx/>
              <a:buFontTx/>
              <a:buNone/>
            </a:pPr>
            <a:r>
              <a:rPr lang="en-US" altLang="en-US" sz="2000" i="0"/>
              <a:t>0.51 to 1.0	    	Really lousy			0</a:t>
            </a:r>
          </a:p>
        </p:txBody>
      </p:sp>
      <p:sp>
        <p:nvSpPr>
          <p:cNvPr id="69635" name="Text Box 3"/>
          <p:cNvSpPr txBox="1">
            <a:spLocks noChangeArrowheads="1"/>
          </p:cNvSpPr>
          <p:nvPr/>
        </p:nvSpPr>
        <p:spPr bwMode="auto">
          <a:xfrm>
            <a:off x="307975" y="171450"/>
            <a:ext cx="86264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400" i="0">
                <a:solidFill>
                  <a:schemeClr val="tx2"/>
                </a:solidFill>
              </a:rPr>
              <a:t>Utility Curves for Different Attributes (technically based, would not vary for different interested parties)</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688"/>
            <a:ext cx="9144000" cy="681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59" name="Picture 3" descr="Impervious cover and stream degrad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457200"/>
            <a:ext cx="5029200" cy="308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381000" y="787400"/>
            <a:ext cx="8305800" cy="607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0"/>
              </a:spcBef>
              <a:buClrTx/>
              <a:buFontTx/>
              <a:buNone/>
            </a:pPr>
            <a:r>
              <a:rPr lang="en-US" altLang="en-US" sz="2800" i="0"/>
              <a:t>• Part. Phosphorus yield (lbs/yr): straight line, with 25 lbs/yr = 0 and 5.5 lbs/yr = 1.0</a:t>
            </a:r>
          </a:p>
          <a:p>
            <a:pPr algn="ctr" eaLnBrk="1" hangingPunct="1">
              <a:spcBef>
                <a:spcPct val="0"/>
              </a:spcBef>
              <a:buClrTx/>
              <a:buFontTx/>
              <a:buNone/>
            </a:pPr>
            <a:endParaRPr lang="en-US" altLang="en-US" sz="2800" i="0"/>
          </a:p>
          <a:p>
            <a:pPr algn="ctr" eaLnBrk="1" hangingPunct="1">
              <a:spcBef>
                <a:spcPct val="0"/>
              </a:spcBef>
              <a:buClrTx/>
              <a:buFontTx/>
              <a:buNone/>
            </a:pPr>
            <a:r>
              <a:rPr lang="en-US" altLang="en-US" sz="2800" i="0"/>
              <a:t>• Land needs (acres): straight line, with 4.5 acres = 0 and 2.3 acres = 1.0</a:t>
            </a:r>
          </a:p>
          <a:p>
            <a:pPr algn="ctr" eaLnBrk="1" hangingPunct="1">
              <a:spcBef>
                <a:spcPct val="0"/>
              </a:spcBef>
              <a:buClrTx/>
              <a:buFontTx/>
              <a:buNone/>
            </a:pPr>
            <a:endParaRPr lang="en-US" altLang="en-US" sz="2800" i="0"/>
          </a:p>
          <a:p>
            <a:pPr algn="ctr" eaLnBrk="1" hangingPunct="1">
              <a:spcBef>
                <a:spcPct val="0"/>
              </a:spcBef>
              <a:buClrTx/>
              <a:buFontTx/>
              <a:buNone/>
            </a:pPr>
            <a:r>
              <a:rPr lang="en-US" altLang="en-US" sz="2800" i="0"/>
              <a:t>• Particulate solids yield (lbs/yr): straight line, with 10,192 lbs/yr = 0 and 2,183 lbs/yr = 1.0</a:t>
            </a:r>
          </a:p>
          <a:p>
            <a:pPr algn="ctr" eaLnBrk="1" hangingPunct="1">
              <a:spcBef>
                <a:spcPct val="0"/>
              </a:spcBef>
              <a:buClrTx/>
              <a:buFontTx/>
              <a:buNone/>
            </a:pPr>
            <a:endParaRPr lang="en-US" altLang="en-US" sz="2800" i="0"/>
          </a:p>
          <a:p>
            <a:pPr algn="ctr" eaLnBrk="1" hangingPunct="1">
              <a:spcBef>
                <a:spcPct val="0"/>
              </a:spcBef>
              <a:buClrTx/>
              <a:buFontTx/>
              <a:buNone/>
            </a:pPr>
            <a:r>
              <a:rPr lang="en-US" altLang="en-US" sz="2800" i="0"/>
              <a:t>• % of time flow &gt;1 cfs	Utility value</a:t>
            </a:r>
          </a:p>
          <a:p>
            <a:pPr algn="ctr" eaLnBrk="1" hangingPunct="1">
              <a:spcBef>
                <a:spcPct val="0"/>
              </a:spcBef>
              <a:buClrTx/>
              <a:buFontTx/>
              <a:buNone/>
            </a:pPr>
            <a:r>
              <a:rPr lang="en-US" altLang="en-US" sz="2800" i="0"/>
              <a:t>&lt;1			1.0</a:t>
            </a:r>
          </a:p>
          <a:p>
            <a:pPr algn="ctr" eaLnBrk="1" hangingPunct="1">
              <a:spcBef>
                <a:spcPct val="0"/>
              </a:spcBef>
              <a:buClrTx/>
              <a:buFontTx/>
              <a:buNone/>
            </a:pPr>
            <a:r>
              <a:rPr lang="en-US" altLang="en-US" sz="2800" i="0"/>
              <a:t>1 – 3			0.75</a:t>
            </a:r>
          </a:p>
          <a:p>
            <a:pPr algn="ctr" eaLnBrk="1" hangingPunct="1">
              <a:spcBef>
                <a:spcPct val="0"/>
              </a:spcBef>
              <a:buClrTx/>
              <a:buFontTx/>
              <a:buNone/>
            </a:pPr>
            <a:r>
              <a:rPr lang="en-US" altLang="en-US" sz="2800" i="0"/>
              <a:t>3.1 – 10		0.25</a:t>
            </a:r>
          </a:p>
          <a:p>
            <a:pPr algn="ctr" eaLnBrk="1" hangingPunct="1">
              <a:spcBef>
                <a:spcPct val="0"/>
              </a:spcBef>
              <a:buClrTx/>
              <a:buFontTx/>
              <a:buNone/>
            </a:pPr>
            <a:r>
              <a:rPr lang="en-US" altLang="en-US" sz="2800" i="0"/>
              <a:t>&gt;10			0</a:t>
            </a:r>
          </a:p>
        </p:txBody>
      </p:sp>
      <p:sp>
        <p:nvSpPr>
          <p:cNvPr id="73731" name="Text Box 3"/>
          <p:cNvSpPr txBox="1">
            <a:spLocks noChangeArrowheads="1"/>
          </p:cNvSpPr>
          <p:nvPr/>
        </p:nvSpPr>
        <p:spPr bwMode="auto">
          <a:xfrm>
            <a:off x="0" y="106363"/>
            <a:ext cx="914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800" i="0">
                <a:solidFill>
                  <a:schemeClr val="tx2"/>
                </a:solidFill>
              </a:rPr>
              <a:t>Example Utility Values for Other Attributes (cont):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362312" y="97502"/>
            <a:ext cx="6870700" cy="1751012"/>
          </a:xfrm>
        </p:spPr>
        <p:txBody>
          <a:bodyPr/>
          <a:lstStyle/>
          <a:p>
            <a:pPr eaLnBrk="1" hangingPunct="1"/>
            <a:r>
              <a:rPr lang="en-US" altLang="en-US" dirty="0" smtClean="0"/>
              <a:t>City-Wide WinSLAMM Application</a:t>
            </a:r>
          </a:p>
        </p:txBody>
      </p:sp>
      <p:sp>
        <p:nvSpPr>
          <p:cNvPr id="6147" name="Rectangle 3"/>
          <p:cNvSpPr>
            <a:spLocks noGrp="1" noChangeArrowheads="1"/>
          </p:cNvSpPr>
          <p:nvPr>
            <p:ph type="body" idx="1"/>
          </p:nvPr>
        </p:nvSpPr>
        <p:spPr>
          <a:xfrm>
            <a:off x="777922" y="2197100"/>
            <a:ext cx="7738280" cy="4067175"/>
          </a:xfrm>
        </p:spPr>
        <p:txBody>
          <a:bodyPr/>
          <a:lstStyle/>
          <a:p>
            <a:pPr eaLnBrk="1" hangingPunct="1">
              <a:buFont typeface="Webdings" pitchFamily="18" charset="2"/>
              <a:buNone/>
            </a:pPr>
            <a:r>
              <a:rPr lang="en-US" altLang="en-US" i="0" dirty="0" smtClean="0"/>
              <a:t>Example: Racine, WI</a:t>
            </a:r>
          </a:p>
          <a:p>
            <a:pPr eaLnBrk="1" hangingPunct="1">
              <a:buFont typeface="Webdings" pitchFamily="18" charset="2"/>
              <a:buNone/>
            </a:pPr>
            <a:endParaRPr lang="en-US" altLang="en-US" u="sng" dirty="0" smtClean="0"/>
          </a:p>
          <a:p>
            <a:pPr eaLnBrk="1" hangingPunct="1">
              <a:buFont typeface="Webdings" pitchFamily="18" charset="2"/>
              <a:buNone/>
            </a:pPr>
            <a:r>
              <a:rPr lang="en-US" altLang="en-US" u="sng" dirty="0" smtClean="0"/>
              <a:t>Choice #1</a:t>
            </a:r>
            <a:r>
              <a:rPr lang="en-US" altLang="en-US" dirty="0" smtClean="0"/>
              <a:t>:  </a:t>
            </a:r>
          </a:p>
          <a:p>
            <a:pPr eaLnBrk="1" hangingPunct="1"/>
            <a:r>
              <a:rPr lang="en-US" altLang="en-US" i="0" dirty="0" smtClean="0"/>
              <a:t>Create a “*.</a:t>
            </a:r>
            <a:r>
              <a:rPr lang="en-US" altLang="en-US" i="0" dirty="0" err="1" smtClean="0"/>
              <a:t>mdb</a:t>
            </a:r>
            <a:r>
              <a:rPr lang="en-US" altLang="en-US" i="0" dirty="0" smtClean="0"/>
              <a:t>” file for each of the 245 </a:t>
            </a:r>
            <a:r>
              <a:rPr lang="en-US" altLang="en-US" i="0" dirty="0" err="1" smtClean="0"/>
              <a:t>subbasins</a:t>
            </a:r>
            <a:endParaRPr lang="en-US" altLang="en-US" i="0" dirty="0" smtClean="0"/>
          </a:p>
          <a:p>
            <a:pPr eaLnBrk="1" hangingPunct="1">
              <a:buFont typeface="Webdings" pitchFamily="18" charset="2"/>
              <a:buNone/>
            </a:pPr>
            <a:endParaRPr lang="en-US" altLang="en-US" i="0" dirty="0" smtClean="0"/>
          </a:p>
          <a:p>
            <a:pPr eaLnBrk="1" hangingPunct="1">
              <a:buFont typeface="Webdings" pitchFamily="18" charset="2"/>
              <a:buNone/>
            </a:pPr>
            <a:r>
              <a:rPr lang="en-US" altLang="en-US" i="0" dirty="0" smtClean="0"/>
              <a:t>Example of one </a:t>
            </a:r>
            <a:r>
              <a:rPr lang="en-US" altLang="en-US" i="0" dirty="0" err="1" smtClean="0"/>
              <a:t>subbasin</a:t>
            </a:r>
            <a:r>
              <a:rPr lang="en-US" altLang="en-US" i="0" dirty="0" smtClean="0"/>
              <a:t>:</a:t>
            </a:r>
          </a:p>
          <a:p>
            <a:pPr eaLnBrk="1" hangingPunct="1"/>
            <a:endParaRPr lang="en-US" altLang="en-US" i="0"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42074" name="Group 410"/>
          <p:cNvGraphicFramePr>
            <a:graphicFrameLocks noGrp="1"/>
          </p:cNvGraphicFramePr>
          <p:nvPr/>
        </p:nvGraphicFramePr>
        <p:xfrm>
          <a:off x="0" y="1066800"/>
          <a:ext cx="9067800" cy="5530850"/>
        </p:xfrm>
        <a:graphic>
          <a:graphicData uri="http://schemas.openxmlformats.org/drawingml/2006/table">
            <a:tbl>
              <a:tblPr/>
              <a:tblGrid>
                <a:gridCol w="2017713"/>
                <a:gridCol w="1057275"/>
                <a:gridCol w="887412"/>
                <a:gridCol w="857250"/>
                <a:gridCol w="790575"/>
                <a:gridCol w="904875"/>
                <a:gridCol w="895350"/>
                <a:gridCol w="885825"/>
                <a:gridCol w="771525"/>
              </a:tblGrid>
              <a:tr h="11382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ea typeface="Times New Roman" pitchFamily="18" charset="0"/>
                          <a:cs typeface="Arial" charset="0"/>
                        </a:rPr>
                        <a:t>Stormwater Control Option</a:t>
                      </a:r>
                      <a:endPar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Total Annual Cost ($/yr)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Cost utility</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Land Needs for SW mgt (acres)</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Land utility</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Part. Solids Yield (lbs/yr)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Part. Solids utility</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Part. Phos. Yield (lbs/yr)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Phos. utility</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92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2"/>
                          </a:solidFill>
                          <a:effectLst/>
                          <a:latin typeface="Arial" charset="0"/>
                          <a:ea typeface="Times New Roman" pitchFamily="18" charset="0"/>
                          <a:cs typeface="Arial" charset="0"/>
                        </a:rPr>
                        <a:t>Tradeoff Value</a:t>
                      </a:r>
                      <a:endParaRPr kumimoji="0" lang="en-US" sz="1600" b="0" i="0" u="none" strike="noStrike" cap="none" normalizeH="0" baseline="0" smtClean="0">
                        <a:ln>
                          <a:noFill/>
                        </a:ln>
                        <a:solidFill>
                          <a:schemeClr val="tx2"/>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2"/>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2"/>
                          </a:solidFill>
                          <a:effectLst/>
                          <a:latin typeface="Arial" charset="0"/>
                          <a:ea typeface="Times New Roman" pitchFamily="18" charset="0"/>
                          <a:cs typeface="Arial" charset="0"/>
                        </a:rPr>
                        <a:t>0.20</a:t>
                      </a:r>
                      <a:endParaRPr kumimoji="0" lang="en-US" sz="1600" b="0" i="0" u="none" strike="noStrike" cap="none" normalizeH="0" baseline="0" smtClean="0">
                        <a:ln>
                          <a:noFill/>
                        </a:ln>
                        <a:solidFill>
                          <a:schemeClr val="tx2"/>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2"/>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2"/>
                          </a:solidFill>
                          <a:effectLst/>
                          <a:latin typeface="Arial" charset="0"/>
                          <a:ea typeface="Times New Roman" pitchFamily="18" charset="0"/>
                          <a:cs typeface="Arial" charset="0"/>
                        </a:rPr>
                        <a:t>0.08</a:t>
                      </a:r>
                      <a:endParaRPr kumimoji="0" lang="en-US" sz="1600" b="0" i="0" u="none" strike="noStrike" cap="none" normalizeH="0" baseline="0" smtClean="0">
                        <a:ln>
                          <a:noFill/>
                        </a:ln>
                        <a:solidFill>
                          <a:schemeClr val="tx2"/>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2"/>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2"/>
                          </a:solidFill>
                          <a:effectLst/>
                          <a:latin typeface="Arial" charset="0"/>
                          <a:ea typeface="Times New Roman" pitchFamily="18" charset="0"/>
                          <a:cs typeface="Arial" charset="0"/>
                        </a:rPr>
                        <a:t>0.07</a:t>
                      </a:r>
                      <a:endParaRPr kumimoji="0" lang="en-US" sz="1600" b="0" i="0" u="none" strike="noStrike" cap="none" normalizeH="0" baseline="0" smtClean="0">
                        <a:ln>
                          <a:noFill/>
                        </a:ln>
                        <a:solidFill>
                          <a:schemeClr val="tx2"/>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2"/>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2"/>
                          </a:solidFill>
                          <a:effectLst/>
                          <a:latin typeface="Arial" charset="0"/>
                          <a:ea typeface="Times New Roman" pitchFamily="18" charset="0"/>
                          <a:cs typeface="Arial" charset="0"/>
                        </a:rPr>
                        <a:t>0.12</a:t>
                      </a:r>
                      <a:endParaRPr kumimoji="0" lang="en-US" sz="1600" b="0" i="0" u="none" strike="noStrike" cap="none" normalizeH="0" baseline="0" smtClean="0">
                        <a:ln>
                          <a:noFill/>
                        </a:ln>
                        <a:solidFill>
                          <a:schemeClr val="tx2"/>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42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Pond</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83,364</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4.5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10,192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25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445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Pond and reg. swale</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49,142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0.79</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4.5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4,133</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0.76</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741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6</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Pond, reg. swale and biofilter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54,622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0.67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4.5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2,183</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5.5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7429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Small pond and reg. swale</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40,217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2.3</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6,937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0.41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0.41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r>
              <a:tr h="741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Small pond, reg. swale and biofilter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45,698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Times New Roman" pitchFamily="18" charset="0"/>
                          <a:cs typeface="Arial" charset="0"/>
                        </a:rPr>
                        <a:t>0.87</a:t>
                      </a:r>
                      <a:endPar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2.3</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4,125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0.76</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Times New Roman" pitchFamily="18" charset="0"/>
                          <a:cs typeface="Arial" charset="0"/>
                        </a:rPr>
                        <a:t>0.77</a:t>
                      </a:r>
                      <a:endPar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r>
            </a:tbl>
          </a:graphicData>
        </a:graphic>
      </p:graphicFrame>
      <p:sp>
        <p:nvSpPr>
          <p:cNvPr id="74836" name="Text Box 403"/>
          <p:cNvSpPr txBox="1">
            <a:spLocks noChangeArrowheads="1"/>
          </p:cNvSpPr>
          <p:nvPr/>
        </p:nvSpPr>
        <p:spPr bwMode="auto">
          <a:xfrm>
            <a:off x="0" y="142875"/>
            <a:ext cx="914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800" i="0">
                <a:solidFill>
                  <a:schemeClr val="tx2"/>
                </a:solidFill>
              </a:rPr>
              <a:t>Attribute Values and Associated Utilities for Example</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40952" name="Group 312"/>
          <p:cNvGraphicFramePr>
            <a:graphicFrameLocks noGrp="1"/>
          </p:cNvGraphicFramePr>
          <p:nvPr/>
        </p:nvGraphicFramePr>
        <p:xfrm>
          <a:off x="0" y="1447800"/>
          <a:ext cx="9144000" cy="5041900"/>
        </p:xfrm>
        <a:graphic>
          <a:graphicData uri="http://schemas.openxmlformats.org/drawingml/2006/table">
            <a:tbl>
              <a:tblPr/>
              <a:tblGrid>
                <a:gridCol w="2303463"/>
                <a:gridCol w="1296987"/>
                <a:gridCol w="1052513"/>
                <a:gridCol w="1052512"/>
                <a:gridCol w="1054100"/>
                <a:gridCol w="1200150"/>
                <a:gridCol w="1184275"/>
              </a:tblGrid>
              <a:tr h="106686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Stormwater Control Option</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Volumetric Runoff Coefficient (Rv)</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Rv utility</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 of time flow &gt;1 cfs</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Mod flow utility</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 of time flow &gt;10 cfs</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High flow utility</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76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2"/>
                          </a:solidFill>
                          <a:effectLst/>
                          <a:latin typeface="Arial" charset="0"/>
                          <a:ea typeface="Times New Roman" pitchFamily="18" charset="0"/>
                          <a:cs typeface="Arial" charset="0"/>
                        </a:rPr>
                        <a:t>Tradeoff Value</a:t>
                      </a:r>
                      <a:endParaRPr kumimoji="0" lang="en-US" sz="1600" b="0" i="0" u="none" strike="noStrike" cap="none" normalizeH="0" baseline="0" smtClean="0">
                        <a:ln>
                          <a:noFill/>
                        </a:ln>
                        <a:solidFill>
                          <a:schemeClr val="tx2"/>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2"/>
                          </a:solidFill>
                          <a:effectLst/>
                          <a:latin typeface="Arial" charset="0"/>
                          <a:ea typeface="Times New Roman" pitchFamily="18" charset="0"/>
                          <a:cs typeface="Arial" charset="0"/>
                        </a:rPr>
                        <a:t>0.30</a:t>
                      </a:r>
                      <a:endParaRPr kumimoji="0" lang="en-US" sz="1600" b="0" i="0" u="none" strike="noStrike" cap="none" normalizeH="0" baseline="0" smtClean="0">
                        <a:ln>
                          <a:noFill/>
                        </a:ln>
                        <a:solidFill>
                          <a:schemeClr val="tx2"/>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2"/>
                          </a:solidFill>
                          <a:effectLst/>
                          <a:latin typeface="Arial" charset="0"/>
                          <a:ea typeface="Times New Roman" pitchFamily="18" charset="0"/>
                          <a:cs typeface="Arial" charset="0"/>
                        </a:rPr>
                        <a:t>0.05</a:t>
                      </a:r>
                      <a:endParaRPr kumimoji="0" lang="en-US" sz="1600" b="0" i="0" u="none" strike="noStrike" cap="none" normalizeH="0" baseline="0" smtClean="0">
                        <a:ln>
                          <a:noFill/>
                        </a:ln>
                        <a:solidFill>
                          <a:schemeClr val="tx2"/>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2"/>
                          </a:solidFill>
                          <a:effectLst/>
                          <a:latin typeface="Arial" charset="0"/>
                          <a:ea typeface="Times New Roman" pitchFamily="18" charset="0"/>
                          <a:cs typeface="Arial" charset="0"/>
                        </a:rPr>
                        <a:t>0.18</a:t>
                      </a:r>
                      <a:endParaRPr kumimoji="0" lang="en-US" sz="1600" b="0" i="0" u="none" strike="noStrike" cap="none" normalizeH="0" baseline="0" smtClean="0">
                        <a:ln>
                          <a:noFill/>
                        </a:ln>
                        <a:solidFill>
                          <a:schemeClr val="tx2"/>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791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Pond</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0.29</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0.25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4</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0.25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791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Pond and reg. swale</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0.15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8230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6</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Pond, reg. swale and biofilter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0.06</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8230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Small pond and reg. swale</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0.15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r>
              <a:tr h="8230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Small pond, reg. swale and biofilter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r>
            </a:tbl>
          </a:graphicData>
        </a:graphic>
      </p:graphicFrame>
      <p:sp>
        <p:nvSpPr>
          <p:cNvPr id="75844" name="Text Box 313"/>
          <p:cNvSpPr txBox="1">
            <a:spLocks noChangeArrowheads="1"/>
          </p:cNvSpPr>
          <p:nvPr/>
        </p:nvSpPr>
        <p:spPr bwMode="auto">
          <a:xfrm>
            <a:off x="0" y="142875"/>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i="0">
                <a:solidFill>
                  <a:schemeClr val="tx2"/>
                </a:solidFill>
              </a:rPr>
              <a:t>Attribute Values and Associated Utilities for Example (cont.)</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40021" name="Group 405"/>
          <p:cNvGraphicFramePr>
            <a:graphicFrameLocks noGrp="1"/>
          </p:cNvGraphicFramePr>
          <p:nvPr/>
        </p:nvGraphicFramePr>
        <p:xfrm>
          <a:off x="0" y="1289050"/>
          <a:ext cx="9144000" cy="5564188"/>
        </p:xfrm>
        <a:graphic>
          <a:graphicData uri="http://schemas.openxmlformats.org/drawingml/2006/table">
            <a:tbl>
              <a:tblPr/>
              <a:tblGrid>
                <a:gridCol w="1787525"/>
                <a:gridCol w="987425"/>
                <a:gridCol w="954088"/>
                <a:gridCol w="1041400"/>
                <a:gridCol w="863600"/>
                <a:gridCol w="833437"/>
                <a:gridCol w="954088"/>
                <a:gridCol w="831850"/>
                <a:gridCol w="890587"/>
              </a:tblGrid>
              <a:tr h="5791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Stormwater Control Option</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Cost utility</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Cost factor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Land utility</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Land factor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Part. utility</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Part. factor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Phos. utility</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Phos factor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700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Tradeoff Value</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0.20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0.08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0.07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0.12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791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Pond</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82300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Pond and reg. swale</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0.79</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0.158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0.76</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0.053</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0.092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82300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6</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Pond, reg. swale and biofilter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0.67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0.134</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0.12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82300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Small pond and reg. swale</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0.20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0.41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0.029</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0.41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0.049</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r>
              <a:tr h="106686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Small pond, reg. swale and biofilter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0.87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0.174</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0.76</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0.053</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0.092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23" marB="4572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r>
            </a:tbl>
          </a:graphicData>
        </a:graphic>
      </p:graphicFrame>
      <p:sp>
        <p:nvSpPr>
          <p:cNvPr id="76884" name="Text Box 406"/>
          <p:cNvSpPr txBox="1">
            <a:spLocks noChangeArrowheads="1"/>
          </p:cNvSpPr>
          <p:nvPr/>
        </p:nvSpPr>
        <p:spPr bwMode="auto">
          <a:xfrm>
            <a:off x="0" y="117475"/>
            <a:ext cx="9144000"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3200" i="0">
                <a:solidFill>
                  <a:schemeClr val="tx2"/>
                </a:solidFill>
              </a:rPr>
              <a:t>Calculation of Factors</a:t>
            </a:r>
            <a:r>
              <a:rPr lang="en-US" altLang="en-US" sz="2400" i="0">
                <a:solidFill>
                  <a:schemeClr val="tx2"/>
                </a:solidFill>
              </a:rPr>
              <a:t> </a:t>
            </a:r>
            <a:r>
              <a:rPr lang="en-US" altLang="en-US" sz="3200" i="0">
                <a:solidFill>
                  <a:schemeClr val="tx2"/>
                </a:solidFill>
              </a:rPr>
              <a:t>for Each Option</a:t>
            </a:r>
          </a:p>
          <a:p>
            <a:pPr algn="ctr" eaLnBrk="1" hangingPunct="1">
              <a:spcBef>
                <a:spcPct val="50000"/>
              </a:spcBef>
              <a:buClrTx/>
              <a:buFontTx/>
              <a:buNone/>
            </a:pPr>
            <a:r>
              <a:rPr lang="en-US" altLang="en-US" sz="2400" i="0">
                <a:solidFill>
                  <a:schemeClr val="tx2"/>
                </a:solidFill>
              </a:rPr>
              <a:t>(Attribute Utility times Attribute Trade-off)</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39001" name="Group 409"/>
          <p:cNvGraphicFramePr>
            <a:graphicFrameLocks noGrp="1"/>
          </p:cNvGraphicFramePr>
          <p:nvPr/>
        </p:nvGraphicFramePr>
        <p:xfrm>
          <a:off x="0" y="801688"/>
          <a:ext cx="9144000" cy="6050111"/>
        </p:xfrm>
        <a:graphic>
          <a:graphicData uri="http://schemas.openxmlformats.org/drawingml/2006/table">
            <a:tbl>
              <a:tblPr/>
              <a:tblGrid>
                <a:gridCol w="1349375"/>
                <a:gridCol w="838200"/>
                <a:gridCol w="1009650"/>
                <a:gridCol w="1011238"/>
                <a:gridCol w="1011237"/>
                <a:gridCol w="969963"/>
                <a:gridCol w="935037"/>
                <a:gridCol w="1123950"/>
                <a:gridCol w="895350"/>
              </a:tblGrid>
              <a:tr h="838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Stormwater Control Option</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Rv utility</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Rv factor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Mod flow utility</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Mod flow factor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High flow utility</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High flow factor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Sum of factors</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Over-all Rank</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095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Tradeoff Value</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0.30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0.05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0.18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7909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Pond</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0.25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0.075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0.25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0.0125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0.135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0.2225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8229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Pond and reg. swale</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0.225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0.0375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0.18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0.7455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4 </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10667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6</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Pond, reg. swale and biofilter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0.30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0.18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0.8540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10667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Small pond and reg. swale</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0.225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0.0375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0.135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0.7555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3</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r>
              <a:tr h="10667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Option 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Small pond, reg. swale and biofilter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0.30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0.05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0.18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0.9290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Times New Roman" pitchFamily="18" charset="0"/>
                          <a:cs typeface="Arial" charset="0"/>
                        </a:rPr>
                        <a:t>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16" marB="4571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r>
            </a:tbl>
          </a:graphicData>
        </a:graphic>
      </p:graphicFrame>
      <p:sp>
        <p:nvSpPr>
          <p:cNvPr id="77908" name="Rectangle 405"/>
          <p:cNvSpPr>
            <a:spLocks noChangeArrowheads="1"/>
          </p:cNvSpPr>
          <p:nvPr/>
        </p:nvSpPr>
        <p:spPr bwMode="auto">
          <a:xfrm>
            <a:off x="0" y="0"/>
            <a:ext cx="91440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600" i="0">
                <a:solidFill>
                  <a:schemeClr val="tx2"/>
                </a:solidFill>
              </a:rPr>
              <a:t>Calculation of Factors for Each Option (cont.), Sum of Factors, and Overall Rank</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619125" y="0"/>
            <a:ext cx="7772400" cy="762000"/>
          </a:xfrm>
        </p:spPr>
        <p:txBody>
          <a:bodyPr/>
          <a:lstStyle/>
          <a:p>
            <a:pPr eaLnBrk="1" hangingPunct="1"/>
            <a:r>
              <a:rPr lang="en-US" altLang="en-US" smtClean="0"/>
              <a:t>Conclusions</a:t>
            </a:r>
          </a:p>
        </p:txBody>
      </p:sp>
      <p:sp>
        <p:nvSpPr>
          <p:cNvPr id="78851" name="Rectangle 3"/>
          <p:cNvSpPr>
            <a:spLocks noGrp="1" noChangeArrowheads="1"/>
          </p:cNvSpPr>
          <p:nvPr>
            <p:ph type="body" idx="1"/>
          </p:nvPr>
        </p:nvSpPr>
        <p:spPr>
          <a:xfrm>
            <a:off x="518615" y="723900"/>
            <a:ext cx="8175008" cy="5334000"/>
          </a:xfrm>
        </p:spPr>
        <p:txBody>
          <a:bodyPr/>
          <a:lstStyle/>
          <a:p>
            <a:pPr eaLnBrk="1" hangingPunct="1"/>
            <a:r>
              <a:rPr lang="en-US" altLang="en-US" sz="2800" dirty="0" smtClean="0"/>
              <a:t>Calibrated and verified stormwater models can be used to develop a great deal of information concerning many different stormwater management options.</a:t>
            </a:r>
          </a:p>
          <a:p>
            <a:pPr eaLnBrk="1" hangingPunct="1"/>
            <a:r>
              <a:rPr lang="en-US" altLang="en-US" sz="2800" dirty="0" smtClean="0"/>
              <a:t>Regulations and criteria also need to have different formats to acknowledge site specific problems and objectives.</a:t>
            </a:r>
          </a:p>
          <a:p>
            <a:pPr eaLnBrk="1" hangingPunct="1"/>
            <a:r>
              <a:rPr lang="en-US" altLang="en-US" sz="2800" dirty="0" smtClean="0"/>
              <a:t>The use of clear and flexible decision analysis techniques is therefore important when selecting the most appropriate stormwater control program for a site.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15900" y="179388"/>
            <a:ext cx="6870700" cy="1751012"/>
          </a:xfrm>
        </p:spPr>
        <p:txBody>
          <a:bodyPr/>
          <a:lstStyle/>
          <a:p>
            <a:pPr eaLnBrk="1" hangingPunct="1"/>
            <a:r>
              <a:rPr lang="en-US" altLang="en-US" smtClean="0"/>
              <a:t>City-Wide WinSLAMM Application</a:t>
            </a:r>
          </a:p>
        </p:txBody>
      </p:sp>
      <p:sp>
        <p:nvSpPr>
          <p:cNvPr id="7171" name="Text Box 4"/>
          <p:cNvSpPr txBox="1">
            <a:spLocks noChangeArrowheads="1"/>
          </p:cNvSpPr>
          <p:nvPr/>
        </p:nvSpPr>
        <p:spPr bwMode="auto">
          <a:xfrm>
            <a:off x="6735763" y="6051550"/>
            <a:ext cx="9572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800" u="sng"/>
              <a:t>Or…</a:t>
            </a:r>
          </a:p>
        </p:txBody>
      </p:sp>
      <p:pic>
        <p:nvPicPr>
          <p:cNvPr id="7172" name="Picture 3" descr="sl19005"/>
          <p:cNvPicPr>
            <a:picLocks noChangeAspect="1" noChangeArrowheads="1"/>
          </p:cNvPicPr>
          <p:nvPr/>
        </p:nvPicPr>
        <p:blipFill>
          <a:blip r:embed="rId3">
            <a:extLst>
              <a:ext uri="{28A0092B-C50C-407E-A947-70E740481C1C}">
                <a14:useLocalDpi xmlns:a14="http://schemas.microsoft.com/office/drawing/2010/main" val="0"/>
              </a:ext>
            </a:extLst>
          </a:blip>
          <a:srcRect l="1619" t="2095" r="3922" b="1799"/>
          <a:stretch>
            <a:fillRect/>
          </a:stretch>
        </p:blipFill>
        <p:spPr bwMode="auto">
          <a:xfrm>
            <a:off x="530225" y="2016125"/>
            <a:ext cx="6045200" cy="4752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2" name="Group 17"/>
          <p:cNvGrpSpPr>
            <a:grpSpLocks/>
          </p:cNvGrpSpPr>
          <p:nvPr/>
        </p:nvGrpSpPr>
        <p:grpSpPr bwMode="auto">
          <a:xfrm>
            <a:off x="355600" y="2509838"/>
            <a:ext cx="3071813" cy="1111250"/>
            <a:chOff x="224" y="1581"/>
            <a:chExt cx="1935" cy="700"/>
          </a:xfrm>
        </p:grpSpPr>
        <p:sp>
          <p:nvSpPr>
            <p:cNvPr id="7182" name="AutoShape 5"/>
            <p:cNvSpPr>
              <a:spLocks noChangeArrowheads="1"/>
            </p:cNvSpPr>
            <p:nvPr/>
          </p:nvSpPr>
          <p:spPr bwMode="auto">
            <a:xfrm>
              <a:off x="1381" y="1581"/>
              <a:ext cx="778" cy="302"/>
            </a:xfrm>
            <a:prstGeom prst="wedgeRectCallout">
              <a:avLst>
                <a:gd name="adj1" fmla="val -57843"/>
                <a:gd name="adj2" fmla="val 166556"/>
              </a:avLst>
            </a:prstGeom>
            <a:solidFill>
              <a:srgbClr val="FFFF99"/>
            </a:solidFill>
            <a:ln w="9525">
              <a:solidFill>
                <a:schemeClr val="tx1"/>
              </a:solidFill>
              <a:miter lim="800000"/>
              <a:headEnd/>
              <a:tailEnd/>
            </a:ln>
          </p:spPr>
          <p:txBody>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0"/>
                </a:spcBef>
                <a:buClrTx/>
                <a:buFontTx/>
                <a:buNone/>
              </a:pPr>
              <a:r>
                <a:rPr lang="en-US" altLang="en-US" sz="2400" i="0"/>
                <a:t>swales</a:t>
              </a:r>
            </a:p>
          </p:txBody>
        </p:sp>
        <p:sp>
          <p:nvSpPr>
            <p:cNvPr id="7183" name="AutoShape 6"/>
            <p:cNvSpPr>
              <a:spLocks noChangeArrowheads="1"/>
            </p:cNvSpPr>
            <p:nvPr/>
          </p:nvSpPr>
          <p:spPr bwMode="auto">
            <a:xfrm>
              <a:off x="224" y="1778"/>
              <a:ext cx="815" cy="503"/>
            </a:xfrm>
            <a:prstGeom prst="wedgeRectCallout">
              <a:avLst>
                <a:gd name="adj1" fmla="val 90616"/>
                <a:gd name="adj2" fmla="val 174454"/>
              </a:avLst>
            </a:prstGeom>
            <a:solidFill>
              <a:srgbClr val="FFFF99"/>
            </a:solidFill>
            <a:ln w="9525">
              <a:solidFill>
                <a:schemeClr val="tx1"/>
              </a:solidFill>
              <a:miter lim="800000"/>
              <a:headEnd/>
              <a:tailEnd/>
            </a:ln>
          </p:spPr>
          <p:txBody>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0"/>
                </a:spcBef>
                <a:buClrTx/>
                <a:buFontTx/>
                <a:buNone/>
              </a:pPr>
              <a:r>
                <a:rPr lang="en-US" altLang="en-US" sz="2400" i="0"/>
                <a:t>curb &amp; gutter</a:t>
              </a:r>
            </a:p>
          </p:txBody>
        </p:sp>
      </p:grpSp>
      <p:sp>
        <p:nvSpPr>
          <p:cNvPr id="7174" name="Freeform 8"/>
          <p:cNvSpPr>
            <a:spLocks/>
          </p:cNvSpPr>
          <p:nvPr/>
        </p:nvSpPr>
        <p:spPr bwMode="auto">
          <a:xfrm>
            <a:off x="1428750" y="4933950"/>
            <a:ext cx="3543300" cy="1428750"/>
          </a:xfrm>
          <a:custGeom>
            <a:avLst/>
            <a:gdLst>
              <a:gd name="T0" fmla="*/ 0 w 2232"/>
              <a:gd name="T1" fmla="*/ 1285875 h 900"/>
              <a:gd name="T2" fmla="*/ 161925 w 2232"/>
              <a:gd name="T3" fmla="*/ 1200150 h 900"/>
              <a:gd name="T4" fmla="*/ 342900 w 2232"/>
              <a:gd name="T5" fmla="*/ 1181100 h 900"/>
              <a:gd name="T6" fmla="*/ 485775 w 2232"/>
              <a:gd name="T7" fmla="*/ 1085850 h 900"/>
              <a:gd name="T8" fmla="*/ 561975 w 2232"/>
              <a:gd name="T9" fmla="*/ 933450 h 900"/>
              <a:gd name="T10" fmla="*/ 752475 w 2232"/>
              <a:gd name="T11" fmla="*/ 857250 h 900"/>
              <a:gd name="T12" fmla="*/ 942975 w 2232"/>
              <a:gd name="T13" fmla="*/ 790575 h 900"/>
              <a:gd name="T14" fmla="*/ 1143000 w 2232"/>
              <a:gd name="T15" fmla="*/ 647700 h 900"/>
              <a:gd name="T16" fmla="*/ 1276350 w 2232"/>
              <a:gd name="T17" fmla="*/ 619125 h 900"/>
              <a:gd name="T18" fmla="*/ 1619250 w 2232"/>
              <a:gd name="T19" fmla="*/ 419100 h 900"/>
              <a:gd name="T20" fmla="*/ 1790700 w 2232"/>
              <a:gd name="T21" fmla="*/ 361950 h 900"/>
              <a:gd name="T22" fmla="*/ 2085975 w 2232"/>
              <a:gd name="T23" fmla="*/ 228600 h 900"/>
              <a:gd name="T24" fmla="*/ 2286000 w 2232"/>
              <a:gd name="T25" fmla="*/ 114300 h 900"/>
              <a:gd name="T26" fmla="*/ 2419350 w 2232"/>
              <a:gd name="T27" fmla="*/ 38100 h 900"/>
              <a:gd name="T28" fmla="*/ 2476500 w 2232"/>
              <a:gd name="T29" fmla="*/ 38100 h 900"/>
              <a:gd name="T30" fmla="*/ 2571750 w 2232"/>
              <a:gd name="T31" fmla="*/ 0 h 900"/>
              <a:gd name="T32" fmla="*/ 2733675 w 2232"/>
              <a:gd name="T33" fmla="*/ 9525 h 900"/>
              <a:gd name="T34" fmla="*/ 3057525 w 2232"/>
              <a:gd name="T35" fmla="*/ 57150 h 900"/>
              <a:gd name="T36" fmla="*/ 3390900 w 2232"/>
              <a:gd name="T37" fmla="*/ 66675 h 900"/>
              <a:gd name="T38" fmla="*/ 3543300 w 2232"/>
              <a:gd name="T39" fmla="*/ 38100 h 900"/>
              <a:gd name="T40" fmla="*/ 3533775 w 2232"/>
              <a:gd name="T41" fmla="*/ 276225 h 900"/>
              <a:gd name="T42" fmla="*/ 3371850 w 2232"/>
              <a:gd name="T43" fmla="*/ 371475 h 900"/>
              <a:gd name="T44" fmla="*/ 3238500 w 2232"/>
              <a:gd name="T45" fmla="*/ 561975 h 900"/>
              <a:gd name="T46" fmla="*/ 3105150 w 2232"/>
              <a:gd name="T47" fmla="*/ 800100 h 900"/>
              <a:gd name="T48" fmla="*/ 3067050 w 2232"/>
              <a:gd name="T49" fmla="*/ 1038225 h 900"/>
              <a:gd name="T50" fmla="*/ 2981325 w 2232"/>
              <a:gd name="T51" fmla="*/ 1162050 h 900"/>
              <a:gd name="T52" fmla="*/ 2971800 w 2232"/>
              <a:gd name="T53" fmla="*/ 1219200 h 900"/>
              <a:gd name="T54" fmla="*/ 2667000 w 2232"/>
              <a:gd name="T55" fmla="*/ 1219200 h 900"/>
              <a:gd name="T56" fmla="*/ 2343150 w 2232"/>
              <a:gd name="T57" fmla="*/ 1247775 h 900"/>
              <a:gd name="T58" fmla="*/ 2028825 w 2232"/>
              <a:gd name="T59" fmla="*/ 1266825 h 900"/>
              <a:gd name="T60" fmla="*/ 1819275 w 2232"/>
              <a:gd name="T61" fmla="*/ 1276350 h 900"/>
              <a:gd name="T62" fmla="*/ 1685925 w 2232"/>
              <a:gd name="T63" fmla="*/ 1276350 h 900"/>
              <a:gd name="T64" fmla="*/ 1457325 w 2232"/>
              <a:gd name="T65" fmla="*/ 1285875 h 900"/>
              <a:gd name="T66" fmla="*/ 1371600 w 2232"/>
              <a:gd name="T67" fmla="*/ 1285875 h 900"/>
              <a:gd name="T68" fmla="*/ 1257300 w 2232"/>
              <a:gd name="T69" fmla="*/ 1304925 h 900"/>
              <a:gd name="T70" fmla="*/ 1047750 w 2232"/>
              <a:gd name="T71" fmla="*/ 1362075 h 900"/>
              <a:gd name="T72" fmla="*/ 809625 w 2232"/>
              <a:gd name="T73" fmla="*/ 1419225 h 900"/>
              <a:gd name="T74" fmla="*/ 695325 w 2232"/>
              <a:gd name="T75" fmla="*/ 1419225 h 900"/>
              <a:gd name="T76" fmla="*/ 542925 w 2232"/>
              <a:gd name="T77" fmla="*/ 1428750 h 900"/>
              <a:gd name="T78" fmla="*/ 352425 w 2232"/>
              <a:gd name="T79" fmla="*/ 1428750 h 900"/>
              <a:gd name="T80" fmla="*/ 276225 w 2232"/>
              <a:gd name="T81" fmla="*/ 1409700 h 900"/>
              <a:gd name="T82" fmla="*/ 142875 w 2232"/>
              <a:gd name="T83" fmla="*/ 1400175 h 900"/>
              <a:gd name="T84" fmla="*/ 57150 w 2232"/>
              <a:gd name="T85" fmla="*/ 1352550 h 900"/>
              <a:gd name="T86" fmla="*/ 0 w 2232"/>
              <a:gd name="T87" fmla="*/ 1285875 h 9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232"/>
              <a:gd name="T133" fmla="*/ 0 h 900"/>
              <a:gd name="T134" fmla="*/ 2232 w 2232"/>
              <a:gd name="T135" fmla="*/ 900 h 9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232" h="900">
                <a:moveTo>
                  <a:pt x="0" y="810"/>
                </a:moveTo>
                <a:lnTo>
                  <a:pt x="102" y="756"/>
                </a:lnTo>
                <a:lnTo>
                  <a:pt x="216" y="744"/>
                </a:lnTo>
                <a:lnTo>
                  <a:pt x="306" y="684"/>
                </a:lnTo>
                <a:lnTo>
                  <a:pt x="354" y="588"/>
                </a:lnTo>
                <a:lnTo>
                  <a:pt x="474" y="540"/>
                </a:lnTo>
                <a:lnTo>
                  <a:pt x="594" y="498"/>
                </a:lnTo>
                <a:lnTo>
                  <a:pt x="720" y="408"/>
                </a:lnTo>
                <a:lnTo>
                  <a:pt x="804" y="390"/>
                </a:lnTo>
                <a:lnTo>
                  <a:pt x="1020" y="264"/>
                </a:lnTo>
                <a:lnTo>
                  <a:pt x="1128" y="228"/>
                </a:lnTo>
                <a:lnTo>
                  <a:pt x="1314" y="144"/>
                </a:lnTo>
                <a:lnTo>
                  <a:pt x="1440" y="72"/>
                </a:lnTo>
                <a:lnTo>
                  <a:pt x="1524" y="24"/>
                </a:lnTo>
                <a:lnTo>
                  <a:pt x="1560" y="24"/>
                </a:lnTo>
                <a:lnTo>
                  <a:pt x="1620" y="0"/>
                </a:lnTo>
                <a:lnTo>
                  <a:pt x="1722" y="6"/>
                </a:lnTo>
                <a:lnTo>
                  <a:pt x="1926" y="36"/>
                </a:lnTo>
                <a:lnTo>
                  <a:pt x="2136" y="42"/>
                </a:lnTo>
                <a:lnTo>
                  <a:pt x="2232" y="24"/>
                </a:lnTo>
                <a:lnTo>
                  <a:pt x="2226" y="174"/>
                </a:lnTo>
                <a:lnTo>
                  <a:pt x="2124" y="234"/>
                </a:lnTo>
                <a:lnTo>
                  <a:pt x="2040" y="354"/>
                </a:lnTo>
                <a:lnTo>
                  <a:pt x="1956" y="504"/>
                </a:lnTo>
                <a:lnTo>
                  <a:pt x="1932" y="654"/>
                </a:lnTo>
                <a:lnTo>
                  <a:pt x="1878" y="732"/>
                </a:lnTo>
                <a:lnTo>
                  <a:pt x="1872" y="768"/>
                </a:lnTo>
                <a:lnTo>
                  <a:pt x="1680" y="768"/>
                </a:lnTo>
                <a:lnTo>
                  <a:pt x="1476" y="786"/>
                </a:lnTo>
                <a:lnTo>
                  <a:pt x="1278" y="798"/>
                </a:lnTo>
                <a:lnTo>
                  <a:pt x="1146" y="804"/>
                </a:lnTo>
                <a:lnTo>
                  <a:pt x="1062" y="804"/>
                </a:lnTo>
                <a:lnTo>
                  <a:pt x="918" y="810"/>
                </a:lnTo>
                <a:lnTo>
                  <a:pt x="864" y="810"/>
                </a:lnTo>
                <a:lnTo>
                  <a:pt x="792" y="822"/>
                </a:lnTo>
                <a:lnTo>
                  <a:pt x="660" y="858"/>
                </a:lnTo>
                <a:lnTo>
                  <a:pt x="510" y="894"/>
                </a:lnTo>
                <a:lnTo>
                  <a:pt x="438" y="894"/>
                </a:lnTo>
                <a:lnTo>
                  <a:pt x="342" y="900"/>
                </a:lnTo>
                <a:lnTo>
                  <a:pt x="222" y="900"/>
                </a:lnTo>
                <a:lnTo>
                  <a:pt x="174" y="888"/>
                </a:lnTo>
                <a:lnTo>
                  <a:pt x="90" y="882"/>
                </a:lnTo>
                <a:lnTo>
                  <a:pt x="36" y="852"/>
                </a:lnTo>
                <a:lnTo>
                  <a:pt x="0" y="810"/>
                </a:lnTo>
                <a:close/>
              </a:path>
            </a:pathLst>
          </a:custGeom>
          <a:solidFill>
            <a:srgbClr val="FFCCCC">
              <a:alpha val="50195"/>
            </a:srgbClr>
          </a:solidFill>
          <a:ln w="9525" cap="flat" cmpd="sng">
            <a:solidFill>
              <a:schemeClr val="tx1"/>
            </a:solidFill>
            <a:prstDash val="solid"/>
            <a:round/>
            <a:headEnd/>
            <a:tailEnd/>
          </a:ln>
        </p:spPr>
        <p:txBody>
          <a:bodyPr wrap="none"/>
          <a:lstStyle/>
          <a:p>
            <a:endParaRPr lang="en-US"/>
          </a:p>
        </p:txBody>
      </p:sp>
      <p:grpSp>
        <p:nvGrpSpPr>
          <p:cNvPr id="3" name="Group 18"/>
          <p:cNvGrpSpPr>
            <a:grpSpLocks/>
          </p:cNvGrpSpPr>
          <p:nvPr/>
        </p:nvGrpSpPr>
        <p:grpSpPr bwMode="auto">
          <a:xfrm>
            <a:off x="4100513" y="2924175"/>
            <a:ext cx="3521075" cy="1284288"/>
            <a:chOff x="2583" y="1842"/>
            <a:chExt cx="2218" cy="809"/>
          </a:xfrm>
        </p:grpSpPr>
        <p:sp>
          <p:nvSpPr>
            <p:cNvPr id="7180" name="AutoShape 7"/>
            <p:cNvSpPr>
              <a:spLocks noChangeArrowheads="1"/>
            </p:cNvSpPr>
            <p:nvPr/>
          </p:nvSpPr>
          <p:spPr bwMode="auto">
            <a:xfrm>
              <a:off x="2583" y="1842"/>
              <a:ext cx="1381" cy="274"/>
            </a:xfrm>
            <a:prstGeom prst="wedgeRectCallout">
              <a:avLst>
                <a:gd name="adj1" fmla="val -86787"/>
                <a:gd name="adj2" fmla="val 315329"/>
              </a:avLst>
            </a:prstGeom>
            <a:solidFill>
              <a:srgbClr val="00FFFF"/>
            </a:solidFill>
            <a:ln w="9525">
              <a:solidFill>
                <a:schemeClr val="tx1"/>
              </a:solidFill>
              <a:miter lim="800000"/>
              <a:headEnd/>
              <a:tailEnd/>
            </a:ln>
          </p:spPr>
          <p:txBody>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0"/>
                </a:spcBef>
                <a:buClrTx/>
                <a:buFontTx/>
                <a:buNone/>
              </a:pPr>
              <a:r>
                <a:rPr lang="en-US" altLang="en-US" sz="2400" i="0"/>
                <a:t>sweep 1/wk</a:t>
              </a:r>
            </a:p>
          </p:txBody>
        </p:sp>
        <p:sp>
          <p:nvSpPr>
            <p:cNvPr id="7181" name="AutoShape 9"/>
            <p:cNvSpPr>
              <a:spLocks noChangeArrowheads="1"/>
            </p:cNvSpPr>
            <p:nvPr/>
          </p:nvSpPr>
          <p:spPr bwMode="auto">
            <a:xfrm>
              <a:off x="3420" y="2377"/>
              <a:ext cx="1381" cy="274"/>
            </a:xfrm>
            <a:prstGeom prst="wedgeRectCallout">
              <a:avLst>
                <a:gd name="adj1" fmla="val -173532"/>
                <a:gd name="adj2" fmla="val 375181"/>
              </a:avLst>
            </a:prstGeom>
            <a:solidFill>
              <a:srgbClr val="00FFFF"/>
            </a:solidFill>
            <a:ln w="9525">
              <a:solidFill>
                <a:schemeClr val="tx1"/>
              </a:solidFill>
              <a:miter lim="800000"/>
              <a:headEnd/>
              <a:tailEnd/>
            </a:ln>
          </p:spPr>
          <p:txBody>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0"/>
                </a:spcBef>
                <a:buClrTx/>
                <a:buFontTx/>
                <a:buNone/>
              </a:pPr>
              <a:r>
                <a:rPr lang="en-US" altLang="en-US" sz="2400" i="0"/>
                <a:t>sweep 2/yr</a:t>
              </a:r>
            </a:p>
          </p:txBody>
        </p:sp>
      </p:grpSp>
      <p:grpSp>
        <p:nvGrpSpPr>
          <p:cNvPr id="4" name="Group 16"/>
          <p:cNvGrpSpPr>
            <a:grpSpLocks/>
          </p:cNvGrpSpPr>
          <p:nvPr/>
        </p:nvGrpSpPr>
        <p:grpSpPr bwMode="auto">
          <a:xfrm>
            <a:off x="487363" y="6329363"/>
            <a:ext cx="5264150" cy="479425"/>
            <a:chOff x="307" y="3987"/>
            <a:chExt cx="3316" cy="302"/>
          </a:xfrm>
        </p:grpSpPr>
        <p:sp>
          <p:nvSpPr>
            <p:cNvPr id="7178" name="AutoShape 10"/>
            <p:cNvSpPr>
              <a:spLocks noChangeArrowheads="1"/>
            </p:cNvSpPr>
            <p:nvPr/>
          </p:nvSpPr>
          <p:spPr bwMode="auto">
            <a:xfrm>
              <a:off x="2893" y="4047"/>
              <a:ext cx="730" cy="242"/>
            </a:xfrm>
            <a:prstGeom prst="wedgeRectCallout">
              <a:avLst>
                <a:gd name="adj1" fmla="val -139727"/>
                <a:gd name="adj2" fmla="val -198759"/>
              </a:avLst>
            </a:prstGeom>
            <a:solidFill>
              <a:srgbClr val="00FF00"/>
            </a:solidFill>
            <a:ln w="9525">
              <a:solidFill>
                <a:schemeClr val="tx1"/>
              </a:solidFill>
              <a:miter lim="800000"/>
              <a:headEnd/>
              <a:tailEnd/>
            </a:ln>
          </p:spPr>
          <p:txBody>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0"/>
                </a:spcBef>
                <a:buClrTx/>
                <a:buFontTx/>
                <a:buNone/>
              </a:pPr>
              <a:r>
                <a:rPr lang="en-US" altLang="en-US" sz="2400" i="0"/>
                <a:t>sandy</a:t>
              </a:r>
            </a:p>
          </p:txBody>
        </p:sp>
        <p:sp>
          <p:nvSpPr>
            <p:cNvPr id="7179" name="AutoShape 11"/>
            <p:cNvSpPr>
              <a:spLocks noChangeArrowheads="1"/>
            </p:cNvSpPr>
            <p:nvPr/>
          </p:nvSpPr>
          <p:spPr bwMode="auto">
            <a:xfrm>
              <a:off x="307" y="3987"/>
              <a:ext cx="730" cy="242"/>
            </a:xfrm>
            <a:prstGeom prst="wedgeRectCallout">
              <a:avLst>
                <a:gd name="adj1" fmla="val 92875"/>
                <a:gd name="adj2" fmla="val -325208"/>
              </a:avLst>
            </a:prstGeom>
            <a:solidFill>
              <a:srgbClr val="00FF00"/>
            </a:solidFill>
            <a:ln w="9525">
              <a:solidFill>
                <a:schemeClr val="tx1"/>
              </a:solidFill>
              <a:miter lim="800000"/>
              <a:headEnd/>
              <a:tailEnd/>
            </a:ln>
          </p:spPr>
          <p:txBody>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0"/>
                </a:spcBef>
                <a:buClrTx/>
                <a:buFontTx/>
                <a:buNone/>
              </a:pPr>
              <a:r>
                <a:rPr lang="en-US" altLang="en-US" sz="2400" i="0"/>
                <a:t>clayey</a:t>
              </a:r>
            </a:p>
          </p:txBody>
        </p:sp>
      </p:grpSp>
      <p:sp>
        <p:nvSpPr>
          <p:cNvPr id="7177" name="Text Box 13"/>
          <p:cNvSpPr txBox="1">
            <a:spLocks noChangeArrowheads="1"/>
          </p:cNvSpPr>
          <p:nvPr/>
        </p:nvSpPr>
        <p:spPr bwMode="auto">
          <a:xfrm>
            <a:off x="4537075" y="2157413"/>
            <a:ext cx="1857375" cy="51911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800" i="0"/>
              <a:t>Land Use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15900" y="179388"/>
            <a:ext cx="6870700" cy="1179512"/>
          </a:xfrm>
        </p:spPr>
        <p:txBody>
          <a:bodyPr/>
          <a:lstStyle/>
          <a:p>
            <a:pPr eaLnBrk="1" hangingPunct="1"/>
            <a:r>
              <a:rPr lang="en-US" altLang="en-US" smtClean="0"/>
              <a:t>City-Wide WinSLAMM Application</a:t>
            </a:r>
          </a:p>
        </p:txBody>
      </p:sp>
      <p:sp>
        <p:nvSpPr>
          <p:cNvPr id="8195" name="Rectangle 3"/>
          <p:cNvSpPr>
            <a:spLocks noGrp="1" noChangeArrowheads="1"/>
          </p:cNvSpPr>
          <p:nvPr>
            <p:ph type="body" idx="1"/>
          </p:nvPr>
        </p:nvSpPr>
        <p:spPr>
          <a:xfrm>
            <a:off x="165100" y="1487488"/>
            <a:ext cx="7566025" cy="1903412"/>
          </a:xfrm>
        </p:spPr>
        <p:txBody>
          <a:bodyPr/>
          <a:lstStyle/>
          <a:p>
            <a:pPr marL="63500" indent="0" eaLnBrk="1" hangingPunct="1">
              <a:buFont typeface="Webdings" pitchFamily="18" charset="2"/>
              <a:buNone/>
            </a:pPr>
            <a:r>
              <a:rPr lang="en-US" altLang="en-US" u="sng" smtClean="0"/>
              <a:t>Choice #2:</a:t>
            </a:r>
          </a:p>
          <a:p>
            <a:pPr marL="63500" indent="0" eaLnBrk="1" hangingPunct="1">
              <a:buFont typeface="Webdings" pitchFamily="18" charset="2"/>
              <a:buNone/>
            </a:pPr>
            <a:r>
              <a:rPr lang="en-US" altLang="en-US" i="0" smtClean="0"/>
              <a:t>Create Unit Area Loading Database with 4 variables:</a:t>
            </a:r>
          </a:p>
        </p:txBody>
      </p:sp>
      <p:sp>
        <p:nvSpPr>
          <p:cNvPr id="8196" name="Rectangle 4"/>
          <p:cNvSpPr>
            <a:spLocks noChangeArrowheads="1"/>
          </p:cNvSpPr>
          <p:nvPr/>
        </p:nvSpPr>
        <p:spPr bwMode="auto">
          <a:xfrm>
            <a:off x="215900" y="3062288"/>
            <a:ext cx="7566025" cy="3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lnSpc>
                <a:spcPct val="90000"/>
              </a:lnSpc>
              <a:buFont typeface="Webdings" pitchFamily="18" charset="2"/>
              <a:buAutoNum type="arabicPeriod"/>
            </a:pPr>
            <a:r>
              <a:rPr lang="en-US" altLang="en-US" i="0"/>
              <a:t>Land use (26 combinations of LU &amp; roof connections)</a:t>
            </a:r>
          </a:p>
          <a:p>
            <a:pPr eaLnBrk="1" hangingPunct="1">
              <a:lnSpc>
                <a:spcPct val="90000"/>
              </a:lnSpc>
              <a:buFont typeface="Webdings" pitchFamily="18" charset="2"/>
              <a:buAutoNum type="arabicPeriod"/>
            </a:pPr>
            <a:r>
              <a:rPr lang="en-US" altLang="en-US" i="0"/>
              <a:t>Soils (2)</a:t>
            </a:r>
          </a:p>
          <a:p>
            <a:pPr eaLnBrk="1" hangingPunct="1">
              <a:lnSpc>
                <a:spcPct val="90000"/>
              </a:lnSpc>
              <a:buFont typeface="Webdings" pitchFamily="18" charset="2"/>
              <a:buAutoNum type="arabicPeriod"/>
            </a:pPr>
            <a:r>
              <a:rPr lang="en-US" altLang="en-US" i="0"/>
              <a:t>Drainage Type (2)</a:t>
            </a:r>
          </a:p>
          <a:p>
            <a:pPr eaLnBrk="1" hangingPunct="1">
              <a:lnSpc>
                <a:spcPct val="90000"/>
              </a:lnSpc>
              <a:buFont typeface="Webdings" pitchFamily="18" charset="2"/>
              <a:buAutoNum type="arabicPeriod"/>
            </a:pPr>
            <a:r>
              <a:rPr lang="en-US" altLang="en-US" i="0"/>
              <a:t>Management Practices (15 combinations)</a:t>
            </a:r>
          </a:p>
          <a:p>
            <a:pPr eaLnBrk="1" hangingPunct="1">
              <a:lnSpc>
                <a:spcPct val="90000"/>
              </a:lnSpc>
              <a:buFont typeface="Webdings" pitchFamily="18" charset="2"/>
              <a:buAutoNum type="arabicPeriod"/>
            </a:pPr>
            <a:endParaRPr lang="en-US" altLang="en-US" sz="1400" i="0"/>
          </a:p>
          <a:p>
            <a:pPr eaLnBrk="1" hangingPunct="1">
              <a:lnSpc>
                <a:spcPct val="90000"/>
              </a:lnSpc>
              <a:buFont typeface="Webdings" pitchFamily="18" charset="2"/>
              <a:buNone/>
            </a:pPr>
            <a:r>
              <a:rPr lang="en-US" altLang="en-US" i="0"/>
              <a:t>1,560 Potential Combinations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Picture 2" descr="landuse"/>
          <p:cNvPicPr>
            <a:picLocks noChangeAspect="1" noChangeArrowheads="1"/>
          </p:cNvPicPr>
          <p:nvPr/>
        </p:nvPicPr>
        <p:blipFill>
          <a:blip r:embed="rId3">
            <a:extLst>
              <a:ext uri="{28A0092B-C50C-407E-A947-70E740481C1C}">
                <a14:useLocalDpi xmlns:a14="http://schemas.microsoft.com/office/drawing/2010/main" val="0"/>
              </a:ext>
            </a:extLst>
          </a:blip>
          <a:srcRect l="3906" t="2130" r="2986" b="3728"/>
          <a:stretch>
            <a:fillRect/>
          </a:stretch>
        </p:blipFill>
        <p:spPr bwMode="auto">
          <a:xfrm>
            <a:off x="2851150" y="223838"/>
            <a:ext cx="4784725" cy="62611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0243" name="Rectangle 3"/>
          <p:cNvSpPr>
            <a:spLocks noChangeArrowheads="1"/>
          </p:cNvSpPr>
          <p:nvPr/>
        </p:nvSpPr>
        <p:spPr bwMode="auto">
          <a:xfrm>
            <a:off x="152400" y="177800"/>
            <a:ext cx="27940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spcBef>
                <a:spcPct val="0"/>
              </a:spcBef>
              <a:buClrTx/>
              <a:buFontTx/>
              <a:buNone/>
            </a:pPr>
            <a:r>
              <a:rPr lang="en-US" altLang="en-US" sz="4000" i="0">
                <a:solidFill>
                  <a:schemeClr val="tx2"/>
                </a:solidFill>
                <a:latin typeface="Times New Roman" pitchFamily="18" charset="0"/>
              </a:rPr>
              <a:t>Racine GIS</a:t>
            </a:r>
          </a:p>
          <a:p>
            <a:pPr eaLnBrk="1" hangingPunct="1">
              <a:spcBef>
                <a:spcPct val="0"/>
              </a:spcBef>
              <a:buClrTx/>
              <a:buFontTx/>
              <a:buNone/>
            </a:pPr>
            <a:r>
              <a:rPr lang="en-US" altLang="en-US" sz="4000" i="0">
                <a:solidFill>
                  <a:schemeClr val="tx2"/>
                </a:solidFill>
                <a:latin typeface="Times New Roman" pitchFamily="18" charset="0"/>
              </a:rPr>
              <a:t>Example</a:t>
            </a:r>
          </a:p>
        </p:txBody>
      </p:sp>
      <p:sp>
        <p:nvSpPr>
          <p:cNvPr id="10244" name="Text Box 4"/>
          <p:cNvSpPr txBox="1">
            <a:spLocks noChangeArrowheads="1"/>
          </p:cNvSpPr>
          <p:nvPr/>
        </p:nvSpPr>
        <p:spPr bwMode="auto">
          <a:xfrm>
            <a:off x="217488" y="2293938"/>
            <a:ext cx="2251075" cy="116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spcBef>
                <a:spcPct val="50000"/>
              </a:spcBef>
              <a:buClrTx/>
              <a:buFontTx/>
              <a:buNone/>
            </a:pPr>
            <a:r>
              <a:rPr lang="en-US" altLang="en-US" sz="2800" b="0" i="0"/>
              <a:t>Land Use</a:t>
            </a:r>
          </a:p>
          <a:p>
            <a:pPr eaLnBrk="1" hangingPunct="1">
              <a:spcBef>
                <a:spcPct val="50000"/>
              </a:spcBef>
              <a:buClrTx/>
              <a:buFontTx/>
              <a:buNone/>
            </a:pPr>
            <a:r>
              <a:rPr lang="en-US" altLang="en-US" sz="2800" b="0" i="0"/>
              <a:t>Coverage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152400" y="177800"/>
            <a:ext cx="27940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spcBef>
                <a:spcPct val="0"/>
              </a:spcBef>
              <a:buClrTx/>
              <a:buFontTx/>
              <a:buNone/>
            </a:pPr>
            <a:r>
              <a:rPr lang="en-US" altLang="en-US" sz="4000" i="0">
                <a:solidFill>
                  <a:schemeClr val="tx2"/>
                </a:solidFill>
                <a:latin typeface="Times New Roman" pitchFamily="18" charset="0"/>
              </a:rPr>
              <a:t>Racine GIS</a:t>
            </a:r>
          </a:p>
          <a:p>
            <a:pPr eaLnBrk="1" hangingPunct="1">
              <a:spcBef>
                <a:spcPct val="0"/>
              </a:spcBef>
              <a:buClrTx/>
              <a:buFontTx/>
              <a:buNone/>
            </a:pPr>
            <a:r>
              <a:rPr lang="en-US" altLang="en-US" sz="4000" i="0">
                <a:solidFill>
                  <a:schemeClr val="tx2"/>
                </a:solidFill>
                <a:latin typeface="Times New Roman" pitchFamily="18" charset="0"/>
              </a:rPr>
              <a:t>Example</a:t>
            </a:r>
          </a:p>
        </p:txBody>
      </p:sp>
      <p:sp>
        <p:nvSpPr>
          <p:cNvPr id="11267" name="Text Box 3"/>
          <p:cNvSpPr txBox="1">
            <a:spLocks noChangeArrowheads="1"/>
          </p:cNvSpPr>
          <p:nvPr/>
        </p:nvSpPr>
        <p:spPr bwMode="auto">
          <a:xfrm>
            <a:off x="217488" y="2293938"/>
            <a:ext cx="2251075"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spcBef>
                <a:spcPct val="50000"/>
              </a:spcBef>
              <a:buClrTx/>
              <a:buFontTx/>
              <a:buNone/>
            </a:pPr>
            <a:r>
              <a:rPr lang="en-US" altLang="en-US" sz="2800" b="0" i="0"/>
              <a:t>Soils</a:t>
            </a:r>
          </a:p>
          <a:p>
            <a:pPr eaLnBrk="1" hangingPunct="1">
              <a:spcBef>
                <a:spcPct val="50000"/>
              </a:spcBef>
              <a:buClrTx/>
              <a:buFontTx/>
              <a:buNone/>
            </a:pPr>
            <a:r>
              <a:rPr lang="en-US" altLang="en-US" sz="2800" b="0" i="0"/>
              <a:t>Coverage</a:t>
            </a:r>
          </a:p>
          <a:p>
            <a:pPr eaLnBrk="1" hangingPunct="1">
              <a:spcBef>
                <a:spcPct val="50000"/>
              </a:spcBef>
              <a:buClrTx/>
              <a:buFontTx/>
              <a:buNone/>
            </a:pPr>
            <a:r>
              <a:rPr lang="en-US" altLang="en-US" sz="2400" b="0" i="0"/>
              <a:t>(Hydrologic Groups)</a:t>
            </a:r>
          </a:p>
        </p:txBody>
      </p:sp>
      <p:pic>
        <p:nvPicPr>
          <p:cNvPr id="11268" name="Picture 4" descr="soils"/>
          <p:cNvPicPr>
            <a:picLocks noChangeAspect="1" noChangeArrowheads="1"/>
          </p:cNvPicPr>
          <p:nvPr/>
        </p:nvPicPr>
        <p:blipFill>
          <a:blip r:embed="rId3">
            <a:extLst>
              <a:ext uri="{28A0092B-C50C-407E-A947-70E740481C1C}">
                <a14:useLocalDpi xmlns:a14="http://schemas.microsoft.com/office/drawing/2010/main" val="0"/>
              </a:ext>
            </a:extLst>
          </a:blip>
          <a:srcRect l="4860" t="3108" r="4021" b="3885"/>
          <a:stretch>
            <a:fillRect/>
          </a:stretch>
        </p:blipFill>
        <p:spPr bwMode="auto">
          <a:xfrm>
            <a:off x="2865438" y="215900"/>
            <a:ext cx="4846637" cy="6403975"/>
          </a:xfrm>
          <a:prstGeom prst="rect">
            <a:avLst/>
          </a:prstGeom>
          <a:solidFill>
            <a:srgbClr val="FFFFFF"/>
          </a:solidFill>
          <a:ln w="28575">
            <a:solidFill>
              <a:srgbClr val="000000"/>
            </a:solid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1026"/>
          <p:cNvSpPr>
            <a:spLocks noChangeArrowheads="1"/>
          </p:cNvSpPr>
          <p:nvPr/>
        </p:nvSpPr>
        <p:spPr bwMode="auto">
          <a:xfrm>
            <a:off x="152400" y="177800"/>
            <a:ext cx="274955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spcBef>
                <a:spcPct val="0"/>
              </a:spcBef>
              <a:buClrTx/>
              <a:buFontTx/>
              <a:buNone/>
            </a:pPr>
            <a:r>
              <a:rPr lang="en-US" altLang="en-US" sz="4000" i="0">
                <a:solidFill>
                  <a:schemeClr val="tx2"/>
                </a:solidFill>
                <a:latin typeface="Times New Roman" pitchFamily="18" charset="0"/>
              </a:rPr>
              <a:t>Racine GIS</a:t>
            </a:r>
          </a:p>
          <a:p>
            <a:pPr eaLnBrk="1" hangingPunct="1">
              <a:spcBef>
                <a:spcPct val="0"/>
              </a:spcBef>
              <a:buClrTx/>
              <a:buFontTx/>
              <a:buNone/>
            </a:pPr>
            <a:r>
              <a:rPr lang="en-US" altLang="en-US" sz="4000" i="0">
                <a:solidFill>
                  <a:schemeClr val="tx2"/>
                </a:solidFill>
                <a:latin typeface="Times New Roman" pitchFamily="18" charset="0"/>
              </a:rPr>
              <a:t>Example</a:t>
            </a:r>
          </a:p>
        </p:txBody>
      </p:sp>
      <p:grpSp>
        <p:nvGrpSpPr>
          <p:cNvPr id="12291" name="Group 1050"/>
          <p:cNvGrpSpPr>
            <a:grpSpLocks/>
          </p:cNvGrpSpPr>
          <p:nvPr/>
        </p:nvGrpSpPr>
        <p:grpSpPr bwMode="auto">
          <a:xfrm>
            <a:off x="5649913" y="176213"/>
            <a:ext cx="2259012" cy="2747962"/>
            <a:chOff x="1192" y="879"/>
            <a:chExt cx="1085" cy="1420"/>
          </a:xfrm>
        </p:grpSpPr>
        <p:pic>
          <p:nvPicPr>
            <p:cNvPr id="12303" name="Picture 1029" descr="landuse"/>
            <p:cNvPicPr>
              <a:picLocks noChangeAspect="1" noChangeArrowheads="1"/>
            </p:cNvPicPr>
            <p:nvPr/>
          </p:nvPicPr>
          <p:blipFill>
            <a:blip r:embed="rId3" cstate="print">
              <a:extLst>
                <a:ext uri="{28A0092B-C50C-407E-A947-70E740481C1C}">
                  <a14:useLocalDpi xmlns:a14="http://schemas.microsoft.com/office/drawing/2010/main" val="0"/>
                </a:ext>
              </a:extLst>
            </a:blip>
            <a:srcRect l="3906" t="2130" r="2986" b="3728"/>
            <a:stretch>
              <a:fillRect/>
            </a:stretch>
          </p:blipFill>
          <p:spPr bwMode="auto">
            <a:xfrm>
              <a:off x="1192" y="879"/>
              <a:ext cx="1085" cy="14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2304" name="Text Box 1031"/>
            <p:cNvSpPr txBox="1">
              <a:spLocks noChangeArrowheads="1"/>
            </p:cNvSpPr>
            <p:nvPr/>
          </p:nvSpPr>
          <p:spPr bwMode="auto">
            <a:xfrm rot="-3263584">
              <a:off x="1136" y="1377"/>
              <a:ext cx="1151" cy="249"/>
            </a:xfrm>
            <a:prstGeom prst="rect">
              <a:avLst/>
            </a:prstGeom>
            <a:solidFill>
              <a:srgbClr val="FFFF0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800" i="0"/>
                <a:t>Land Use</a:t>
              </a:r>
            </a:p>
          </p:txBody>
        </p:sp>
      </p:grpSp>
      <p:grpSp>
        <p:nvGrpSpPr>
          <p:cNvPr id="3" name="Group 1049"/>
          <p:cNvGrpSpPr>
            <a:grpSpLocks/>
          </p:cNvGrpSpPr>
          <p:nvPr/>
        </p:nvGrpSpPr>
        <p:grpSpPr bwMode="auto">
          <a:xfrm>
            <a:off x="3482975" y="496888"/>
            <a:ext cx="2141538" cy="2627312"/>
            <a:chOff x="453" y="2149"/>
            <a:chExt cx="1066" cy="1408"/>
          </a:xfrm>
        </p:grpSpPr>
        <p:pic>
          <p:nvPicPr>
            <p:cNvPr id="12301" name="Picture 1030" descr="soils"/>
            <p:cNvPicPr>
              <a:picLocks noChangeAspect="1" noChangeArrowheads="1"/>
            </p:cNvPicPr>
            <p:nvPr/>
          </p:nvPicPr>
          <p:blipFill>
            <a:blip r:embed="rId4" cstate="print">
              <a:extLst>
                <a:ext uri="{28A0092B-C50C-407E-A947-70E740481C1C}">
                  <a14:useLocalDpi xmlns:a14="http://schemas.microsoft.com/office/drawing/2010/main" val="0"/>
                </a:ext>
              </a:extLst>
            </a:blip>
            <a:srcRect l="4860" t="3108" r="4021" b="3885"/>
            <a:stretch>
              <a:fillRect/>
            </a:stretch>
          </p:blipFill>
          <p:spPr bwMode="auto">
            <a:xfrm>
              <a:off x="453" y="2149"/>
              <a:ext cx="1066" cy="1408"/>
            </a:xfrm>
            <a:prstGeom prst="rect">
              <a:avLst/>
            </a:prstGeom>
            <a:solidFill>
              <a:srgbClr val="FFFFFF"/>
            </a:solidFill>
            <a:ln w="28575">
              <a:solidFill>
                <a:srgbClr val="000000"/>
              </a:solidFill>
              <a:miter lim="800000"/>
              <a:headEnd/>
              <a:tailEnd/>
            </a:ln>
          </p:spPr>
        </p:pic>
        <p:sp>
          <p:nvSpPr>
            <p:cNvPr id="12302" name="Text Box 1033"/>
            <p:cNvSpPr txBox="1">
              <a:spLocks noChangeArrowheads="1"/>
            </p:cNvSpPr>
            <p:nvPr/>
          </p:nvSpPr>
          <p:spPr bwMode="auto">
            <a:xfrm rot="-3092323">
              <a:off x="262" y="2793"/>
              <a:ext cx="1151" cy="258"/>
            </a:xfrm>
            <a:prstGeom prst="rect">
              <a:avLst/>
            </a:prstGeom>
            <a:solidFill>
              <a:srgbClr val="FFFF0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800" i="0"/>
                <a:t>Soils</a:t>
              </a:r>
            </a:p>
          </p:txBody>
        </p:sp>
      </p:grpSp>
      <p:sp>
        <p:nvSpPr>
          <p:cNvPr id="244760" name="Text Box 1048"/>
          <p:cNvSpPr txBox="1">
            <a:spLocks noChangeArrowheads="1"/>
          </p:cNvSpPr>
          <p:nvPr/>
        </p:nvSpPr>
        <p:spPr bwMode="auto">
          <a:xfrm>
            <a:off x="4064000" y="5089525"/>
            <a:ext cx="3236913" cy="1385888"/>
          </a:xfrm>
          <a:prstGeom prst="rect">
            <a:avLst/>
          </a:prstGeom>
          <a:solidFill>
            <a:srgbClr val="FFFF99"/>
          </a:solidFill>
          <a:ln w="12700">
            <a:solidFill>
              <a:schemeClr val="tx1"/>
            </a:solidFill>
            <a:miter lim="800000"/>
            <a:headEnd/>
            <a:tailEnd/>
          </a:ln>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800" i="0"/>
              <a:t>Polygons of Combined Conditions</a:t>
            </a:r>
          </a:p>
        </p:txBody>
      </p:sp>
      <p:sp>
        <p:nvSpPr>
          <p:cNvPr id="244768" name="AutoShape 1056"/>
          <p:cNvSpPr>
            <a:spLocks noChangeArrowheads="1"/>
          </p:cNvSpPr>
          <p:nvPr/>
        </p:nvSpPr>
        <p:spPr bwMode="auto">
          <a:xfrm rot="5406302">
            <a:off x="2254251" y="5291137"/>
            <a:ext cx="996950" cy="1444625"/>
          </a:xfrm>
          <a:custGeom>
            <a:avLst/>
            <a:gdLst>
              <a:gd name="T0" fmla="*/ 32868288 w 21600"/>
              <a:gd name="T1" fmla="*/ 0 h 21600"/>
              <a:gd name="T2" fmla="*/ 19720133 w 21600"/>
              <a:gd name="T3" fmla="*/ 32205908 h 21600"/>
              <a:gd name="T4" fmla="*/ 0 w 21600"/>
              <a:gd name="T5" fmla="*/ 80519184 h 21600"/>
              <a:gd name="T6" fmla="*/ 19720133 w 21600"/>
              <a:gd name="T7" fmla="*/ 96617657 h 21600"/>
              <a:gd name="T8" fmla="*/ 39440219 w 21600"/>
              <a:gd name="T9" fmla="*/ 67095608 h 21600"/>
              <a:gd name="T10" fmla="*/ 46014320 w 21600"/>
              <a:gd name="T11" fmla="*/ 32205908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rgbClr val="FFFF99"/>
          </a:solidFill>
          <a:ln w="9525">
            <a:solidFill>
              <a:srgbClr val="000000"/>
            </a:solidFill>
            <a:miter lim="800000"/>
            <a:headEnd/>
            <a:tailEnd/>
          </a:ln>
        </p:spPr>
        <p:txBody>
          <a:bodyPr wrap="none" anchor="ctr"/>
          <a:lstStyle/>
          <a:p>
            <a:endParaRPr lang="en-US"/>
          </a:p>
        </p:txBody>
      </p:sp>
      <p:grpSp>
        <p:nvGrpSpPr>
          <p:cNvPr id="4" name="Group 1051"/>
          <p:cNvGrpSpPr>
            <a:grpSpLocks/>
          </p:cNvGrpSpPr>
          <p:nvPr/>
        </p:nvGrpSpPr>
        <p:grpSpPr bwMode="auto">
          <a:xfrm>
            <a:off x="2187575" y="2816225"/>
            <a:ext cx="2062163" cy="2711450"/>
            <a:chOff x="2561" y="736"/>
            <a:chExt cx="979" cy="1416"/>
          </a:xfrm>
        </p:grpSpPr>
        <p:pic>
          <p:nvPicPr>
            <p:cNvPr id="12299" name="Picture 1028" descr="subbasins"/>
            <p:cNvPicPr>
              <a:picLocks noChangeAspect="1" noChangeArrowheads="1"/>
            </p:cNvPicPr>
            <p:nvPr/>
          </p:nvPicPr>
          <p:blipFill>
            <a:blip r:embed="rId5" cstate="print">
              <a:extLst>
                <a:ext uri="{28A0092B-C50C-407E-A947-70E740481C1C}">
                  <a14:useLocalDpi xmlns:a14="http://schemas.microsoft.com/office/drawing/2010/main" val="0"/>
                </a:ext>
              </a:extLst>
            </a:blip>
            <a:srcRect l="3828" t="9477" r="3662" b="3986"/>
            <a:stretch>
              <a:fillRect/>
            </a:stretch>
          </p:blipFill>
          <p:spPr bwMode="auto">
            <a:xfrm>
              <a:off x="2561" y="736"/>
              <a:ext cx="979" cy="1416"/>
            </a:xfrm>
            <a:prstGeom prst="rect">
              <a:avLst/>
            </a:prstGeom>
            <a:solidFill>
              <a:srgbClr val="FFFFFF"/>
            </a:solidFill>
            <a:ln w="28575">
              <a:solidFill>
                <a:srgbClr val="000000"/>
              </a:solidFill>
              <a:miter lim="800000"/>
              <a:headEnd/>
              <a:tailEnd/>
            </a:ln>
          </p:spPr>
        </p:pic>
        <p:sp>
          <p:nvSpPr>
            <p:cNvPr id="12300" name="Text Box 1032"/>
            <p:cNvSpPr txBox="1">
              <a:spLocks noChangeArrowheads="1"/>
            </p:cNvSpPr>
            <p:nvPr/>
          </p:nvSpPr>
          <p:spPr bwMode="auto">
            <a:xfrm rot="-3434286">
              <a:off x="2455" y="1256"/>
              <a:ext cx="1151" cy="246"/>
            </a:xfrm>
            <a:prstGeom prst="rect">
              <a:avLst/>
            </a:prstGeom>
            <a:solidFill>
              <a:srgbClr val="FFFF0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eaLnBrk="1" hangingPunct="1">
                <a:spcBef>
                  <a:spcPct val="50000"/>
                </a:spcBef>
                <a:buClrTx/>
                <a:buFontTx/>
                <a:buNone/>
              </a:pPr>
              <a:r>
                <a:rPr lang="en-US" altLang="en-US" sz="2800" i="0"/>
                <a:t>Drainage</a:t>
              </a:r>
            </a:p>
          </p:txBody>
        </p:sp>
      </p:grpSp>
      <p:grpSp>
        <p:nvGrpSpPr>
          <p:cNvPr id="5" name="Group 1052"/>
          <p:cNvGrpSpPr>
            <a:grpSpLocks/>
          </p:cNvGrpSpPr>
          <p:nvPr/>
        </p:nvGrpSpPr>
        <p:grpSpPr bwMode="auto">
          <a:xfrm>
            <a:off x="0" y="3297238"/>
            <a:ext cx="2144713" cy="2603500"/>
            <a:chOff x="3684" y="251"/>
            <a:chExt cx="1085" cy="1420"/>
          </a:xfrm>
        </p:grpSpPr>
        <p:pic>
          <p:nvPicPr>
            <p:cNvPr id="12297" name="Picture 1039" descr="landuse"/>
            <p:cNvPicPr>
              <a:picLocks noChangeAspect="1" noChangeArrowheads="1"/>
            </p:cNvPicPr>
            <p:nvPr/>
          </p:nvPicPr>
          <p:blipFill>
            <a:blip r:embed="rId3" cstate="print">
              <a:extLst>
                <a:ext uri="{28A0092B-C50C-407E-A947-70E740481C1C}">
                  <a14:useLocalDpi xmlns:a14="http://schemas.microsoft.com/office/drawing/2010/main" val="0"/>
                </a:ext>
              </a:extLst>
            </a:blip>
            <a:srcRect l="3906" t="2130" r="2986" b="3728"/>
            <a:stretch>
              <a:fillRect/>
            </a:stretch>
          </p:blipFill>
          <p:spPr bwMode="auto">
            <a:xfrm>
              <a:off x="3684" y="251"/>
              <a:ext cx="1085" cy="14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2298" name="Text Box 1040"/>
            <p:cNvSpPr txBox="1">
              <a:spLocks noChangeArrowheads="1"/>
            </p:cNvSpPr>
            <p:nvPr/>
          </p:nvSpPr>
          <p:spPr bwMode="auto">
            <a:xfrm rot="-3263584">
              <a:off x="3571" y="669"/>
              <a:ext cx="1231" cy="483"/>
            </a:xfrm>
            <a:prstGeom prst="rect">
              <a:avLst/>
            </a:prstGeom>
            <a:solidFill>
              <a:srgbClr val="FFFF0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tx1"/>
                </a:buClr>
                <a:buFont typeface="Webdings" pitchFamily="18" charset="2"/>
                <a:buChar char="Û"/>
                <a:defRPr sz="3000" b="1" i="1">
                  <a:solidFill>
                    <a:schemeClr val="tx1"/>
                  </a:solidFill>
                  <a:latin typeface="Arial" charset="0"/>
                </a:defRPr>
              </a:lvl1pPr>
              <a:lvl2pPr marL="742950" indent="-285750" algn="l" eaLnBrk="0" hangingPunct="0">
                <a:spcBef>
                  <a:spcPct val="20000"/>
                </a:spcBef>
                <a:buClr>
                  <a:schemeClr val="tx2"/>
                </a:buClr>
                <a:buFont typeface="Wingdings" pitchFamily="2" charset="2"/>
                <a:buChar char="Ø"/>
                <a:defRPr sz="2800" i="1">
                  <a:solidFill>
                    <a:schemeClr val="tx1"/>
                  </a:solidFill>
                  <a:latin typeface="Arial" charset="0"/>
                </a:defRPr>
              </a:lvl2pPr>
              <a:lvl3pPr marL="1143000" indent="-228600" algn="l" eaLnBrk="0" hangingPunct="0">
                <a:spcBef>
                  <a:spcPct val="20000"/>
                </a:spcBef>
                <a:buClr>
                  <a:schemeClr val="bg2"/>
                </a:buClr>
                <a:buFont typeface="Wingdings" pitchFamily="2" charset="2"/>
                <a:buChar char="©"/>
                <a:defRPr sz="2400" i="1">
                  <a:solidFill>
                    <a:schemeClr val="tx1"/>
                  </a:solidFill>
                  <a:latin typeface="Arial" charset="0"/>
                </a:defRPr>
              </a:lvl3pPr>
              <a:lvl4pPr marL="1600200" indent="-228600" algn="l" eaLnBrk="0" hangingPunct="0">
                <a:spcBef>
                  <a:spcPct val="20000"/>
                </a:spcBef>
                <a:buClr>
                  <a:schemeClr val="accent2"/>
                </a:buClr>
                <a:buFont typeface="Wingdings" pitchFamily="2" charset="2"/>
                <a:buChar char="©"/>
                <a:defRPr sz="2000" i="1">
                  <a:solidFill>
                    <a:schemeClr val="tx1"/>
                  </a:solidFill>
                  <a:latin typeface="Arial" charset="0"/>
                </a:defRPr>
              </a:lvl4pPr>
              <a:lvl5pPr marL="2057400" indent="-228600" algn="l" eaLnBrk="0" hangingPunct="0">
                <a:spcBef>
                  <a:spcPct val="20000"/>
                </a:spcBef>
                <a:buFont typeface="Wingdings" pitchFamily="2" charset="2"/>
                <a:buChar char="©"/>
                <a:defRPr sz="2000" i="1">
                  <a:solidFill>
                    <a:schemeClr val="tx1"/>
                  </a:solidFill>
                  <a:latin typeface="Arial" charset="0"/>
                </a:defRPr>
              </a:lvl5pPr>
              <a:lvl6pPr marL="2514600" indent="-228600" eaLnBrk="0" fontAlgn="base" hangingPunct="0">
                <a:spcBef>
                  <a:spcPct val="20000"/>
                </a:spcBef>
                <a:spcAft>
                  <a:spcPct val="0"/>
                </a:spcAft>
                <a:buFont typeface="Wingdings" pitchFamily="2" charset="2"/>
                <a:buChar char="©"/>
                <a:defRPr sz="2000" i="1">
                  <a:solidFill>
                    <a:schemeClr val="tx1"/>
                  </a:solidFill>
                  <a:latin typeface="Arial" charset="0"/>
                </a:defRPr>
              </a:lvl6pPr>
              <a:lvl7pPr marL="2971800" indent="-228600" eaLnBrk="0" fontAlgn="base" hangingPunct="0">
                <a:spcBef>
                  <a:spcPct val="20000"/>
                </a:spcBef>
                <a:spcAft>
                  <a:spcPct val="0"/>
                </a:spcAft>
                <a:buFont typeface="Wingdings" pitchFamily="2" charset="2"/>
                <a:buChar char="©"/>
                <a:defRPr sz="2000" i="1">
                  <a:solidFill>
                    <a:schemeClr val="tx1"/>
                  </a:solidFill>
                  <a:latin typeface="Arial" charset="0"/>
                </a:defRPr>
              </a:lvl7pPr>
              <a:lvl8pPr marL="3429000" indent="-228600" eaLnBrk="0" fontAlgn="base" hangingPunct="0">
                <a:spcBef>
                  <a:spcPct val="20000"/>
                </a:spcBef>
                <a:spcAft>
                  <a:spcPct val="0"/>
                </a:spcAft>
                <a:buFont typeface="Wingdings" pitchFamily="2" charset="2"/>
                <a:buChar char="©"/>
                <a:defRPr sz="2000" i="1">
                  <a:solidFill>
                    <a:schemeClr val="tx1"/>
                  </a:solidFill>
                  <a:latin typeface="Arial" charset="0"/>
                </a:defRPr>
              </a:lvl8pPr>
              <a:lvl9pPr marL="3886200" indent="-228600" eaLnBrk="0" fontAlgn="base" hangingPunct="0">
                <a:spcBef>
                  <a:spcPct val="20000"/>
                </a:spcBef>
                <a:spcAft>
                  <a:spcPct val="0"/>
                </a:spcAft>
                <a:buFont typeface="Wingdings" pitchFamily="2" charset="2"/>
                <a:buChar char="©"/>
                <a:defRPr sz="2000" i="1">
                  <a:solidFill>
                    <a:schemeClr val="tx1"/>
                  </a:solidFill>
                  <a:latin typeface="Arial" charset="0"/>
                </a:defRPr>
              </a:lvl9pPr>
            </a:lstStyle>
            <a:p>
              <a:pPr algn="ctr" eaLnBrk="1" hangingPunct="1">
                <a:spcBef>
                  <a:spcPct val="50000"/>
                </a:spcBef>
                <a:buClrTx/>
                <a:buFontTx/>
                <a:buNone/>
              </a:pPr>
              <a:r>
                <a:rPr lang="en-US" altLang="en-US" sz="2800" i="0"/>
                <a:t>Stormwater Controls</a:t>
              </a: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Japanese Waves">
  <a:themeElements>
    <a:clrScheme name="Japanese Waves 2">
      <a:dk1>
        <a:srgbClr val="2D2525"/>
      </a:dk1>
      <a:lt1>
        <a:srgbClr val="A7B4B7"/>
      </a:lt1>
      <a:dk2>
        <a:srgbClr val="061C62"/>
      </a:dk2>
      <a:lt2>
        <a:srgbClr val="484719"/>
      </a:lt2>
      <a:accent1>
        <a:srgbClr val="D8D688"/>
      </a:accent1>
      <a:accent2>
        <a:srgbClr val="5C6D90"/>
      </a:accent2>
      <a:accent3>
        <a:srgbClr val="D0D6D8"/>
      </a:accent3>
      <a:accent4>
        <a:srgbClr val="251E1E"/>
      </a:accent4>
      <a:accent5>
        <a:srgbClr val="E9E8C3"/>
      </a:accent5>
      <a:accent6>
        <a:srgbClr val="536282"/>
      </a:accent6>
      <a:hlink>
        <a:srgbClr val="365D96"/>
      </a:hlink>
      <a:folHlink>
        <a:srgbClr val="586840"/>
      </a:folHlink>
    </a:clrScheme>
    <a:fontScheme name="Japanese Waves">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Japanese Waves 1">
        <a:dk1>
          <a:srgbClr val="000000"/>
        </a:dk1>
        <a:lt1>
          <a:srgbClr val="DDDDDD"/>
        </a:lt1>
        <a:dk2>
          <a:srgbClr val="20326C"/>
        </a:dk2>
        <a:lt2>
          <a:srgbClr val="E3E2AA"/>
        </a:lt2>
        <a:accent1>
          <a:srgbClr val="B3A53D"/>
        </a:accent1>
        <a:accent2>
          <a:srgbClr val="4273B9"/>
        </a:accent2>
        <a:accent3>
          <a:srgbClr val="ABADBA"/>
        </a:accent3>
        <a:accent4>
          <a:srgbClr val="BDBDBD"/>
        </a:accent4>
        <a:accent5>
          <a:srgbClr val="D6CFAF"/>
        </a:accent5>
        <a:accent6>
          <a:srgbClr val="3B68A7"/>
        </a:accent6>
        <a:hlink>
          <a:srgbClr val="5B6C8D"/>
        </a:hlink>
        <a:folHlink>
          <a:srgbClr val="58804E"/>
        </a:folHlink>
      </a:clrScheme>
      <a:clrMap bg1="dk2" tx1="lt1" bg2="dk1" tx2="lt2" accent1="accent1" accent2="accent2" accent3="accent3" accent4="accent4" accent5="accent5" accent6="accent6" hlink="hlink" folHlink="folHlink"/>
    </a:extraClrScheme>
    <a:extraClrScheme>
      <a:clrScheme name="Japanese Waves 2">
        <a:dk1>
          <a:srgbClr val="2D2525"/>
        </a:dk1>
        <a:lt1>
          <a:srgbClr val="A7B4B7"/>
        </a:lt1>
        <a:dk2>
          <a:srgbClr val="061C62"/>
        </a:dk2>
        <a:lt2>
          <a:srgbClr val="484719"/>
        </a:lt2>
        <a:accent1>
          <a:srgbClr val="D8D688"/>
        </a:accent1>
        <a:accent2>
          <a:srgbClr val="5C6D90"/>
        </a:accent2>
        <a:accent3>
          <a:srgbClr val="D0D6D8"/>
        </a:accent3>
        <a:accent4>
          <a:srgbClr val="251E1E"/>
        </a:accent4>
        <a:accent5>
          <a:srgbClr val="E9E8C3"/>
        </a:accent5>
        <a:accent6>
          <a:srgbClr val="536282"/>
        </a:accent6>
        <a:hlink>
          <a:srgbClr val="365D96"/>
        </a:hlink>
        <a:folHlink>
          <a:srgbClr val="586840"/>
        </a:folHlink>
      </a:clrScheme>
      <a:clrMap bg1="lt1" tx1="dk1" bg2="lt2" tx2="dk2" accent1="accent1" accent2="accent2" accent3="accent3" accent4="accent4" accent5="accent5" accent6="accent6" hlink="hlink" folHlink="folHlink"/>
    </a:extraClrScheme>
    <a:extraClrScheme>
      <a:clrScheme name="Japanese Waves 3">
        <a:dk1>
          <a:srgbClr val="000000"/>
        </a:dk1>
        <a:lt1>
          <a:srgbClr val="FFFFFF"/>
        </a:lt1>
        <a:dk2>
          <a:srgbClr val="000000"/>
        </a:dk2>
        <a:lt2>
          <a:srgbClr val="4D4D4D"/>
        </a:lt2>
        <a:accent1>
          <a:srgbClr val="808080"/>
        </a:accent1>
        <a:accent2>
          <a:srgbClr val="292929"/>
        </a:accent2>
        <a:accent3>
          <a:srgbClr val="FFFFFF"/>
        </a:accent3>
        <a:accent4>
          <a:srgbClr val="000000"/>
        </a:accent4>
        <a:accent5>
          <a:srgbClr val="C0C0C0"/>
        </a:accent5>
        <a:accent6>
          <a:srgbClr val="242424"/>
        </a:accent6>
        <a:hlink>
          <a:srgbClr val="4D4D4D"/>
        </a:hlink>
        <a:folHlink>
          <a:srgbClr val="8D8D8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Designs\Japanese Waves.pot</Template>
  <TotalTime>7392</TotalTime>
  <Words>3134</Words>
  <Application>Microsoft Office PowerPoint</Application>
  <PresentationFormat>On-screen Show (4:3)</PresentationFormat>
  <Paragraphs>829</Paragraphs>
  <Slides>44</Slides>
  <Notes>20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46" baseType="lpstr">
      <vt:lpstr>Japanese Waves</vt:lpstr>
      <vt:lpstr>Worksheet</vt:lpstr>
      <vt:lpstr> </vt:lpstr>
      <vt:lpstr>City-Wide WinSLAMM Application</vt:lpstr>
      <vt:lpstr>City-Wide WinSLAMM Application</vt:lpstr>
      <vt:lpstr>City-Wide WinSLAMM Application</vt:lpstr>
      <vt:lpstr>City-Wide WinSLAMM Application</vt:lpstr>
      <vt:lpstr>City-Wide WinSLAMM Application</vt:lpstr>
      <vt:lpstr>PowerPoint Presentation</vt:lpstr>
      <vt:lpstr>PowerPoint Presentation</vt:lpstr>
      <vt:lpstr>PowerPoint Presentation</vt:lpstr>
      <vt:lpstr>PowerPoint Presentation</vt:lpstr>
      <vt:lpstr>PowerPoint Presentation</vt:lpstr>
      <vt:lpstr>PowerPoint Presentation</vt:lpstr>
      <vt:lpstr>Running a Set of *.mdb Files</vt:lpstr>
      <vt:lpstr>PowerPoint Presentation</vt:lpstr>
      <vt:lpstr>PowerPoint Presentation</vt:lpstr>
      <vt:lpstr>Running a Set of *.mdb Files</vt:lpstr>
      <vt:lpstr>Running a Set of *.mdb Files</vt:lpstr>
      <vt:lpstr>Running a Set of *.mdb Files</vt:lpstr>
      <vt:lpstr>PowerPoint Presentation</vt:lpstr>
      <vt:lpstr>PowerPoint Presentation</vt:lpstr>
      <vt:lpstr>PowerPoint Presentation</vt:lpstr>
      <vt:lpstr>PowerPoint Presentation</vt:lpstr>
      <vt:lpstr>PowerPoint Presentation</vt:lpstr>
      <vt:lpstr>Decision Analysis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Conclusions</vt:lpstr>
    </vt:vector>
  </TitlesOfParts>
  <Company>City of New Berlin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Storm Water Planning</dc:title>
  <dc:creator>Mark Handzlik</dc:creator>
  <cp:lastModifiedBy>Bob</cp:lastModifiedBy>
  <cp:revision>282</cp:revision>
  <dcterms:created xsi:type="dcterms:W3CDTF">2001-07-11T14:04:05Z</dcterms:created>
  <dcterms:modified xsi:type="dcterms:W3CDTF">2013-12-14T02:05:03Z</dcterms:modified>
</cp:coreProperties>
</file>