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0" r:id="rId1"/>
    <p:sldMasterId id="2147484003" r:id="rId2"/>
    <p:sldMasterId id="2147484017" r:id="rId3"/>
  </p:sldMasterIdLst>
  <p:notesMasterIdLst>
    <p:notesMasterId r:id="rId59"/>
  </p:notesMasterIdLst>
  <p:handoutMasterIdLst>
    <p:handoutMasterId r:id="rId60"/>
  </p:handoutMasterIdLst>
  <p:sldIdLst>
    <p:sldId id="1081" r:id="rId4"/>
    <p:sldId id="1043" r:id="rId5"/>
    <p:sldId id="1086" r:id="rId6"/>
    <p:sldId id="1087" r:id="rId7"/>
    <p:sldId id="1088" r:id="rId8"/>
    <p:sldId id="1091" r:id="rId9"/>
    <p:sldId id="1092" r:id="rId10"/>
    <p:sldId id="1094" r:id="rId11"/>
    <p:sldId id="1095" r:id="rId12"/>
    <p:sldId id="1096" r:id="rId13"/>
    <p:sldId id="1097" r:id="rId14"/>
    <p:sldId id="1098" r:id="rId15"/>
    <p:sldId id="1099" r:id="rId16"/>
    <p:sldId id="1103" r:id="rId17"/>
    <p:sldId id="1104" r:id="rId18"/>
    <p:sldId id="689" r:id="rId19"/>
    <p:sldId id="596" r:id="rId20"/>
    <p:sldId id="888" r:id="rId21"/>
    <p:sldId id="878" r:id="rId22"/>
    <p:sldId id="982" r:id="rId23"/>
    <p:sldId id="983" r:id="rId24"/>
    <p:sldId id="947" r:id="rId25"/>
    <p:sldId id="916" r:id="rId26"/>
    <p:sldId id="1049" r:id="rId27"/>
    <p:sldId id="1080" r:id="rId28"/>
    <p:sldId id="897" r:id="rId29"/>
    <p:sldId id="1008" r:id="rId30"/>
    <p:sldId id="929" r:id="rId31"/>
    <p:sldId id="938" r:id="rId32"/>
    <p:sldId id="793" r:id="rId33"/>
    <p:sldId id="1079" r:id="rId34"/>
    <p:sldId id="939" r:id="rId35"/>
    <p:sldId id="1053" r:id="rId36"/>
    <p:sldId id="791" r:id="rId37"/>
    <p:sldId id="795" r:id="rId38"/>
    <p:sldId id="940" r:id="rId39"/>
    <p:sldId id="1011" r:id="rId40"/>
    <p:sldId id="777" r:id="rId41"/>
    <p:sldId id="797" r:id="rId42"/>
    <p:sldId id="1042" r:id="rId43"/>
    <p:sldId id="1076" r:id="rId44"/>
    <p:sldId id="1077" r:id="rId45"/>
    <p:sldId id="1035" r:id="rId46"/>
    <p:sldId id="1054" r:id="rId47"/>
    <p:sldId id="1055" r:id="rId48"/>
    <p:sldId id="1056" r:id="rId49"/>
    <p:sldId id="1057" r:id="rId50"/>
    <p:sldId id="1082" r:id="rId51"/>
    <p:sldId id="1084" r:id="rId52"/>
    <p:sldId id="1085" r:id="rId53"/>
    <p:sldId id="1061" r:id="rId54"/>
    <p:sldId id="1062" r:id="rId55"/>
    <p:sldId id="1063" r:id="rId56"/>
    <p:sldId id="1073" r:id="rId57"/>
    <p:sldId id="1102" r:id="rId58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08080"/>
    <a:srgbClr val="969696"/>
    <a:srgbClr val="FFCCCC"/>
    <a:srgbClr val="000000"/>
    <a:srgbClr val="FF0000"/>
    <a:srgbClr val="F0EFE0"/>
    <a:srgbClr val="1F4081"/>
    <a:srgbClr val="537E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2017" autoAdjust="0"/>
    <p:restoredTop sz="94660" autoAdjust="0"/>
  </p:normalViewPr>
  <p:slideViewPr>
    <p:cSldViewPr>
      <p:cViewPr>
        <p:scale>
          <a:sx n="60" d="100"/>
          <a:sy n="60" d="100"/>
        </p:scale>
        <p:origin x="-2964" y="-15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100" d="100"/>
          <a:sy n="100" d="100"/>
        </p:scale>
        <p:origin x="-714" y="264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JAHData\urban\SLAMM\East_Washington\2011\slamm_runsV10_sept_11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JAHData\urban\SLAMM\East_Washington\Street_dirt_V10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D:\JAHData\urban\Street_sweeping\Phase%20II\sedpercurbmile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JAHData\urban\SLAMM\East_Washington\East_test_sweeping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200" b="1" i="0" u="none" strike="noStrike" baseline="0" dirty="0">
                <a:effectLst/>
              </a:rPr>
              <a:t>Measured versus Modeled Sampled Runoff Volume at the End of Pipe </a:t>
            </a:r>
            <a:endParaRPr lang="en-US" sz="1200" dirty="0"/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Sampled</c:v>
          </c:tx>
          <c:spPr>
            <a:ln w="28575">
              <a:noFill/>
            </a:ln>
          </c:spPr>
          <c:marker>
            <c:symbol val="diamond"/>
            <c:size val="6"/>
            <c:spPr>
              <a:ln>
                <a:noFill/>
              </a:ln>
            </c:spPr>
          </c:marker>
          <c:xVal>
            <c:numRef>
              <c:f>'SLAMM_9-12-11'!$AG$2:$AG$53</c:f>
              <c:numCache>
                <c:formatCode>#,##0_);\(#,##0\)</c:formatCode>
                <c:ptCount val="52"/>
                <c:pt idx="0">
                  <c:v>4095</c:v>
                </c:pt>
                <c:pt idx="1">
                  <c:v>5512</c:v>
                </c:pt>
                <c:pt idx="2">
                  <c:v>1054.0800000000002</c:v>
                </c:pt>
                <c:pt idx="3">
                  <c:v>7413.12</c:v>
                </c:pt>
                <c:pt idx="4">
                  <c:v>4224.96</c:v>
                </c:pt>
                <c:pt idx="5">
                  <c:v>1356.4799999999998</c:v>
                </c:pt>
                <c:pt idx="6">
                  <c:v>7845.1200000000008</c:v>
                </c:pt>
                <c:pt idx="7">
                  <c:v>3629</c:v>
                </c:pt>
                <c:pt idx="8">
                  <c:v>786.24</c:v>
                </c:pt>
                <c:pt idx="9">
                  <c:v>3214.08</c:v>
                </c:pt>
                <c:pt idx="10">
                  <c:v>1909</c:v>
                </c:pt>
                <c:pt idx="11">
                  <c:v>3153.6</c:v>
                </c:pt>
                <c:pt idx="12">
                  <c:v>8131</c:v>
                </c:pt>
                <c:pt idx="13">
                  <c:v>864</c:v>
                </c:pt>
                <c:pt idx="14">
                  <c:v>1002.2399999999999</c:v>
                </c:pt>
                <c:pt idx="15">
                  <c:v>8856</c:v>
                </c:pt>
                <c:pt idx="16">
                  <c:v>4700.16</c:v>
                </c:pt>
                <c:pt idx="17">
                  <c:v>6791</c:v>
                </c:pt>
                <c:pt idx="18">
                  <c:v>959.04000000000008</c:v>
                </c:pt>
                <c:pt idx="19">
                  <c:v>1304.6400000000001</c:v>
                </c:pt>
                <c:pt idx="20">
                  <c:v>959.04000000000008</c:v>
                </c:pt>
                <c:pt idx="21">
                  <c:v>1244.1599999999999</c:v>
                </c:pt>
                <c:pt idx="22">
                  <c:v>587.52</c:v>
                </c:pt>
                <c:pt idx="23">
                  <c:v>2540</c:v>
                </c:pt>
                <c:pt idx="24">
                  <c:v>4121.28</c:v>
                </c:pt>
                <c:pt idx="25">
                  <c:v>3153.6</c:v>
                </c:pt>
                <c:pt idx="26">
                  <c:v>2704.32</c:v>
                </c:pt>
                <c:pt idx="27">
                  <c:v>8976.9600000000009</c:v>
                </c:pt>
                <c:pt idx="28">
                  <c:v>1676.16</c:v>
                </c:pt>
                <c:pt idx="29">
                  <c:v>1831.68</c:v>
                </c:pt>
                <c:pt idx="30">
                  <c:v>2246.7200000000003</c:v>
                </c:pt>
                <c:pt idx="31">
                  <c:v>838.08</c:v>
                </c:pt>
                <c:pt idx="32">
                  <c:v>1175</c:v>
                </c:pt>
                <c:pt idx="33">
                  <c:v>3871</c:v>
                </c:pt>
                <c:pt idx="34">
                  <c:v>1563.8400000000001</c:v>
                </c:pt>
                <c:pt idx="35">
                  <c:v>4121.28</c:v>
                </c:pt>
                <c:pt idx="36">
                  <c:v>5978.88</c:v>
                </c:pt>
                <c:pt idx="37">
                  <c:v>4311.3599999999997</c:v>
                </c:pt>
                <c:pt idx="38">
                  <c:v>1823</c:v>
                </c:pt>
                <c:pt idx="39">
                  <c:v>4043.52</c:v>
                </c:pt>
                <c:pt idx="40">
                  <c:v>14618.900000000001</c:v>
                </c:pt>
                <c:pt idx="41">
                  <c:v>535.67999999999995</c:v>
                </c:pt>
                <c:pt idx="42">
                  <c:v>5780.16</c:v>
                </c:pt>
                <c:pt idx="43">
                  <c:v>7421.76</c:v>
                </c:pt>
                <c:pt idx="44">
                  <c:v>13236.48</c:v>
                </c:pt>
                <c:pt idx="45">
                  <c:v>2073.6</c:v>
                </c:pt>
                <c:pt idx="46">
                  <c:v>8683.2000000000007</c:v>
                </c:pt>
                <c:pt idx="47">
                  <c:v>7871</c:v>
                </c:pt>
                <c:pt idx="48">
                  <c:v>1019.52</c:v>
                </c:pt>
                <c:pt idx="49">
                  <c:v>2989.44</c:v>
                </c:pt>
                <c:pt idx="50">
                  <c:v>388.79999999999995</c:v>
                </c:pt>
                <c:pt idx="51">
                  <c:v>1330.56</c:v>
                </c:pt>
              </c:numCache>
            </c:numRef>
          </c:xVal>
          <c:yVal>
            <c:numRef>
              <c:f>'SLAMM_9-12-11'!$BE$2:$BE$53</c:f>
              <c:numCache>
                <c:formatCode>_(* #,##0_);_(* \(#,##0\);_(* "-"??_);_(@_)</c:formatCode>
                <c:ptCount val="52"/>
                <c:pt idx="0">
                  <c:v>5346</c:v>
                </c:pt>
                <c:pt idx="1">
                  <c:v>5497</c:v>
                </c:pt>
                <c:pt idx="2">
                  <c:v>1236</c:v>
                </c:pt>
                <c:pt idx="3">
                  <c:v>9115</c:v>
                </c:pt>
                <c:pt idx="4">
                  <c:v>2579</c:v>
                </c:pt>
                <c:pt idx="5">
                  <c:v>976.9</c:v>
                </c:pt>
                <c:pt idx="6">
                  <c:v>8510</c:v>
                </c:pt>
                <c:pt idx="7">
                  <c:v>4974</c:v>
                </c:pt>
                <c:pt idx="8">
                  <c:v>865</c:v>
                </c:pt>
                <c:pt idx="9">
                  <c:v>3364</c:v>
                </c:pt>
                <c:pt idx="10">
                  <c:v>1718</c:v>
                </c:pt>
                <c:pt idx="11">
                  <c:v>3509</c:v>
                </c:pt>
                <c:pt idx="12">
                  <c:v>5879</c:v>
                </c:pt>
                <c:pt idx="13">
                  <c:v>921.5</c:v>
                </c:pt>
                <c:pt idx="14">
                  <c:v>921.5</c:v>
                </c:pt>
                <c:pt idx="15">
                  <c:v>14371</c:v>
                </c:pt>
                <c:pt idx="16">
                  <c:v>6112</c:v>
                </c:pt>
                <c:pt idx="17">
                  <c:v>8211</c:v>
                </c:pt>
                <c:pt idx="18">
                  <c:v>754.5</c:v>
                </c:pt>
                <c:pt idx="19">
                  <c:v>1994</c:v>
                </c:pt>
                <c:pt idx="20">
                  <c:v>921.5</c:v>
                </c:pt>
                <c:pt idx="21">
                  <c:v>865</c:v>
                </c:pt>
                <c:pt idx="22">
                  <c:v>595.6</c:v>
                </c:pt>
                <c:pt idx="23">
                  <c:v>1772</c:v>
                </c:pt>
                <c:pt idx="24">
                  <c:v>2999</c:v>
                </c:pt>
                <c:pt idx="25">
                  <c:v>2118</c:v>
                </c:pt>
                <c:pt idx="26">
                  <c:v>2512</c:v>
                </c:pt>
                <c:pt idx="27">
                  <c:v>6577</c:v>
                </c:pt>
                <c:pt idx="28">
                  <c:v>1289</c:v>
                </c:pt>
                <c:pt idx="29">
                  <c:v>1394</c:v>
                </c:pt>
                <c:pt idx="30">
                  <c:v>2648</c:v>
                </c:pt>
                <c:pt idx="31">
                  <c:v>544.4</c:v>
                </c:pt>
                <c:pt idx="32">
                  <c:v>1341</c:v>
                </c:pt>
                <c:pt idx="33">
                  <c:v>3956</c:v>
                </c:pt>
                <c:pt idx="34">
                  <c:v>1132</c:v>
                </c:pt>
                <c:pt idx="35">
                  <c:v>2648</c:v>
                </c:pt>
                <c:pt idx="36">
                  <c:v>5497</c:v>
                </c:pt>
                <c:pt idx="37">
                  <c:v>3364</c:v>
                </c:pt>
                <c:pt idx="38">
                  <c:v>1609</c:v>
                </c:pt>
                <c:pt idx="39">
                  <c:v>5197</c:v>
                </c:pt>
                <c:pt idx="40">
                  <c:v>10425</c:v>
                </c:pt>
                <c:pt idx="41">
                  <c:v>544.4</c:v>
                </c:pt>
                <c:pt idx="42">
                  <c:v>8211</c:v>
                </c:pt>
                <c:pt idx="43">
                  <c:v>4420</c:v>
                </c:pt>
                <c:pt idx="44">
                  <c:v>9420</c:v>
                </c:pt>
                <c:pt idx="45">
                  <c:v>1772</c:v>
                </c:pt>
                <c:pt idx="46">
                  <c:v>6886</c:v>
                </c:pt>
                <c:pt idx="47">
                  <c:v>8510</c:v>
                </c:pt>
                <c:pt idx="48">
                  <c:v>1609</c:v>
                </c:pt>
                <c:pt idx="49">
                  <c:v>2999</c:v>
                </c:pt>
                <c:pt idx="50">
                  <c:v>392.4</c:v>
                </c:pt>
                <c:pt idx="51">
                  <c:v>976.9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671680"/>
        <c:axId val="39682432"/>
      </c:scatterChart>
      <c:valAx>
        <c:axId val="39671680"/>
        <c:scaling>
          <c:logBase val="10"/>
          <c:orientation val="minMax"/>
          <c:min val="100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MEASURED,</a:t>
                </a:r>
                <a:r>
                  <a:rPr lang="en-US" baseline="0" dirty="0"/>
                  <a:t> </a:t>
                </a:r>
                <a:r>
                  <a:rPr lang="en-US" dirty="0"/>
                  <a:t>CUBIC FEET</a:t>
                </a:r>
              </a:p>
            </c:rich>
          </c:tx>
          <c:layout>
            <c:manualLayout>
              <c:xMode val="edge"/>
              <c:yMode val="edge"/>
              <c:x val="0.40780886252559773"/>
              <c:y val="0.95435983997567919"/>
            </c:manualLayout>
          </c:layout>
          <c:overlay val="0"/>
        </c:title>
        <c:numFmt formatCode="#,##0_);\(#,##0\)" sourceLinked="1"/>
        <c:majorTickMark val="none"/>
        <c:minorTickMark val="in"/>
        <c:tickLblPos val="nextTo"/>
        <c:crossAx val="39682432"/>
        <c:crosses val="autoZero"/>
        <c:crossBetween val="midCat"/>
      </c:valAx>
      <c:valAx>
        <c:axId val="39682432"/>
        <c:scaling>
          <c:logBase val="10"/>
          <c:orientation val="minMax"/>
          <c:max val="100000"/>
          <c:min val="1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MODELED</a:t>
                </a:r>
                <a:r>
                  <a:rPr lang="en-US" baseline="0" dirty="0"/>
                  <a:t>, </a:t>
                </a:r>
                <a:r>
                  <a:rPr lang="en-US" dirty="0"/>
                  <a:t>CUBIC</a:t>
                </a:r>
                <a:r>
                  <a:rPr lang="en-US" baseline="0" dirty="0"/>
                  <a:t> FEET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9.0826521344232955E-3"/>
              <c:y val="0.36701324701984683"/>
            </c:manualLayout>
          </c:layout>
          <c:overlay val="0"/>
        </c:title>
        <c:numFmt formatCode="_(* #,##0_);_(* \(#,##0\);_(* &quot;-&quot;??_);_(@_)" sourceLinked="1"/>
        <c:majorTickMark val="none"/>
        <c:minorTickMark val="in"/>
        <c:tickLblPos val="nextTo"/>
        <c:crossAx val="3967168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 b="1" i="0" baseline="0" dirty="0"/>
              <a:t>Measured versus Modeled in the Unswept Section 2007</a:t>
            </a:r>
            <a:endParaRPr lang="en-US" sz="1400" dirty="0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075154424407828"/>
          <c:y val="8.623797025371828E-2"/>
          <c:w val="0.8143493352824217"/>
          <c:h val="0.79655293088363932"/>
        </c:manualLayout>
      </c:layout>
      <c:scatterChart>
        <c:scatterStyle val="lineMarker"/>
        <c:varyColors val="0"/>
        <c:ser>
          <c:idx val="0"/>
          <c:order val="0"/>
          <c:tx>
            <c:v>Measured</c:v>
          </c:tx>
          <c:spPr>
            <a:ln>
              <a:noFill/>
            </a:ln>
          </c:spPr>
          <c:xVal>
            <c:numRef>
              <c:f>(Sheet1!$A$77,Sheet1!$A$79:$A$90)</c:f>
              <c:numCache>
                <c:formatCode>m/d/yy;@</c:formatCode>
                <c:ptCount val="13"/>
                <c:pt idx="0">
                  <c:v>39161</c:v>
                </c:pt>
                <c:pt idx="1">
                  <c:v>39163</c:v>
                </c:pt>
                <c:pt idx="2">
                  <c:v>39164</c:v>
                </c:pt>
                <c:pt idx="3">
                  <c:v>39196</c:v>
                </c:pt>
                <c:pt idx="4">
                  <c:v>39196</c:v>
                </c:pt>
                <c:pt idx="5">
                  <c:v>39197</c:v>
                </c:pt>
                <c:pt idx="6">
                  <c:v>39209</c:v>
                </c:pt>
                <c:pt idx="7">
                  <c:v>39216</c:v>
                </c:pt>
                <c:pt idx="8">
                  <c:v>39216</c:v>
                </c:pt>
                <c:pt idx="9">
                  <c:v>39218</c:v>
                </c:pt>
                <c:pt idx="10">
                  <c:v>39218</c:v>
                </c:pt>
                <c:pt idx="11">
                  <c:v>39251</c:v>
                </c:pt>
                <c:pt idx="12">
                  <c:v>39252</c:v>
                </c:pt>
              </c:numCache>
            </c:numRef>
          </c:xVal>
          <c:yVal>
            <c:numRef>
              <c:f>(Sheet1!$C$77,Sheet1!$C$79:$C$90)</c:f>
              <c:numCache>
                <c:formatCode>0</c:formatCode>
                <c:ptCount val="13"/>
                <c:pt idx="0">
                  <c:v>998.72167252550412</c:v>
                </c:pt>
                <c:pt idx="1">
                  <c:v>593.16974479321175</c:v>
                </c:pt>
                <c:pt idx="2">
                  <c:v>932.36902990639851</c:v>
                </c:pt>
                <c:pt idx="3">
                  <c:v>626.91807164258444</c:v>
                </c:pt>
                <c:pt idx="4">
                  <c:v>849.01222260355644</c:v>
                </c:pt>
                <c:pt idx="5">
                  <c:v>660.66639849195712</c:v>
                </c:pt>
                <c:pt idx="6">
                  <c:v>707.57085275718703</c:v>
                </c:pt>
                <c:pt idx="7">
                  <c:v>411.27198313049109</c:v>
                </c:pt>
                <c:pt idx="8">
                  <c:v>484.43669172381533</c:v>
                </c:pt>
                <c:pt idx="9">
                  <c:v>454.17239861698175</c:v>
                </c:pt>
                <c:pt idx="10">
                  <c:v>453.132388544582</c:v>
                </c:pt>
                <c:pt idx="11">
                  <c:v>244.81837104290707</c:v>
                </c:pt>
                <c:pt idx="12">
                  <c:v>248.8224098216462</c:v>
                </c:pt>
              </c:numCache>
            </c:numRef>
          </c:yVal>
          <c:smooth val="0"/>
        </c:ser>
        <c:ser>
          <c:idx val="3"/>
          <c:order val="1"/>
          <c:tx>
            <c:v>Modeled</c:v>
          </c:tx>
          <c:spPr>
            <a:ln w="28575">
              <a:solidFill>
                <a:schemeClr val="accent6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accent6">
                  <a:lumMod val="75000"/>
                </a:schemeClr>
              </a:solidFill>
            </c:spPr>
          </c:marker>
          <c:xVal>
            <c:numRef>
              <c:f>Sheet1!$AC$267:$AC$314</c:f>
              <c:numCache>
                <c:formatCode>m/d/yyyy\ h:mm;@</c:formatCode>
                <c:ptCount val="48"/>
                <c:pt idx="0">
                  <c:v>39150.623999999996</c:v>
                </c:pt>
                <c:pt idx="1">
                  <c:v>39155.714</c:v>
                </c:pt>
                <c:pt idx="2">
                  <c:v>39156.504000000001</c:v>
                </c:pt>
                <c:pt idx="3">
                  <c:v>39162.154000000002</c:v>
                </c:pt>
                <c:pt idx="4">
                  <c:v>39165.934000000001</c:v>
                </c:pt>
                <c:pt idx="5">
                  <c:v>39169.233999999997</c:v>
                </c:pt>
                <c:pt idx="6">
                  <c:v>39171.574000000001</c:v>
                </c:pt>
                <c:pt idx="7">
                  <c:v>39172.364000000001</c:v>
                </c:pt>
                <c:pt idx="8">
                  <c:v>39172.513999999996</c:v>
                </c:pt>
                <c:pt idx="9">
                  <c:v>39172.654000000002</c:v>
                </c:pt>
                <c:pt idx="10">
                  <c:v>39172.794000000002</c:v>
                </c:pt>
                <c:pt idx="11">
                  <c:v>39172.864000000001</c:v>
                </c:pt>
                <c:pt idx="12">
                  <c:v>39173.013999999996</c:v>
                </c:pt>
                <c:pt idx="13">
                  <c:v>39173.474000000002</c:v>
                </c:pt>
                <c:pt idx="14">
                  <c:v>39175.013999999996</c:v>
                </c:pt>
                <c:pt idx="15">
                  <c:v>39182.994000000006</c:v>
                </c:pt>
                <c:pt idx="16">
                  <c:v>39183.544000000002</c:v>
                </c:pt>
                <c:pt idx="17">
                  <c:v>39184.423999999999</c:v>
                </c:pt>
                <c:pt idx="18">
                  <c:v>39194.843999999997</c:v>
                </c:pt>
                <c:pt idx="19">
                  <c:v>39195.024000000005</c:v>
                </c:pt>
                <c:pt idx="20">
                  <c:v>39196.574000000001</c:v>
                </c:pt>
                <c:pt idx="21">
                  <c:v>39197.853999999999</c:v>
                </c:pt>
                <c:pt idx="22">
                  <c:v>39198.024000000005</c:v>
                </c:pt>
                <c:pt idx="23">
                  <c:v>39198.214</c:v>
                </c:pt>
                <c:pt idx="24">
                  <c:v>39198.373999999996</c:v>
                </c:pt>
                <c:pt idx="25">
                  <c:v>39199.074000000001</c:v>
                </c:pt>
                <c:pt idx="26">
                  <c:v>39202.843999999997</c:v>
                </c:pt>
                <c:pt idx="27">
                  <c:v>39207.164000000004</c:v>
                </c:pt>
                <c:pt idx="28">
                  <c:v>39215.263999999996</c:v>
                </c:pt>
                <c:pt idx="29">
                  <c:v>39217.524000000005</c:v>
                </c:pt>
                <c:pt idx="30">
                  <c:v>39217.733999999997</c:v>
                </c:pt>
                <c:pt idx="31">
                  <c:v>39218.703999999998</c:v>
                </c:pt>
                <c:pt idx="32">
                  <c:v>39226.703999999998</c:v>
                </c:pt>
                <c:pt idx="33">
                  <c:v>39228.623999999996</c:v>
                </c:pt>
                <c:pt idx="34">
                  <c:v>39231.684000000001</c:v>
                </c:pt>
                <c:pt idx="35">
                  <c:v>39234.714</c:v>
                </c:pt>
                <c:pt idx="36">
                  <c:v>39235.284</c:v>
                </c:pt>
                <c:pt idx="37">
                  <c:v>39235.483999999997</c:v>
                </c:pt>
                <c:pt idx="38">
                  <c:v>39236.134000000005</c:v>
                </c:pt>
                <c:pt idx="39">
                  <c:v>39236.434000000001</c:v>
                </c:pt>
                <c:pt idx="40">
                  <c:v>39236.744000000006</c:v>
                </c:pt>
                <c:pt idx="41">
                  <c:v>39237.233999999997</c:v>
                </c:pt>
                <c:pt idx="42">
                  <c:v>39238.144</c:v>
                </c:pt>
                <c:pt idx="43">
                  <c:v>39239.634000000005</c:v>
                </c:pt>
                <c:pt idx="44">
                  <c:v>39251.664000000004</c:v>
                </c:pt>
                <c:pt idx="45">
                  <c:v>39251.774000000005</c:v>
                </c:pt>
                <c:pt idx="46">
                  <c:v>39251.894</c:v>
                </c:pt>
                <c:pt idx="47">
                  <c:v>39253.384000000005</c:v>
                </c:pt>
              </c:numCache>
            </c:numRef>
          </c:xVal>
          <c:yVal>
            <c:numRef>
              <c:f>Sheet1!$AD$267:$AD$314</c:f>
              <c:numCache>
                <c:formatCode>#,##0.00</c:formatCode>
                <c:ptCount val="48"/>
                <c:pt idx="0">
                  <c:v>2396.38</c:v>
                </c:pt>
                <c:pt idx="1">
                  <c:v>2377.5300000000002</c:v>
                </c:pt>
                <c:pt idx="2">
                  <c:v>1304.99</c:v>
                </c:pt>
                <c:pt idx="3">
                  <c:v>1201.8800000000001</c:v>
                </c:pt>
                <c:pt idx="4">
                  <c:v>1169.5999999999999</c:v>
                </c:pt>
                <c:pt idx="5">
                  <c:v>1139.01</c:v>
                </c:pt>
                <c:pt idx="6">
                  <c:v>1132.21</c:v>
                </c:pt>
                <c:pt idx="7">
                  <c:v>1109.2</c:v>
                </c:pt>
                <c:pt idx="8">
                  <c:v>1072.18</c:v>
                </c:pt>
                <c:pt idx="9">
                  <c:v>1059.27</c:v>
                </c:pt>
                <c:pt idx="10">
                  <c:v>1041.78</c:v>
                </c:pt>
                <c:pt idx="11" formatCode="General">
                  <c:v>976.9</c:v>
                </c:pt>
                <c:pt idx="12" formatCode="General">
                  <c:v>972.97</c:v>
                </c:pt>
                <c:pt idx="13" formatCode="General">
                  <c:v>963.52</c:v>
                </c:pt>
                <c:pt idx="14" formatCode="General">
                  <c:v>856.25</c:v>
                </c:pt>
                <c:pt idx="15" formatCode="General">
                  <c:v>846.62</c:v>
                </c:pt>
                <c:pt idx="16" formatCode="General">
                  <c:v>811.57</c:v>
                </c:pt>
                <c:pt idx="17" formatCode="General">
                  <c:v>779.44</c:v>
                </c:pt>
                <c:pt idx="18" formatCode="General">
                  <c:v>776.52</c:v>
                </c:pt>
                <c:pt idx="19" formatCode="General">
                  <c:v>734.18</c:v>
                </c:pt>
                <c:pt idx="20" formatCode="General">
                  <c:v>681.04</c:v>
                </c:pt>
                <c:pt idx="21" formatCode="General">
                  <c:v>673.08</c:v>
                </c:pt>
                <c:pt idx="22" formatCode="General">
                  <c:v>666.29</c:v>
                </c:pt>
                <c:pt idx="23" formatCode="General">
                  <c:v>663.97</c:v>
                </c:pt>
                <c:pt idx="24" formatCode="General">
                  <c:v>632.64</c:v>
                </c:pt>
                <c:pt idx="25" formatCode="General">
                  <c:v>630.48</c:v>
                </c:pt>
                <c:pt idx="26" formatCode="General">
                  <c:v>553.28</c:v>
                </c:pt>
                <c:pt idx="27" formatCode="General">
                  <c:v>549.76</c:v>
                </c:pt>
                <c:pt idx="28" formatCode="General">
                  <c:v>522.46</c:v>
                </c:pt>
                <c:pt idx="29" formatCode="General">
                  <c:v>489.76</c:v>
                </c:pt>
                <c:pt idx="30" formatCode="General">
                  <c:v>486.77</c:v>
                </c:pt>
                <c:pt idx="31" formatCode="General">
                  <c:v>464.59</c:v>
                </c:pt>
                <c:pt idx="32" formatCode="General">
                  <c:v>436.67</c:v>
                </c:pt>
                <c:pt idx="33" formatCode="General">
                  <c:v>434.73</c:v>
                </c:pt>
                <c:pt idx="34" formatCode="General">
                  <c:v>423.59</c:v>
                </c:pt>
                <c:pt idx="35" formatCode="General">
                  <c:v>410.91</c:v>
                </c:pt>
                <c:pt idx="36" formatCode="General">
                  <c:v>398.81</c:v>
                </c:pt>
                <c:pt idx="37" formatCode="General">
                  <c:v>396.52</c:v>
                </c:pt>
                <c:pt idx="38" formatCode="General">
                  <c:v>395.11</c:v>
                </c:pt>
                <c:pt idx="39" formatCode="General">
                  <c:v>388.54</c:v>
                </c:pt>
                <c:pt idx="40" formatCode="General">
                  <c:v>320.07</c:v>
                </c:pt>
                <c:pt idx="41" formatCode="General">
                  <c:v>300.55</c:v>
                </c:pt>
                <c:pt idx="42" formatCode="General">
                  <c:v>301.47000000000003</c:v>
                </c:pt>
                <c:pt idx="43" formatCode="General">
                  <c:v>303.8</c:v>
                </c:pt>
                <c:pt idx="44" formatCode="General">
                  <c:v>315.26</c:v>
                </c:pt>
                <c:pt idx="45" formatCode="General">
                  <c:v>304.52999999999997</c:v>
                </c:pt>
                <c:pt idx="46" formatCode="General">
                  <c:v>302.06</c:v>
                </c:pt>
                <c:pt idx="47" formatCode="General">
                  <c:v>305.12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720448"/>
        <c:axId val="39731584"/>
      </c:scatterChart>
      <c:valAx>
        <c:axId val="39720448"/>
        <c:scaling>
          <c:orientation val="minMax"/>
        </c:scaling>
        <c:delete val="0"/>
        <c:axPos val="b"/>
        <c:numFmt formatCode="m/d/yy;@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39731584"/>
        <c:crosses val="autoZero"/>
        <c:crossBetween val="midCat"/>
      </c:valAx>
      <c:valAx>
        <c:axId val="39731584"/>
        <c:scaling>
          <c:orientation val="minMax"/>
          <c:max val="25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1" i="0" baseline="0" dirty="0"/>
                  <a:t>STREET-DIRT  YIELD, POUNDS/CURB-MILE</a:t>
                </a:r>
              </a:p>
            </c:rich>
          </c:tx>
          <c:layout>
            <c:manualLayout>
              <c:xMode val="edge"/>
              <c:yMode val="edge"/>
              <c:x val="2.0779894794961742E-2"/>
              <c:y val="0.30239290543227576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crossAx val="39720448"/>
        <c:crosses val="autoZero"/>
        <c:crossBetween val="midCat"/>
        <c:majorUnit val="250"/>
      </c:valAx>
    </c:plotArea>
    <c:legend>
      <c:legendPos val="r"/>
      <c:layout>
        <c:manualLayout>
          <c:xMode val="edge"/>
          <c:yMode val="edge"/>
          <c:x val="0.56928111738287579"/>
          <c:y val="0.17089143402529242"/>
          <c:w val="0.10441962095097512"/>
          <c:h val="6.5316471804660825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 b="1" i="0" baseline="0" dirty="0"/>
              <a:t>Vacuum Assisted Cleaner Productivity Curve for High Traffic Urban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trendline>
            <c:trendlineType val="linear"/>
            <c:dispRSqr val="0"/>
            <c:dispEq val="1"/>
            <c:trendlineLbl>
              <c:layout>
                <c:manualLayout>
                  <c:x val="-2.9454933190169411E-2"/>
                  <c:y val="-0.10181926534545498"/>
                </c:manualLayout>
              </c:layout>
              <c:numFmt formatCode="General" sourceLinked="0"/>
            </c:trendlineLbl>
          </c:trendline>
          <c:xVal>
            <c:numRef>
              <c:f>Sheet1!$N$21:$N$59</c:f>
              <c:numCache>
                <c:formatCode>0</c:formatCode>
                <c:ptCount val="39"/>
                <c:pt idx="0">
                  <c:v>1141.6244895825566</c:v>
                </c:pt>
                <c:pt idx="1">
                  <c:v>379.51181331310346</c:v>
                </c:pt>
                <c:pt idx="2">
                  <c:v>287.72290962807381</c:v>
                </c:pt>
                <c:pt idx="3">
                  <c:v>349.0626096868196</c:v>
                </c:pt>
                <c:pt idx="4">
                  <c:v>342.8845104003272</c:v>
                </c:pt>
                <c:pt idx="5">
                  <c:v>283.75127437247147</c:v>
                </c:pt>
                <c:pt idx="6">
                  <c:v>208.73149732220691</c:v>
                </c:pt>
                <c:pt idx="7">
                  <c:v>228.58967360021813</c:v>
                </c:pt>
                <c:pt idx="8">
                  <c:v>223.29415992608182</c:v>
                </c:pt>
                <c:pt idx="9">
                  <c:v>222.41157431372577</c:v>
                </c:pt>
                <c:pt idx="10">
                  <c:v>211.82054696545308</c:v>
                </c:pt>
                <c:pt idx="11">
                  <c:v>206.96632609749477</c:v>
                </c:pt>
                <c:pt idx="12">
                  <c:v>205.20115487278269</c:v>
                </c:pt>
                <c:pt idx="13">
                  <c:v>180.9300505329912</c:v>
                </c:pt>
                <c:pt idx="14">
                  <c:v>177.841000889745</c:v>
                </c:pt>
                <c:pt idx="15">
                  <c:v>192.66727309004071</c:v>
                </c:pt>
                <c:pt idx="17">
                  <c:v>277.57317508597919</c:v>
                </c:pt>
                <c:pt idx="20">
                  <c:v>238.29811533613474</c:v>
                </c:pt>
                <c:pt idx="22">
                  <c:v>299.19652258870252</c:v>
                </c:pt>
                <c:pt idx="24">
                  <c:v>253.3020707461877</c:v>
                </c:pt>
                <c:pt idx="27">
                  <c:v>223.29415992608182</c:v>
                </c:pt>
                <c:pt idx="31">
                  <c:v>1528.6382806006864</c:v>
                </c:pt>
                <c:pt idx="34">
                  <c:v>424.08238673708428</c:v>
                </c:pt>
                <c:pt idx="35">
                  <c:v>1344.6191804244493</c:v>
                </c:pt>
                <c:pt idx="36">
                  <c:v>270.5586203348015</c:v>
                </c:pt>
                <c:pt idx="37">
                  <c:v>1637.1963109204814</c:v>
                </c:pt>
                <c:pt idx="38">
                  <c:v>958.04668221249733</c:v>
                </c:pt>
              </c:numCache>
            </c:numRef>
          </c:xVal>
          <c:yVal>
            <c:numRef>
              <c:f>Sheet1!$O$21:$O$59</c:f>
              <c:numCache>
                <c:formatCode>0</c:formatCode>
                <c:ptCount val="39"/>
                <c:pt idx="0">
                  <c:v>373.77500683278907</c:v>
                </c:pt>
                <c:pt idx="1">
                  <c:v>306.49791265455713</c:v>
                </c:pt>
                <c:pt idx="2">
                  <c:v>225.94191676314998</c:v>
                </c:pt>
                <c:pt idx="3">
                  <c:v>243.15233620409302</c:v>
                </c:pt>
                <c:pt idx="4">
                  <c:v>224.13662801060349</c:v>
                </c:pt>
                <c:pt idx="5">
                  <c:v>204.31856926042664</c:v>
                </c:pt>
                <c:pt idx="6">
                  <c:v>147.75285501397042</c:v>
                </c:pt>
                <c:pt idx="7">
                  <c:v>173.22748518879291</c:v>
                </c:pt>
                <c:pt idx="8">
                  <c:v>164.72256928790728</c:v>
                </c:pt>
                <c:pt idx="9">
                  <c:v>173.46819035579909</c:v>
                </c:pt>
                <c:pt idx="10">
                  <c:v>174.51124607949262</c:v>
                </c:pt>
                <c:pt idx="11">
                  <c:v>168.45349937650332</c:v>
                </c:pt>
                <c:pt idx="12">
                  <c:v>164.68245176007292</c:v>
                </c:pt>
                <c:pt idx="13">
                  <c:v>127.57373851328427</c:v>
                </c:pt>
                <c:pt idx="14">
                  <c:v>130.90349332353665</c:v>
                </c:pt>
                <c:pt idx="15">
                  <c:v>146.83308747813638</c:v>
                </c:pt>
                <c:pt idx="17">
                  <c:v>194.5298924688413</c:v>
                </c:pt>
                <c:pt idx="20">
                  <c:v>168.09244162599401</c:v>
                </c:pt>
                <c:pt idx="22">
                  <c:v>200.10622883781821</c:v>
                </c:pt>
                <c:pt idx="24">
                  <c:v>181.89287120101599</c:v>
                </c:pt>
                <c:pt idx="27">
                  <c:v>154.29201205097206</c:v>
                </c:pt>
                <c:pt idx="31">
                  <c:v>453.48853463967453</c:v>
                </c:pt>
                <c:pt idx="34">
                  <c:v>314.16036047092103</c:v>
                </c:pt>
                <c:pt idx="35">
                  <c:v>568.74619210780838</c:v>
                </c:pt>
                <c:pt idx="36">
                  <c:v>148.14943481334799</c:v>
                </c:pt>
                <c:pt idx="37">
                  <c:v>635.06046561801577</c:v>
                </c:pt>
                <c:pt idx="38">
                  <c:v>363.50491970719133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774848"/>
        <c:axId val="39457536"/>
      </c:scatterChart>
      <c:valAx>
        <c:axId val="397748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000" b="1" i="0" baseline="0" dirty="0"/>
                  <a:t>INTIAL STREET-DIRT YIELD, IN POUNDS PER CURB-MILE</a:t>
                </a:r>
                <a:endParaRPr lang="en-US" sz="1000" dirty="0"/>
              </a:p>
            </c:rich>
          </c:tx>
          <c:layout>
            <c:manualLayout>
              <c:xMode val="edge"/>
              <c:yMode val="edge"/>
              <c:x val="0.31678800503821569"/>
              <c:y val="0.95775841472664125"/>
            </c:manualLayout>
          </c:layout>
          <c:overlay val="0"/>
        </c:title>
        <c:numFmt formatCode="0" sourceLinked="1"/>
        <c:majorTickMark val="none"/>
        <c:minorTickMark val="none"/>
        <c:tickLblPos val="nextTo"/>
        <c:crossAx val="39457536"/>
        <c:crosses val="autoZero"/>
        <c:crossBetween val="midCat"/>
      </c:valAx>
      <c:valAx>
        <c:axId val="39457536"/>
        <c:scaling>
          <c:orientation val="minMax"/>
          <c:max val="200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sz="1000" b="1" i="0" baseline="0" dirty="0"/>
                  <a:t>POST  STREET-DIRT YIELD, IN POUNDS PER CURB-MILE</a:t>
                </a:r>
                <a:endParaRPr lang="en-US" sz="1000" dirty="0"/>
              </a:p>
            </c:rich>
          </c:tx>
          <c:layout>
            <c:manualLayout>
              <c:xMode val="edge"/>
              <c:yMode val="edge"/>
              <c:x val="9.1918063915305851E-5"/>
              <c:y val="0.19978267716535433"/>
            </c:manualLayout>
          </c:layout>
          <c:overlay val="0"/>
        </c:title>
        <c:numFmt formatCode="0" sourceLinked="1"/>
        <c:majorTickMark val="none"/>
        <c:minorTickMark val="none"/>
        <c:tickLblPos val="nextTo"/>
        <c:crossAx val="39774848"/>
        <c:crosses val="autoZero"/>
        <c:crossBetween val="midCat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US" sz="1400" dirty="0"/>
              <a:t>Comparing Pre and Post Sweeping Monitoring  versus Modeled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5363757491160527E-2"/>
          <c:y val="7.0754977148612966E-2"/>
          <c:w val="0.87569057713939757"/>
          <c:h val="0.8339198144861254"/>
        </c:manualLayout>
      </c:layout>
      <c:scatterChart>
        <c:scatterStyle val="lineMarker"/>
        <c:varyColors val="0"/>
        <c:ser>
          <c:idx val="0"/>
          <c:order val="0"/>
          <c:tx>
            <c:v>Pre Monitoring</c:v>
          </c:tx>
          <c:spPr>
            <a:ln>
              <a:noFill/>
            </a:ln>
          </c:spPr>
          <c:marker>
            <c:symbol val="diamond"/>
            <c:size val="7"/>
          </c:marker>
          <c:xVal>
            <c:numRef>
              <c:f>Sheet1!$A$19:$A$52</c:f>
              <c:numCache>
                <c:formatCode>m/d/yyyy</c:formatCode>
                <c:ptCount val="34"/>
                <c:pt idx="0">
                  <c:v>38446</c:v>
                </c:pt>
                <c:pt idx="1">
                  <c:v>38453</c:v>
                </c:pt>
                <c:pt idx="2">
                  <c:v>38456</c:v>
                </c:pt>
                <c:pt idx="3">
                  <c:v>38460</c:v>
                </c:pt>
                <c:pt idx="4">
                  <c:v>38467</c:v>
                </c:pt>
                <c:pt idx="5">
                  <c:v>38476</c:v>
                </c:pt>
                <c:pt idx="6">
                  <c:v>38488</c:v>
                </c:pt>
                <c:pt idx="7">
                  <c:v>38495</c:v>
                </c:pt>
                <c:pt idx="8">
                  <c:v>38504</c:v>
                </c:pt>
                <c:pt idx="9">
                  <c:v>38509</c:v>
                </c:pt>
                <c:pt idx="10">
                  <c:v>38516</c:v>
                </c:pt>
                <c:pt idx="11">
                  <c:v>38523</c:v>
                </c:pt>
                <c:pt idx="12">
                  <c:v>38530</c:v>
                </c:pt>
                <c:pt idx="13">
                  <c:v>38539</c:v>
                </c:pt>
                <c:pt idx="14">
                  <c:v>38544</c:v>
                </c:pt>
                <c:pt idx="15">
                  <c:v>38551</c:v>
                </c:pt>
                <c:pt idx="16">
                  <c:v>38558</c:v>
                </c:pt>
                <c:pt idx="17">
                  <c:v>38565</c:v>
                </c:pt>
                <c:pt idx="18">
                  <c:v>38579</c:v>
                </c:pt>
                <c:pt idx="19">
                  <c:v>38586</c:v>
                </c:pt>
                <c:pt idx="20">
                  <c:v>38593</c:v>
                </c:pt>
                <c:pt idx="21">
                  <c:v>38602</c:v>
                </c:pt>
                <c:pt idx="22" formatCode="m/d/yyyy;@">
                  <c:v>38607</c:v>
                </c:pt>
                <c:pt idx="23" formatCode="m/d/yyyy;@">
                  <c:v>38616</c:v>
                </c:pt>
                <c:pt idx="24" formatCode="m/d/yyyy;@">
                  <c:v>38621</c:v>
                </c:pt>
                <c:pt idx="25" formatCode="m/d/yyyy;@">
                  <c:v>38628</c:v>
                </c:pt>
                <c:pt idx="26" formatCode="m/d/yyyy;@">
                  <c:v>38635</c:v>
                </c:pt>
                <c:pt idx="27" formatCode="m/d/yyyy;@">
                  <c:v>38644</c:v>
                </c:pt>
                <c:pt idx="28" formatCode="m/d/yyyy;@">
                  <c:v>38650</c:v>
                </c:pt>
                <c:pt idx="29" formatCode="m/d/yyyy;@">
                  <c:v>38656</c:v>
                </c:pt>
                <c:pt idx="30" formatCode="m/d/yyyy;@">
                  <c:v>38663</c:v>
                </c:pt>
                <c:pt idx="31" formatCode="m/d/yyyy;@">
                  <c:v>38664</c:v>
                </c:pt>
                <c:pt idx="32" formatCode="m/d/yyyy;@">
                  <c:v>38665</c:v>
                </c:pt>
                <c:pt idx="33" formatCode="m/d/yyyy;@">
                  <c:v>38670</c:v>
                </c:pt>
              </c:numCache>
            </c:numRef>
          </c:xVal>
          <c:yVal>
            <c:numRef>
              <c:f>Sheet1!$D$19:$D$52</c:f>
              <c:numCache>
                <c:formatCode>0.00</c:formatCode>
                <c:ptCount val="34"/>
                <c:pt idx="0">
                  <c:v>1337.9195532761098</c:v>
                </c:pt>
                <c:pt idx="1">
                  <c:v>1120.081377135502</c:v>
                </c:pt>
                <c:pt idx="2" formatCode="0">
                  <c:v>824.41519699622381</c:v>
                </c:pt>
                <c:pt idx="3" formatCode="0">
                  <c:v>1037.8404450750515</c:v>
                </c:pt>
                <c:pt idx="4" formatCode="0">
                  <c:v>345.01073937554861</c:v>
                </c:pt>
                <c:pt idx="5" formatCode="0">
                  <c:v>261.56628148006712</c:v>
                </c:pt>
                <c:pt idx="6" formatCode="0">
                  <c:v>317.329645169836</c:v>
                </c:pt>
                <c:pt idx="7" formatCode="0">
                  <c:v>311.71319127302473</c:v>
                </c:pt>
                <c:pt idx="8" formatCode="0">
                  <c:v>257.95570397497409</c:v>
                </c:pt>
                <c:pt idx="9" formatCode="0">
                  <c:v>189.75590665655173</c:v>
                </c:pt>
                <c:pt idx="10" formatCode="0">
                  <c:v>207.80879418201647</c:v>
                </c:pt>
                <c:pt idx="11" formatCode="0">
                  <c:v>202.99469084189255</c:v>
                </c:pt>
                <c:pt idx="12" formatCode="0">
                  <c:v>202.19234028520523</c:v>
                </c:pt>
                <c:pt idx="13" formatCode="0">
                  <c:v>192.56413360495733</c:v>
                </c:pt>
                <c:pt idx="14" formatCode="0">
                  <c:v>188.15120554317707</c:v>
                </c:pt>
                <c:pt idx="15" formatCode="0">
                  <c:v>186.54650442980244</c:v>
                </c:pt>
                <c:pt idx="16" formatCode="0">
                  <c:v>164.48186412090109</c:v>
                </c:pt>
                <c:pt idx="17" formatCode="0">
                  <c:v>161.67363717249546</c:v>
                </c:pt>
                <c:pt idx="18" formatCode="0">
                  <c:v>175.15206644549156</c:v>
                </c:pt>
                <c:pt idx="19" formatCode="0">
                  <c:v>220.64640308901366</c:v>
                </c:pt>
                <c:pt idx="20" formatCode="0">
                  <c:v>252.33925007816291</c:v>
                </c:pt>
                <c:pt idx="21" formatCode="0">
                  <c:v>196.17471111005031</c:v>
                </c:pt>
                <c:pt idx="22" formatCode="0">
                  <c:v>238.69929061447843</c:v>
                </c:pt>
                <c:pt idx="23" formatCode="0">
                  <c:v>216.63465030557703</c:v>
                </c:pt>
                <c:pt idx="24" formatCode="0">
                  <c:v>165.28421467758841</c:v>
                </c:pt>
                <c:pt idx="25" formatCode="0">
                  <c:v>271.99683871700228</c:v>
                </c:pt>
                <c:pt idx="26" formatCode="0">
                  <c:v>229.87343449091787</c:v>
                </c:pt>
                <c:pt idx="27" formatCode="0">
                  <c:v>230.27460976926153</c:v>
                </c:pt>
                <c:pt idx="28" formatCode="0">
                  <c:v>168.09244162599404</c:v>
                </c:pt>
                <c:pt idx="29" formatCode="0">
                  <c:v>162.07481245083912</c:v>
                </c:pt>
                <c:pt idx="30" formatCode="0">
                  <c:v>202.99469084189255</c:v>
                </c:pt>
                <c:pt idx="31" formatCode="0">
                  <c:v>142.01604853365603</c:v>
                </c:pt>
                <c:pt idx="32" formatCode="0">
                  <c:v>142.41722381199972</c:v>
                </c:pt>
                <c:pt idx="33" formatCode="0">
                  <c:v>153.65013160562225</c:v>
                </c:pt>
              </c:numCache>
            </c:numRef>
          </c:yVal>
          <c:smooth val="0"/>
        </c:ser>
        <c:ser>
          <c:idx val="1"/>
          <c:order val="1"/>
          <c:tx>
            <c:v>Post Monitoring</c:v>
          </c:tx>
          <c:spPr>
            <a:ln>
              <a:noFill/>
            </a:ln>
          </c:spPr>
          <c:marker>
            <c:symbol val="diamond"/>
            <c:size val="7"/>
            <c:spPr>
              <a:solidFill>
                <a:srgbClr val="002060"/>
              </a:solidFill>
              <a:ln>
                <a:noFill/>
              </a:ln>
            </c:spPr>
          </c:marker>
          <c:xVal>
            <c:numRef>
              <c:f>Sheet1!$A$19:$A$52</c:f>
              <c:numCache>
                <c:formatCode>m/d/yyyy</c:formatCode>
                <c:ptCount val="34"/>
                <c:pt idx="0">
                  <c:v>38446</c:v>
                </c:pt>
                <c:pt idx="1">
                  <c:v>38453</c:v>
                </c:pt>
                <c:pt idx="2">
                  <c:v>38456</c:v>
                </c:pt>
                <c:pt idx="3">
                  <c:v>38460</c:v>
                </c:pt>
                <c:pt idx="4">
                  <c:v>38467</c:v>
                </c:pt>
                <c:pt idx="5">
                  <c:v>38476</c:v>
                </c:pt>
                <c:pt idx="6">
                  <c:v>38488</c:v>
                </c:pt>
                <c:pt idx="7">
                  <c:v>38495</c:v>
                </c:pt>
                <c:pt idx="8">
                  <c:v>38504</c:v>
                </c:pt>
                <c:pt idx="9">
                  <c:v>38509</c:v>
                </c:pt>
                <c:pt idx="10">
                  <c:v>38516</c:v>
                </c:pt>
                <c:pt idx="11">
                  <c:v>38523</c:v>
                </c:pt>
                <c:pt idx="12">
                  <c:v>38530</c:v>
                </c:pt>
                <c:pt idx="13">
                  <c:v>38539</c:v>
                </c:pt>
                <c:pt idx="14">
                  <c:v>38544</c:v>
                </c:pt>
                <c:pt idx="15">
                  <c:v>38551</c:v>
                </c:pt>
                <c:pt idx="16">
                  <c:v>38558</c:v>
                </c:pt>
                <c:pt idx="17">
                  <c:v>38565</c:v>
                </c:pt>
                <c:pt idx="18">
                  <c:v>38579</c:v>
                </c:pt>
                <c:pt idx="19">
                  <c:v>38586</c:v>
                </c:pt>
                <c:pt idx="20">
                  <c:v>38593</c:v>
                </c:pt>
                <c:pt idx="21">
                  <c:v>38602</c:v>
                </c:pt>
                <c:pt idx="22" formatCode="m/d/yyyy;@">
                  <c:v>38607</c:v>
                </c:pt>
                <c:pt idx="23" formatCode="m/d/yyyy;@">
                  <c:v>38616</c:v>
                </c:pt>
                <c:pt idx="24" formatCode="m/d/yyyy;@">
                  <c:v>38621</c:v>
                </c:pt>
                <c:pt idx="25" formatCode="m/d/yyyy;@">
                  <c:v>38628</c:v>
                </c:pt>
                <c:pt idx="26" formatCode="m/d/yyyy;@">
                  <c:v>38635</c:v>
                </c:pt>
                <c:pt idx="27" formatCode="m/d/yyyy;@">
                  <c:v>38644</c:v>
                </c:pt>
                <c:pt idx="28" formatCode="m/d/yyyy;@">
                  <c:v>38650</c:v>
                </c:pt>
                <c:pt idx="29" formatCode="m/d/yyyy;@">
                  <c:v>38656</c:v>
                </c:pt>
                <c:pt idx="30" formatCode="m/d/yyyy;@">
                  <c:v>38663</c:v>
                </c:pt>
                <c:pt idx="31" formatCode="m/d/yyyy;@">
                  <c:v>38664</c:v>
                </c:pt>
                <c:pt idx="32" formatCode="m/d/yyyy;@">
                  <c:v>38665</c:v>
                </c:pt>
                <c:pt idx="33" formatCode="m/d/yyyy;@">
                  <c:v>38670</c:v>
                </c:pt>
              </c:numCache>
            </c:numRef>
          </c:xVal>
          <c:yVal>
            <c:numRef>
              <c:f>Sheet1!$E$19:$E$52</c:f>
              <c:numCache>
                <c:formatCode>General</c:formatCode>
                <c:ptCount val="34"/>
                <c:pt idx="3" formatCode="0">
                  <c:v>269.99096232528393</c:v>
                </c:pt>
                <c:pt idx="4" formatCode="0">
                  <c:v>271.99683871700228</c:v>
                </c:pt>
                <c:pt idx="5" formatCode="0">
                  <c:v>199.78528861514326</c:v>
                </c:pt>
                <c:pt idx="6" formatCode="0">
                  <c:v>211.41937168710942</c:v>
                </c:pt>
                <c:pt idx="7" formatCode="0">
                  <c:v>192.96530888330102</c:v>
                </c:pt>
                <c:pt idx="8" formatCode="0">
                  <c:v>178.52299886292923</c:v>
                </c:pt>
                <c:pt idx="9" formatCode="0">
                  <c:v>128.77726434831524</c:v>
                </c:pt>
                <c:pt idx="10" formatCode="0">
                  <c:v>152.44660577059128</c:v>
                </c:pt>
                <c:pt idx="11" formatCode="0">
                  <c:v>144.42310020371801</c:v>
                </c:pt>
                <c:pt idx="12" formatCode="0">
                  <c:v>153.24895632727856</c:v>
                </c:pt>
                <c:pt idx="13" formatCode="0">
                  <c:v>155.25483271899688</c:v>
                </c:pt>
                <c:pt idx="14" formatCode="0">
                  <c:v>149.63837882218562</c:v>
                </c:pt>
                <c:pt idx="15" formatCode="0">
                  <c:v>146.02780131709267</c:v>
                </c:pt>
                <c:pt idx="16" formatCode="0">
                  <c:v>111.12555210119416</c:v>
                </c:pt>
                <c:pt idx="17" formatCode="0">
                  <c:v>114.73612960628709</c:v>
                </c:pt>
                <c:pt idx="18" formatCode="0">
                  <c:v>129.31788083358722</c:v>
                </c:pt>
                <c:pt idx="20" formatCode="0">
                  <c:v>169.29596746102501</c:v>
                </c:pt>
                <c:pt idx="23" formatCode="0">
                  <c:v>146.42897659543632</c:v>
                </c:pt>
                <c:pt idx="25" formatCode="0">
                  <c:v>172.90654496611799</c:v>
                </c:pt>
                <c:pt idx="27" formatCode="0">
                  <c:v>158.86541022408983</c:v>
                </c:pt>
                <c:pt idx="30" formatCode="0">
                  <c:v>133.99254296678282</c:v>
                </c:pt>
              </c:numCache>
            </c:numRef>
          </c:yVal>
          <c:smooth val="0"/>
        </c:ser>
        <c:ser>
          <c:idx val="4"/>
          <c:order val="2"/>
          <c:tx>
            <c:v>Modeled Sweeping</c:v>
          </c:tx>
          <c:spPr>
            <a:ln w="28575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rgbClr val="FFC000"/>
              </a:solidFill>
              <a:ln>
                <a:noFill/>
              </a:ln>
            </c:spPr>
          </c:marker>
          <c:xVal>
            <c:numRef>
              <c:f>Sheet1!$BE$34:$BE$105</c:f>
              <c:numCache>
                <c:formatCode>m/d/yyyy\ h:mm</c:formatCode>
                <c:ptCount val="72"/>
                <c:pt idx="0">
                  <c:v>38448.81</c:v>
                </c:pt>
                <c:pt idx="1">
                  <c:v>38454.25</c:v>
                </c:pt>
                <c:pt idx="2">
                  <c:v>38459.24</c:v>
                </c:pt>
                <c:pt idx="3">
                  <c:v>38460.5</c:v>
                </c:pt>
                <c:pt idx="4">
                  <c:v>38461.96</c:v>
                </c:pt>
                <c:pt idx="5">
                  <c:v>38464.82</c:v>
                </c:pt>
                <c:pt idx="6">
                  <c:v>38467.5</c:v>
                </c:pt>
                <c:pt idx="7">
                  <c:v>38467.71</c:v>
                </c:pt>
                <c:pt idx="8">
                  <c:v>38469.06</c:v>
                </c:pt>
                <c:pt idx="9">
                  <c:v>38476.5</c:v>
                </c:pt>
                <c:pt idx="10">
                  <c:v>38478.26</c:v>
                </c:pt>
                <c:pt idx="11">
                  <c:v>38478.76</c:v>
                </c:pt>
                <c:pt idx="12">
                  <c:v>38481.520000000004</c:v>
                </c:pt>
                <c:pt idx="13">
                  <c:v>38483.120000000003</c:v>
                </c:pt>
                <c:pt idx="14">
                  <c:v>38484.629999999997</c:v>
                </c:pt>
                <c:pt idx="15">
                  <c:v>38485.07</c:v>
                </c:pt>
                <c:pt idx="16">
                  <c:v>38486.65</c:v>
                </c:pt>
                <c:pt idx="17">
                  <c:v>38488.5</c:v>
                </c:pt>
                <c:pt idx="18">
                  <c:v>38490.93</c:v>
                </c:pt>
                <c:pt idx="19">
                  <c:v>38491.68</c:v>
                </c:pt>
                <c:pt idx="20">
                  <c:v>38494.229999999996</c:v>
                </c:pt>
                <c:pt idx="21">
                  <c:v>38495.5</c:v>
                </c:pt>
                <c:pt idx="22">
                  <c:v>38499.1</c:v>
                </c:pt>
                <c:pt idx="23">
                  <c:v>38504.5</c:v>
                </c:pt>
                <c:pt idx="24">
                  <c:v>38508</c:v>
                </c:pt>
                <c:pt idx="25">
                  <c:v>38509.5</c:v>
                </c:pt>
                <c:pt idx="26">
                  <c:v>38512.729999999996</c:v>
                </c:pt>
                <c:pt idx="27">
                  <c:v>38513.83</c:v>
                </c:pt>
                <c:pt idx="28">
                  <c:v>38516.5</c:v>
                </c:pt>
                <c:pt idx="29">
                  <c:v>38516.559999999998</c:v>
                </c:pt>
                <c:pt idx="30">
                  <c:v>38523.5</c:v>
                </c:pt>
                <c:pt idx="31">
                  <c:v>38528.04</c:v>
                </c:pt>
                <c:pt idx="32">
                  <c:v>38530.5</c:v>
                </c:pt>
                <c:pt idx="33">
                  <c:v>38531.129999999997</c:v>
                </c:pt>
                <c:pt idx="34">
                  <c:v>38537.14</c:v>
                </c:pt>
                <c:pt idx="35">
                  <c:v>38539.5</c:v>
                </c:pt>
                <c:pt idx="36">
                  <c:v>38544.5</c:v>
                </c:pt>
                <c:pt idx="37">
                  <c:v>38545.96</c:v>
                </c:pt>
                <c:pt idx="38">
                  <c:v>38551.5</c:v>
                </c:pt>
                <c:pt idx="39">
                  <c:v>38553.4</c:v>
                </c:pt>
                <c:pt idx="40">
                  <c:v>38554.39</c:v>
                </c:pt>
                <c:pt idx="41">
                  <c:v>38556.589999999997</c:v>
                </c:pt>
                <c:pt idx="42">
                  <c:v>38558.5</c:v>
                </c:pt>
                <c:pt idx="43">
                  <c:v>38558.639999999999</c:v>
                </c:pt>
                <c:pt idx="44">
                  <c:v>38559.53</c:v>
                </c:pt>
                <c:pt idx="45">
                  <c:v>38565.5</c:v>
                </c:pt>
                <c:pt idx="46">
                  <c:v>38568.15</c:v>
                </c:pt>
                <c:pt idx="47">
                  <c:v>38571.5</c:v>
                </c:pt>
                <c:pt idx="48">
                  <c:v>38574.020000000004</c:v>
                </c:pt>
                <c:pt idx="49">
                  <c:v>38575.949999999997</c:v>
                </c:pt>
                <c:pt idx="50">
                  <c:v>38582.29</c:v>
                </c:pt>
                <c:pt idx="51">
                  <c:v>38582.76</c:v>
                </c:pt>
                <c:pt idx="52">
                  <c:v>38585.5</c:v>
                </c:pt>
                <c:pt idx="53">
                  <c:v>38590.83</c:v>
                </c:pt>
                <c:pt idx="54">
                  <c:v>38599.5</c:v>
                </c:pt>
                <c:pt idx="55">
                  <c:v>38613.5</c:v>
                </c:pt>
                <c:pt idx="56">
                  <c:v>38614.229999999996</c:v>
                </c:pt>
                <c:pt idx="57">
                  <c:v>38617.07</c:v>
                </c:pt>
                <c:pt idx="58">
                  <c:v>38617.53</c:v>
                </c:pt>
                <c:pt idx="59">
                  <c:v>38620.379999999997</c:v>
                </c:pt>
                <c:pt idx="60">
                  <c:v>38623.54</c:v>
                </c:pt>
                <c:pt idx="61">
                  <c:v>38627.5</c:v>
                </c:pt>
                <c:pt idx="62">
                  <c:v>38630.839999999997</c:v>
                </c:pt>
                <c:pt idx="63">
                  <c:v>38641.5</c:v>
                </c:pt>
                <c:pt idx="64">
                  <c:v>38642.339999999997</c:v>
                </c:pt>
                <c:pt idx="65">
                  <c:v>38648.339999999997</c:v>
                </c:pt>
                <c:pt idx="66">
                  <c:v>38655.5</c:v>
                </c:pt>
                <c:pt idx="67">
                  <c:v>38655.65</c:v>
                </c:pt>
                <c:pt idx="68">
                  <c:v>38661.129999999997</c:v>
                </c:pt>
                <c:pt idx="69">
                  <c:v>38668.68</c:v>
                </c:pt>
                <c:pt idx="70">
                  <c:v>38669.5</c:v>
                </c:pt>
                <c:pt idx="71">
                  <c:v>38670.79</c:v>
                </c:pt>
              </c:numCache>
            </c:numRef>
          </c:xVal>
          <c:yVal>
            <c:numRef>
              <c:f>Sheet1!$BO$34:$BO$105</c:f>
              <c:numCache>
                <c:formatCode>#,##0.00</c:formatCode>
                <c:ptCount val="72"/>
                <c:pt idx="0">
                  <c:v>1835.19</c:v>
                </c:pt>
                <c:pt idx="1">
                  <c:v>1723.91</c:v>
                </c:pt>
                <c:pt idx="2">
                  <c:v>1716.97</c:v>
                </c:pt>
                <c:pt idx="3" formatCode="General">
                  <c:v>463.39</c:v>
                </c:pt>
                <c:pt idx="4" formatCode="General">
                  <c:v>446.84</c:v>
                </c:pt>
                <c:pt idx="5" formatCode="General">
                  <c:v>444.83</c:v>
                </c:pt>
                <c:pt idx="6" formatCode="General">
                  <c:v>208.97</c:v>
                </c:pt>
                <c:pt idx="7" formatCode="General">
                  <c:v>209.76</c:v>
                </c:pt>
                <c:pt idx="8" formatCode="General">
                  <c:v>232.92</c:v>
                </c:pt>
                <c:pt idx="9" formatCode="General">
                  <c:v>177.99</c:v>
                </c:pt>
                <c:pt idx="10" formatCode="General">
                  <c:v>209.05</c:v>
                </c:pt>
                <c:pt idx="11" formatCode="General">
                  <c:v>210.42</c:v>
                </c:pt>
                <c:pt idx="12" formatCode="General">
                  <c:v>244.17</c:v>
                </c:pt>
                <c:pt idx="13" formatCode="General">
                  <c:v>243.16</c:v>
                </c:pt>
                <c:pt idx="14" formatCode="General">
                  <c:v>252.96</c:v>
                </c:pt>
                <c:pt idx="15" formatCode="General">
                  <c:v>244.98</c:v>
                </c:pt>
                <c:pt idx="16" formatCode="General">
                  <c:v>256.22000000000003</c:v>
                </c:pt>
                <c:pt idx="17" formatCode="General">
                  <c:v>174.49</c:v>
                </c:pt>
                <c:pt idx="18" formatCode="General">
                  <c:v>216.38</c:v>
                </c:pt>
                <c:pt idx="19" formatCode="General">
                  <c:v>199.45</c:v>
                </c:pt>
                <c:pt idx="20" formatCode="General">
                  <c:v>233.65</c:v>
                </c:pt>
                <c:pt idx="21" formatCode="General">
                  <c:v>168.95</c:v>
                </c:pt>
                <c:pt idx="22" formatCode="General">
                  <c:v>233.13</c:v>
                </c:pt>
                <c:pt idx="23" formatCode="General">
                  <c:v>171.42</c:v>
                </c:pt>
                <c:pt idx="24" formatCode="General">
                  <c:v>230.33</c:v>
                </c:pt>
                <c:pt idx="25" formatCode="General">
                  <c:v>168.56</c:v>
                </c:pt>
                <c:pt idx="26" formatCode="General">
                  <c:v>224.37</c:v>
                </c:pt>
                <c:pt idx="27" formatCode="General">
                  <c:v>229.3</c:v>
                </c:pt>
                <c:pt idx="28" formatCode="General">
                  <c:v>170.87</c:v>
                </c:pt>
                <c:pt idx="29" formatCode="General">
                  <c:v>169.81</c:v>
                </c:pt>
                <c:pt idx="30" formatCode="General">
                  <c:v>171.3</c:v>
                </c:pt>
                <c:pt idx="31" formatCode="General">
                  <c:v>239.64</c:v>
                </c:pt>
                <c:pt idx="32" formatCode="General">
                  <c:v>170.53</c:v>
                </c:pt>
                <c:pt idx="33" formatCode="General">
                  <c:v>171.32</c:v>
                </c:pt>
                <c:pt idx="34" formatCode="General">
                  <c:v>253.08</c:v>
                </c:pt>
                <c:pt idx="35" formatCode="General">
                  <c:v>173.7</c:v>
                </c:pt>
                <c:pt idx="36" formatCode="General">
                  <c:v>170.54</c:v>
                </c:pt>
                <c:pt idx="37" formatCode="General">
                  <c:v>198.5</c:v>
                </c:pt>
                <c:pt idx="38" formatCode="General">
                  <c:v>173.33</c:v>
                </c:pt>
                <c:pt idx="39" formatCode="General">
                  <c:v>182.31</c:v>
                </c:pt>
                <c:pt idx="40" formatCode="General">
                  <c:v>172.35</c:v>
                </c:pt>
                <c:pt idx="41" formatCode="General">
                  <c:v>209.69</c:v>
                </c:pt>
                <c:pt idx="42" formatCode="General">
                  <c:v>163.74</c:v>
                </c:pt>
                <c:pt idx="43" formatCode="General">
                  <c:v>159</c:v>
                </c:pt>
                <c:pt idx="44" formatCode="General">
                  <c:v>167.83</c:v>
                </c:pt>
                <c:pt idx="45" formatCode="General">
                  <c:v>171.75</c:v>
                </c:pt>
                <c:pt idx="46" formatCode="General">
                  <c:v>228.84</c:v>
                </c:pt>
                <c:pt idx="47" formatCode="General">
                  <c:v>171.92</c:v>
                </c:pt>
                <c:pt idx="48" formatCode="General">
                  <c:v>226.17</c:v>
                </c:pt>
                <c:pt idx="49" formatCode="General">
                  <c:v>238.02</c:v>
                </c:pt>
                <c:pt idx="50" formatCode="General">
                  <c:v>275.24</c:v>
                </c:pt>
                <c:pt idx="51" formatCode="General">
                  <c:v>273.63</c:v>
                </c:pt>
                <c:pt idx="52" formatCode="General">
                  <c:v>177.28</c:v>
                </c:pt>
                <c:pt idx="53" formatCode="General">
                  <c:v>253.33</c:v>
                </c:pt>
                <c:pt idx="54" formatCode="General">
                  <c:v>180.47</c:v>
                </c:pt>
                <c:pt idx="55" formatCode="General">
                  <c:v>180.94</c:v>
                </c:pt>
                <c:pt idx="56" formatCode="General">
                  <c:v>190.76</c:v>
                </c:pt>
                <c:pt idx="57" formatCode="General">
                  <c:v>222.06</c:v>
                </c:pt>
                <c:pt idx="58" formatCode="General">
                  <c:v>228.77</c:v>
                </c:pt>
                <c:pt idx="59" formatCode="General">
                  <c:v>238.39</c:v>
                </c:pt>
                <c:pt idx="60" formatCode="General">
                  <c:v>254.58</c:v>
                </c:pt>
                <c:pt idx="61" formatCode="General">
                  <c:v>177.23</c:v>
                </c:pt>
                <c:pt idx="62" formatCode="General">
                  <c:v>231.77</c:v>
                </c:pt>
                <c:pt idx="63" formatCode="General">
                  <c:v>180.07</c:v>
                </c:pt>
                <c:pt idx="64" formatCode="General">
                  <c:v>194.31</c:v>
                </c:pt>
                <c:pt idx="65" formatCode="General">
                  <c:v>266.08999999999997</c:v>
                </c:pt>
                <c:pt idx="66" formatCode="General">
                  <c:v>180.46</c:v>
                </c:pt>
                <c:pt idx="67" formatCode="General">
                  <c:v>181.17</c:v>
                </c:pt>
                <c:pt idx="68" formatCode="General">
                  <c:v>227.85</c:v>
                </c:pt>
                <c:pt idx="69" formatCode="General">
                  <c:v>284.08</c:v>
                </c:pt>
                <c:pt idx="70" formatCode="General">
                  <c:v>177.31</c:v>
                </c:pt>
                <c:pt idx="71" formatCode="General">
                  <c:v>203.93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488128"/>
        <c:axId val="39502976"/>
      </c:scatterChart>
      <c:valAx>
        <c:axId val="39488128"/>
        <c:scaling>
          <c:orientation val="minMax"/>
          <c:max val="38675"/>
          <c:min val="38443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US" dirty="0"/>
                  <a:t>Street Sweeping Dates</a:t>
                </a:r>
              </a:p>
            </c:rich>
          </c:tx>
          <c:layout>
            <c:manualLayout>
              <c:xMode val="edge"/>
              <c:yMode val="edge"/>
              <c:x val="0.36080647859215231"/>
              <c:y val="0.96332015800224513"/>
            </c:manualLayout>
          </c:layout>
          <c:overlay val="0"/>
        </c:title>
        <c:numFmt formatCode="m/d/yy;@" sourceLinked="0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39502976"/>
        <c:crosses val="autoZero"/>
        <c:crossBetween val="midCat"/>
        <c:majorUnit val="30"/>
      </c:valAx>
      <c:valAx>
        <c:axId val="39502976"/>
        <c:scaling>
          <c:orientation val="minMax"/>
          <c:max val="1900"/>
          <c:min val="10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US" sz="1000" b="1" i="0" baseline="0" dirty="0"/>
                  <a:t>STREET-DIRT  YIELD, POUNDS/CURB-MILE</a:t>
                </a:r>
                <a:endParaRPr lang="en-US" sz="1000" dirty="0"/>
              </a:p>
            </c:rich>
          </c:tx>
          <c:layout>
            <c:manualLayout>
              <c:xMode val="edge"/>
              <c:yMode val="edge"/>
              <c:x val="5.8679940705192888E-3"/>
              <c:y val="0.37195474451000066"/>
            </c:manualLayout>
          </c:layout>
          <c:overlay val="0"/>
        </c:title>
        <c:numFmt formatCode="General" sourceLinked="0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39488128"/>
        <c:crosses val="autoZero"/>
        <c:crossBetween val="midCat"/>
        <c:majorUnit val="50"/>
      </c:valAx>
    </c:plotArea>
    <c:legend>
      <c:legendPos val="r"/>
      <c:layout>
        <c:manualLayout>
          <c:xMode val="edge"/>
          <c:yMode val="edge"/>
          <c:x val="0.48027781142741782"/>
          <c:y val="0.16802414121421755"/>
          <c:w val="0.14873087194513501"/>
          <c:h val="0.1131121804179516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45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0.10926</cdr:x>
      <cdr:y>0.06967</cdr:y>
    </cdr:from>
    <cdr:to>
      <cdr:x>0.95805</cdr:x>
      <cdr:y>0.90486</cdr:y>
    </cdr:to>
    <cdr:cxnSp macro="">
      <cdr:nvCxnSpPr>
        <cdr:cNvPr id="3" name="Straight Connector 2"/>
        <cdr:cNvCxnSpPr/>
      </cdr:nvCxnSpPr>
      <cdr:spPr>
        <a:xfrm xmlns:a="http://schemas.openxmlformats.org/drawingml/2006/main" flipV="1">
          <a:off x="947674" y="438651"/>
          <a:ext cx="7361635" cy="5258171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9" rIns="96277" bIns="48139" numCol="1" anchor="t" anchorCtr="0" compatLnSpc="1">
            <a:prstTxWarp prst="textNoShape">
              <a:avLst/>
            </a:prstTxWarp>
          </a:bodyPr>
          <a:lstStyle>
            <a:lvl1pPr defTabSz="962025" eaLnBrk="1" hangingPunct="1">
              <a:spcBef>
                <a:spcPct val="50000"/>
              </a:spcBef>
              <a:defRPr sz="13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Tab 10: Street Cleaning Control Practice</a:t>
            </a:r>
          </a:p>
        </p:txBody>
      </p:sp>
      <p:sp>
        <p:nvSpPr>
          <p:cNvPr id="640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9" rIns="96277" bIns="48139" numCol="1" anchor="t" anchorCtr="0" compatLnSpc="1">
            <a:prstTxWarp prst="textNoShape">
              <a:avLst/>
            </a:prstTxWarp>
          </a:bodyPr>
          <a:lstStyle>
            <a:lvl1pPr algn="r" defTabSz="962025" eaLnBrk="1" hangingPunct="1">
              <a:spcBef>
                <a:spcPct val="50000"/>
              </a:spcBef>
              <a:defRPr sz="13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0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9" rIns="96277" bIns="48139" numCol="1" anchor="b" anchorCtr="0" compatLnSpc="1">
            <a:prstTxWarp prst="textNoShape">
              <a:avLst/>
            </a:prstTxWarp>
          </a:bodyPr>
          <a:lstStyle>
            <a:lvl1pPr defTabSz="962025" eaLnBrk="1" hangingPunct="1">
              <a:spcBef>
                <a:spcPct val="50000"/>
              </a:spcBef>
              <a:defRPr sz="13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0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9" rIns="96277" bIns="48139" numCol="1" anchor="b" anchorCtr="0" compatLnSpc="1">
            <a:prstTxWarp prst="textNoShape">
              <a:avLst/>
            </a:prstTxWarp>
          </a:bodyPr>
          <a:lstStyle>
            <a:lvl1pPr algn="r" defTabSz="962025" eaLnBrk="1" hangingPunct="1">
              <a:spcBef>
                <a:spcPct val="50000"/>
              </a:spcBef>
              <a:defRPr sz="13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DD93ED50-22AB-4346-A8E8-2D7AB60B61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93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9" rIns="96277" bIns="48139" numCol="1" anchor="t" anchorCtr="0" compatLnSpc="1">
            <a:prstTxWarp prst="textNoShape">
              <a:avLst/>
            </a:prstTxWarp>
          </a:bodyPr>
          <a:lstStyle>
            <a:lvl1pPr defTabSz="962025" eaLnBrk="1" hangingPunct="1">
              <a:spcBef>
                <a:spcPct val="50000"/>
              </a:spcBef>
              <a:defRPr sz="13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Tab 10: Street Cleaning Control Practices</a:t>
            </a:r>
          </a:p>
        </p:txBody>
      </p:sp>
      <p:sp>
        <p:nvSpPr>
          <p:cNvPr id="6010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9" rIns="96277" bIns="48139" numCol="1" anchor="t" anchorCtr="0" compatLnSpc="1">
            <a:prstTxWarp prst="textNoShape">
              <a:avLst/>
            </a:prstTxWarp>
          </a:bodyPr>
          <a:lstStyle>
            <a:lvl1pPr algn="r" defTabSz="962025" eaLnBrk="1" hangingPunct="1">
              <a:spcBef>
                <a:spcPct val="50000"/>
              </a:spcBef>
              <a:defRPr sz="13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10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9" rIns="96277" bIns="481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10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9" rIns="96277" bIns="48139" numCol="1" anchor="b" anchorCtr="0" compatLnSpc="1">
            <a:prstTxWarp prst="textNoShape">
              <a:avLst/>
            </a:prstTxWarp>
          </a:bodyPr>
          <a:lstStyle>
            <a:lvl1pPr defTabSz="962025" eaLnBrk="1" hangingPunct="1">
              <a:spcBef>
                <a:spcPct val="50000"/>
              </a:spcBef>
              <a:defRPr sz="13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10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9" rIns="96277" bIns="48139" numCol="1" anchor="b" anchorCtr="0" compatLnSpc="1">
            <a:prstTxWarp prst="textNoShape">
              <a:avLst/>
            </a:prstTxWarp>
          </a:bodyPr>
          <a:lstStyle>
            <a:lvl1pPr algn="r" defTabSz="962025" eaLnBrk="1" hangingPunct="1">
              <a:spcBef>
                <a:spcPct val="50000"/>
              </a:spcBef>
              <a:defRPr sz="13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B0994CDE-00D1-4990-9986-9E56BC4477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153701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62000" indent="-292100" defTabSz="9620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 Narrow" pitchFamily="34" charset="0"/>
              </a:defRPr>
            </a:lvl2pPr>
            <a:lvl3pPr marL="1171575" indent="-233363" defTabSz="9620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 Narrow" pitchFamily="34" charset="0"/>
              </a:defRPr>
            </a:lvl3pPr>
            <a:lvl4pPr marL="1639888" indent="-233363" defTabSz="9620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 Narrow" pitchFamily="34" charset="0"/>
              </a:defRPr>
            </a:lvl4pPr>
            <a:lvl5pPr marL="2109788" indent="-233363" defTabSz="9620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 Narrow" pitchFamily="34" charset="0"/>
              </a:defRPr>
            </a:lvl5pPr>
            <a:lvl6pPr marL="2566988" indent="-233363" defTabSz="9620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Narrow" pitchFamily="34" charset="0"/>
              </a:defRPr>
            </a:lvl6pPr>
            <a:lvl7pPr marL="3024188" indent="-233363" defTabSz="9620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Narrow" pitchFamily="34" charset="0"/>
              </a:defRPr>
            </a:lvl7pPr>
            <a:lvl8pPr marL="3481388" indent="-233363" defTabSz="9620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Narrow" pitchFamily="34" charset="0"/>
              </a:defRPr>
            </a:lvl8pPr>
            <a:lvl9pPr marL="3938588" indent="-233363" defTabSz="9620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fld id="{B01536B2-1185-4A3D-94A5-06906D7CF962}" type="slidenum">
              <a:rPr kumimoji="0" lang="en-US" altLang="en-US" smtClean="0"/>
              <a:pPr/>
              <a:t>1</a:t>
            </a:fld>
            <a:endParaRPr kumimoji="0"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62025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altLang="en-US" smtClean="0">
                <a:solidFill>
                  <a:srgbClr val="FF0000"/>
                </a:solidFill>
                <a:latin typeface="Times New Roman" pitchFamily="18" charset="0"/>
              </a:rPr>
              <a:t>Tab 10: Street Cleaning Control Practices</a:t>
            </a:r>
          </a:p>
        </p:txBody>
      </p:sp>
      <p:sp>
        <p:nvSpPr>
          <p:cNvPr id="5017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62025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fld id="{55D0FDA3-6436-49DB-BB51-2A0ED0EAF49F}" type="slidenum">
              <a:rPr lang="en-US" altLang="en-US" smtClean="0">
                <a:solidFill>
                  <a:srgbClr val="FF0000"/>
                </a:solidFill>
                <a:latin typeface="Times New Roman" pitchFamily="18" charset="0"/>
              </a:rPr>
              <a:pPr/>
              <a:t>2</a:t>
            </a:fld>
            <a:endParaRPr lang="en-US" altLang="en-US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62025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altLang="en-US" smtClean="0">
                <a:solidFill>
                  <a:srgbClr val="FF0000"/>
                </a:solidFill>
                <a:latin typeface="Times New Roman" pitchFamily="18" charset="0"/>
              </a:rPr>
              <a:t>Tab 10: Street Cleaning Control Practices</a:t>
            </a:r>
          </a:p>
        </p:txBody>
      </p:sp>
      <p:sp>
        <p:nvSpPr>
          <p:cNvPr id="512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62025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fld id="{1175428B-9638-4CFA-B904-FD023C6B6614}" type="slidenum">
              <a:rPr lang="en-US" altLang="en-US" smtClean="0">
                <a:solidFill>
                  <a:srgbClr val="FF0000"/>
                </a:solidFill>
                <a:latin typeface="Times New Roman" pitchFamily="18" charset="0"/>
              </a:rPr>
              <a:pPr/>
              <a:t>31</a:t>
            </a:fld>
            <a:endParaRPr lang="en-US" altLang="en-US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62025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altLang="en-US" smtClean="0">
                <a:solidFill>
                  <a:srgbClr val="FF0000"/>
                </a:solidFill>
                <a:latin typeface="Times New Roman" pitchFamily="18" charset="0"/>
              </a:rPr>
              <a:t>Tab 10: Street Cleaning Control Practices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62025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fld id="{D1488FB9-20DB-4374-AFDA-44AB4F347C64}" type="slidenum">
              <a:rPr lang="en-US" altLang="en-US" smtClean="0">
                <a:solidFill>
                  <a:srgbClr val="FF0000"/>
                </a:solidFill>
                <a:latin typeface="Times New Roman" pitchFamily="18" charset="0"/>
              </a:rPr>
              <a:pPr/>
              <a:t>33</a:t>
            </a:fld>
            <a:endParaRPr lang="en-US" altLang="en-US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62025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altLang="en-US" smtClean="0">
                <a:solidFill>
                  <a:srgbClr val="FF0000"/>
                </a:solidFill>
                <a:latin typeface="Times New Roman" pitchFamily="18" charset="0"/>
              </a:rPr>
              <a:t>Tab 10: Street Cleaning Control Practices</a:t>
            </a:r>
          </a:p>
        </p:txBody>
      </p:sp>
      <p:sp>
        <p:nvSpPr>
          <p:cNvPr id="532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62025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fld id="{F58C7728-A78F-4E7E-884A-BA5304E40304}" type="slidenum">
              <a:rPr lang="en-US" altLang="en-US" smtClean="0">
                <a:solidFill>
                  <a:srgbClr val="FF0000"/>
                </a:solidFill>
                <a:latin typeface="Times New Roman" pitchFamily="18" charset="0"/>
              </a:rPr>
              <a:pPr/>
              <a:t>41</a:t>
            </a:fld>
            <a:endParaRPr lang="en-US" altLang="en-US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4560888"/>
            <a:ext cx="6172200" cy="4319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000" smtClean="0"/>
              <a:t>The street cleaning control option can be applied to streets and alleys in land uses 1 through 5.  No more than ten street cleaning schedule changes are allowed for each street or alley source area.  Below is a description of the information requirements necessary to implement street cleaning.</a:t>
            </a:r>
          </a:p>
          <a:p>
            <a:endParaRPr lang="en-US" altLang="en-US" sz="1000" smtClean="0"/>
          </a:p>
          <a:p>
            <a:r>
              <a:rPr lang="en-US" altLang="en-US" sz="1000" smtClean="0"/>
              <a:t>Street cleaning starting date (date format:  MM/DD/YY).</a:t>
            </a:r>
          </a:p>
          <a:p>
            <a:endParaRPr lang="en-US" altLang="en-US" sz="1000" smtClean="0"/>
          </a:p>
          <a:p>
            <a:r>
              <a:rPr lang="en-US" altLang="en-US" sz="1000" smtClean="0"/>
              <a:t>Street cleaning ending date (date format:  MM/DD/YY).</a:t>
            </a:r>
          </a:p>
          <a:p>
            <a:endParaRPr lang="en-US" altLang="en-US" sz="1000" smtClean="0"/>
          </a:p>
          <a:p>
            <a:r>
              <a:rPr lang="en-US" altLang="en-US" sz="1000" smtClean="0"/>
              <a:t>Street cleaning schedule.  The cleaning options are listed below:</a:t>
            </a:r>
          </a:p>
          <a:p>
            <a:endParaRPr lang="en-US" altLang="en-US" sz="1000" smtClean="0"/>
          </a:p>
          <a:p>
            <a:r>
              <a:rPr lang="en-US" altLang="en-US" sz="1000" smtClean="0"/>
              <a:t>1.  None                                 		2.  7 Passes/week</a:t>
            </a:r>
          </a:p>
          <a:p>
            <a:r>
              <a:rPr lang="en-US" altLang="en-US" sz="1000" smtClean="0"/>
              <a:t>3.  All weekdays (Mon-Fri)		4.  4 Passes/week (Mon,Tue,Thur,Fri</a:t>
            </a:r>
          </a:p>
          <a:p>
            <a:r>
              <a:rPr lang="en-US" altLang="en-US" sz="1000" smtClean="0"/>
              <a:t>5.  3 Passes/week (Mon,Wed,Fri)		6.  2 Passes/week (Tue,Thur)</a:t>
            </a:r>
          </a:p>
          <a:p>
            <a:r>
              <a:rPr lang="en-US" altLang="en-US" sz="1000" smtClean="0"/>
              <a:t>7.  1 Pass/week (Wed)		8.  Every 2 weeks (Wed)</a:t>
            </a:r>
          </a:p>
          <a:p>
            <a:r>
              <a:rPr lang="en-US" altLang="en-US" sz="1000" smtClean="0"/>
              <a:t>9.  Every 4 weeks (Wed)		10.  Every 8 weeks (Wed)</a:t>
            </a:r>
          </a:p>
          <a:p>
            <a:r>
              <a:rPr lang="en-US" altLang="en-US" sz="1000" smtClean="0"/>
              <a:t>11.  Every 12 weeks (Wed)	</a:t>
            </a:r>
          </a:p>
          <a:p>
            <a:endParaRPr lang="en-US" altLang="en-US" sz="10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62025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altLang="en-US" smtClean="0">
                <a:solidFill>
                  <a:srgbClr val="FF0000"/>
                </a:solidFill>
                <a:latin typeface="Times New Roman" pitchFamily="18" charset="0"/>
              </a:rPr>
              <a:t>Tab 10: Street Cleaning Control Practices</a:t>
            </a:r>
          </a:p>
        </p:txBody>
      </p:sp>
      <p:sp>
        <p:nvSpPr>
          <p:cNvPr id="542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62025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62025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fld id="{24F8D965-F1D6-4FED-95D7-473F26744469}" type="slidenum">
              <a:rPr lang="en-US" altLang="en-US" smtClean="0">
                <a:solidFill>
                  <a:srgbClr val="FF0000"/>
                </a:solidFill>
                <a:latin typeface="Times New Roman" pitchFamily="18" charset="0"/>
              </a:rPr>
              <a:pPr/>
              <a:t>42</a:t>
            </a:fld>
            <a:endParaRPr lang="en-US" altLang="en-US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42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4400550"/>
            <a:ext cx="5867400" cy="43195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US" altLang="en-US" sz="1000" smtClean="0"/>
              <a:t>Street cleaning productivity.  Select the default productivity by entering the parking density and the parking control status.  The parking density options are:</a:t>
            </a:r>
          </a:p>
          <a:p>
            <a:endParaRPr lang="en-US" altLang="en-US" sz="1000" smtClean="0"/>
          </a:p>
          <a:p>
            <a:r>
              <a:rPr lang="en-US" altLang="en-US" sz="1000" smtClean="0"/>
              <a:t>1.	None </a:t>
            </a:r>
          </a:p>
          <a:p>
            <a:r>
              <a:rPr lang="en-US" altLang="en-US" sz="1000" smtClean="0"/>
              <a:t>2.	Light</a:t>
            </a:r>
          </a:p>
          <a:p>
            <a:r>
              <a:rPr lang="en-US" altLang="en-US" sz="1000" smtClean="0"/>
              <a:t>3.	Medium</a:t>
            </a:r>
          </a:p>
          <a:p>
            <a:r>
              <a:rPr lang="en-US" altLang="en-US" sz="1000" smtClean="0"/>
              <a:t>4.	Extensive (short term)</a:t>
            </a:r>
          </a:p>
          <a:p>
            <a:r>
              <a:rPr lang="en-US" altLang="en-US" sz="1000" smtClean="0"/>
              <a:t>5.	Extensive (long term)</a:t>
            </a:r>
          </a:p>
          <a:p>
            <a:endParaRPr lang="en-US" altLang="en-US" sz="1000" smtClean="0"/>
          </a:p>
          <a:p>
            <a:r>
              <a:rPr lang="en-US" altLang="en-US" sz="1000" smtClean="0"/>
              <a:t>The parking control status indicates whether parking options such as limited parking hours or alternate side-of-the-street parking have been regulated by the municipality.  If they have, select the "YES" button to indicate that parking controls are imposed.  </a:t>
            </a:r>
          </a:p>
          <a:p>
            <a:endParaRPr lang="en-US" altLang="en-US" sz="1000" smtClean="0"/>
          </a:p>
          <a:p>
            <a:r>
              <a:rPr lang="en-US" altLang="en-US" sz="1000" smtClean="0"/>
              <a:t>Street sweeper productivity can also be described by entering the equation coefficients for the linear street cleaning equation, Y = mx + b, where is Y is the residual street dirt loading after street cleaning and x is the before street cleaning load (in lbs/curb-mile).  Enter values for:</a:t>
            </a:r>
          </a:p>
          <a:p>
            <a:endParaRPr lang="en-US" altLang="en-US" sz="1000" smtClean="0"/>
          </a:p>
          <a:p>
            <a:r>
              <a:rPr lang="en-US" altLang="en-US" sz="1000" smtClean="0"/>
              <a:t>m  (slope, less than 1)</a:t>
            </a:r>
          </a:p>
          <a:p>
            <a:endParaRPr lang="en-US" altLang="en-US" sz="1000" smtClean="0"/>
          </a:p>
          <a:p>
            <a:r>
              <a:rPr lang="en-US" altLang="en-US" sz="1000" smtClean="0"/>
              <a:t>b  (intercept, greater than or equal to 1)</a:t>
            </a:r>
          </a:p>
          <a:p>
            <a:endParaRPr lang="en-US" altLang="en-US" sz="1000" smtClean="0"/>
          </a:p>
          <a:p>
            <a:r>
              <a:rPr lang="en-US" altLang="en-US" sz="1000" smtClean="0"/>
              <a:t>Where m is the minimum removal fraction, or street cleaning effectiveness, and b is the minimum street dirt loading, after intensive street cleaning.</a:t>
            </a:r>
          </a:p>
          <a:p>
            <a:endParaRPr lang="en-US" altLang="en-US" sz="10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D8E94-E19A-466F-AA6D-752C4CABF7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193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A2C40-73B4-4C3C-B4F4-BEC8EA5F69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849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32591-A2A2-47D9-A0EF-EB4ADA277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9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FC7E8-C8C8-4A7E-A21C-CB54B2E75B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57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61BF5-9D6B-4584-8331-C9E39269A614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789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3039C9-A56F-4CD0-8CFF-C162F78792A0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848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FEF174-59D7-4600-940C-163780A84666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8856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8AED9A-BC1C-4F85-9368-9A1DE5BC5F88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8013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4D6E3F-3D68-4106-BE1E-0090ACE92ECE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0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45E12F-84F0-462A-9488-473669CBC946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5840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6F7D2-66E1-455F-94CF-FD1FC0284DFE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29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9FB95-E840-4A10-8114-F8BFE41B6A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896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65CD89-06C9-40CD-AA6A-224A0CE8BB0C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1285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F011B-65C3-4FA8-BB94-CB649363A593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3190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7EF3D7-67D7-48F6-8D17-214C5F00D70C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6185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99557-4938-4813-9534-1EBDF42024E0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6008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64AA824-837B-484F-910A-A1E3BDB03D84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721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EDBB1F5-B472-4047-9E96-523F9E7BD2C6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2114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61BF5-9D6B-4584-8331-C9E39269A614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6894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3039C9-A56F-4CD0-8CFF-C162F78792A0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1871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FEF174-59D7-4600-940C-163780A84666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786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8AED9A-BC1C-4F85-9368-9A1DE5BC5F88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764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58A30-9B71-4944-AFE1-12D4429621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1177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4D6E3F-3D68-4106-BE1E-0090ACE92ECE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5524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45E12F-84F0-462A-9488-473669CBC946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7330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6F7D2-66E1-455F-94CF-FD1FC0284DFE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0058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65CD89-06C9-40CD-AA6A-224A0CE8BB0C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4197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F011B-65C3-4FA8-BB94-CB649363A593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10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7EF3D7-67D7-48F6-8D17-214C5F00D70C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881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99557-4938-4813-9534-1EBDF42024E0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4067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64AA824-837B-484F-910A-A1E3BDB03D84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7388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EDBB1F5-B472-4047-9E96-523F9E7BD2C6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55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BC5E5-026F-4744-A89E-B870D8BD38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05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EC573-2329-46AB-8F78-9AEBBB2860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525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DE447-64FE-4F6C-83AE-F988CF9752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51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9DF1D-3543-4F29-983C-BC979B140F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42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0F458-514D-4E38-B723-A25B9CE794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838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F89A4-E3F5-4BD5-96A1-59FBC4100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190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E303AE2-76C1-4F60-9998-38D91EB29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  <p:sldLayoutId id="214748400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99">
                <a:gamma/>
                <a:shade val="46275"/>
                <a:invGamma/>
              </a:srgbClr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1" hangingPunct="1"/>
            <a:endParaRPr lang="en-US" altLang="en-US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1" hangingPunct="1"/>
            <a:endParaRPr lang="en-US" altLang="en-US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1" hangingPunct="1"/>
            <a:fld id="{2AA437ED-ED59-4925-A53B-F27DD3CC9A54}" type="slidenum">
              <a:rPr lang="en-US" altLang="en-US" smtClean="0">
                <a:solidFill>
                  <a:srgbClr val="FFFFFF"/>
                </a:solidFill>
                <a:latin typeface="Times New Roman" pitchFamily="18" charset="0"/>
              </a:rPr>
              <a:pPr eaLnBrk="1" hangingPunct="1"/>
              <a:t>‹#›</a:t>
            </a:fld>
            <a:endParaRPr lang="en-US" altLang="en-US" smtClean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34822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  <p:sldLayoutId id="2147484015" r:id="rId12"/>
    <p:sldLayoutId id="2147484016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99">
                <a:gamma/>
                <a:shade val="46275"/>
                <a:invGamma/>
              </a:srgbClr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1" hangingPunct="1"/>
            <a:endParaRPr lang="en-US" altLang="en-US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1" hangingPunct="1"/>
            <a:endParaRPr lang="en-US" altLang="en-US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1" hangingPunct="1"/>
            <a:fld id="{2AA437ED-ED59-4925-A53B-F27DD3CC9A54}" type="slidenum">
              <a:rPr lang="en-US" altLang="en-US" smtClean="0">
                <a:solidFill>
                  <a:srgbClr val="FFFFFF"/>
                </a:solidFill>
                <a:latin typeface="Times New Roman" pitchFamily="18" charset="0"/>
              </a:rPr>
              <a:pPr eaLnBrk="1" hangingPunct="1"/>
              <a:t>‹#›</a:t>
            </a:fld>
            <a:endParaRPr lang="en-US" altLang="en-US" smtClean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83742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  <p:sldLayoutId id="2147484029" r:id="rId12"/>
    <p:sldLayoutId id="2147484030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2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2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4.jpeg"/><Relationship Id="rId4" Type="http://schemas.openxmlformats.org/officeDocument/2006/relationships/image" Target="../media/image43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6.jpeg"/><Relationship Id="rId4" Type="http://schemas.openxmlformats.org/officeDocument/2006/relationships/image" Target="../media/image45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4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3"/>
          <p:cNvSpPr>
            <a:spLocks noGrp="1"/>
          </p:cNvSpPr>
          <p:nvPr>
            <p:ph type="ctrTitle"/>
          </p:nvPr>
        </p:nvSpPr>
        <p:spPr>
          <a:xfrm>
            <a:off x="762000" y="2667000"/>
            <a:ext cx="7772400" cy="990600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ea typeface="Calibri" pitchFamily="34" charset="0"/>
                <a:cs typeface="Calibri" pitchFamily="34" charset="0"/>
              </a:rPr>
              <a:t>Street Cleaning in WinSLAMM</a:t>
            </a:r>
          </a:p>
        </p:txBody>
      </p:sp>
      <p:sp>
        <p:nvSpPr>
          <p:cNvPr id="2051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2033302-5C9E-4242-8890-C76CFB0B58AA}" type="slidenum">
              <a:rPr lang="en-US" altLang="en-US" sz="14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400" smtClean="0">
              <a:latin typeface="Times New Roman" pitchFamily="18" charset="0"/>
            </a:endParaRP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50" y="609600"/>
            <a:ext cx="3086100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723900" y="4725988"/>
            <a:ext cx="7696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en-US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Using WinSLAMM v10 to Meet Urban Stormwater Management Goals</a:t>
            </a:r>
            <a:endParaRPr lang="en-US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8" name="Picture 4" descr="5-46 street dirt sampling San Jos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8000" contras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1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81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381000"/>
            <a:ext cx="7772400" cy="533400"/>
          </a:xfrm>
        </p:spPr>
        <p:txBody>
          <a:bodyPr/>
          <a:lstStyle/>
          <a:p>
            <a:r>
              <a:rPr lang="en-US" altLang="en-US" sz="2600" b="1"/>
              <a:t>Total Particulate Loading , Keyes – Good Asphalt Test Area</a:t>
            </a: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6488113" y="6400800"/>
            <a:ext cx="15049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/>
              <a:t>Pitt 1979</a:t>
            </a:r>
            <a:endParaRPr lang="en-US" altLang="en-US"/>
          </a:p>
        </p:txBody>
      </p:sp>
      <p:pic>
        <p:nvPicPr>
          <p:cNvPr id="124935" name="Picture 7" descr="1979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85875"/>
            <a:ext cx="83058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328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381000"/>
            <a:ext cx="7772400" cy="533400"/>
          </a:xfrm>
        </p:spPr>
        <p:txBody>
          <a:bodyPr/>
          <a:lstStyle/>
          <a:p>
            <a:r>
              <a:rPr lang="en-US" altLang="en-US" sz="3200" b="1"/>
              <a:t>Total Solids Accumulation Since Last Cleaning</a:t>
            </a:r>
          </a:p>
        </p:txBody>
      </p:sp>
      <p:pic>
        <p:nvPicPr>
          <p:cNvPr id="122883" name="Picture 3" descr="1979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7738" y="1066800"/>
            <a:ext cx="7315200" cy="54340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884" name="Text Box 4"/>
          <p:cNvSpPr txBox="1">
            <a:spLocks noChangeArrowheads="1"/>
          </p:cNvSpPr>
          <p:nvPr/>
        </p:nvSpPr>
        <p:spPr bwMode="auto">
          <a:xfrm>
            <a:off x="6488113" y="6400800"/>
            <a:ext cx="1098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/>
              <a:t>Pitt 1979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384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ChangeArrowheads="1"/>
          </p:cNvSpPr>
          <p:nvPr/>
        </p:nvSpPr>
        <p:spPr bwMode="auto">
          <a:xfrm>
            <a:off x="1517650" y="1543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32099" name="Picture 3" descr="4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75" y="533400"/>
            <a:ext cx="5135563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0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33400"/>
          </a:xfrm>
        </p:spPr>
        <p:txBody>
          <a:bodyPr/>
          <a:lstStyle/>
          <a:p>
            <a:r>
              <a:rPr lang="en-US" altLang="en-US" sz="3600" b="1"/>
              <a:t>Deposition and Accumulation of Street Dirt</a:t>
            </a: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7383463" y="5410200"/>
            <a:ext cx="1489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/>
              <a:t>Pitt 1979</a:t>
            </a:r>
          </a:p>
        </p:txBody>
      </p:sp>
    </p:spTree>
    <p:extLst>
      <p:ext uri="{BB962C8B-B14F-4D97-AF65-F5344CB8AC3E}">
        <p14:creationId xmlns:p14="http://schemas.microsoft.com/office/powerpoint/2010/main" val="164857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381000"/>
            <a:ext cx="7772400" cy="533400"/>
          </a:xfrm>
        </p:spPr>
        <p:txBody>
          <a:bodyPr/>
          <a:lstStyle/>
          <a:p>
            <a:r>
              <a:rPr lang="en-US" altLang="en-US" sz="3200" b="1"/>
              <a:t>Total Solids Removal by Street Cleaning</a:t>
            </a:r>
          </a:p>
        </p:txBody>
      </p:sp>
      <p:pic>
        <p:nvPicPr>
          <p:cNvPr id="247811" name="Picture 3" descr="1979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6000" y="1143000"/>
            <a:ext cx="7043738" cy="53165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7812" name="Text Box 4"/>
          <p:cNvSpPr txBox="1">
            <a:spLocks noChangeArrowheads="1"/>
          </p:cNvSpPr>
          <p:nvPr/>
        </p:nvSpPr>
        <p:spPr bwMode="auto">
          <a:xfrm>
            <a:off x="7653338" y="6400800"/>
            <a:ext cx="1355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2000" smtClean="0">
                <a:solidFill>
                  <a:srgbClr val="FFFFFF"/>
                </a:solidFill>
                <a:latin typeface="Times New Roman" pitchFamily="18" charset="0"/>
              </a:rPr>
              <a:t>Pitt 1979</a:t>
            </a:r>
            <a:endParaRPr lang="en-US" altLang="en-US" sz="2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5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2560638" y="1943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41315" name="Picture 3" descr="Bellevue washof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914400"/>
            <a:ext cx="7383463" cy="545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1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altLang="en-US" sz="3600" b="1"/>
              <a:t>Washoff of Street Dirt, Bellevue, WA</a:t>
            </a:r>
          </a:p>
        </p:txBody>
      </p:sp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6705600" y="6461125"/>
            <a:ext cx="19780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/>
              <a:t>Pitt 1985</a:t>
            </a:r>
          </a:p>
        </p:txBody>
      </p:sp>
    </p:spTree>
    <p:extLst>
      <p:ext uri="{BB962C8B-B14F-4D97-AF65-F5344CB8AC3E}">
        <p14:creationId xmlns:p14="http://schemas.microsoft.com/office/powerpoint/2010/main" val="338495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038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Goals of Studies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3200400"/>
            <a:ext cx="7848600" cy="3200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b="1" smtClean="0"/>
              <a:t>Collect Information to Predict Water Quality Benefits of Street Cleaning</a:t>
            </a:r>
          </a:p>
          <a:p>
            <a:pPr lvl="1" eaLnBrk="1" hangingPunct="1"/>
            <a:r>
              <a:rPr lang="en-US" altLang="en-US" sz="2400" smtClean="0"/>
              <a:t>Pick-up efficiency</a:t>
            </a:r>
          </a:p>
          <a:p>
            <a:pPr lvl="1" eaLnBrk="1" hangingPunct="1"/>
            <a:r>
              <a:rPr lang="en-US" altLang="en-US" sz="2400" smtClean="0"/>
              <a:t>Accumulation Rate of Street Dirt</a:t>
            </a:r>
          </a:p>
          <a:p>
            <a:pPr lvl="1" eaLnBrk="1" hangingPunct="1"/>
            <a:r>
              <a:rPr lang="en-US" altLang="en-US" sz="2400" smtClean="0"/>
              <a:t>Wash-off of Street dirt during event</a:t>
            </a:r>
          </a:p>
        </p:txBody>
      </p:sp>
      <p:pic>
        <p:nvPicPr>
          <p:cNvPr id="4100" name="Picture 4" descr="highswee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04800" y="1752600"/>
            <a:ext cx="480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b="1">
                <a:latin typeface="Book Antiqua" pitchFamily="18" charset="0"/>
              </a:rPr>
              <a:t>Water Quality Benefits at the End of  the Pipe</a:t>
            </a:r>
            <a:r>
              <a:rPr lang="en-US" altLang="en-US" b="1">
                <a:latin typeface="Garamond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adison-area-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067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2243" name="AutoShape 3"/>
          <p:cNvSpPr>
            <a:spLocks noChangeArrowheads="1"/>
          </p:cNvSpPr>
          <p:nvPr/>
        </p:nvSpPr>
        <p:spPr bwMode="auto">
          <a:xfrm>
            <a:off x="2514600" y="5410200"/>
            <a:ext cx="457200" cy="533400"/>
          </a:xfrm>
          <a:prstGeom prst="star5">
            <a:avLst/>
          </a:prstGeom>
          <a:solidFill>
            <a:srgbClr val="FD3A1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162244" name="Picture 4" descr="basins_with_orth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90600" y="533400"/>
            <a:ext cx="6915150" cy="6157913"/>
            <a:chOff x="624" y="336"/>
            <a:chExt cx="4356" cy="3879"/>
          </a:xfrm>
        </p:grpSpPr>
        <p:sp>
          <p:nvSpPr>
            <p:cNvPr id="5126" name="Text Box 6"/>
            <p:cNvSpPr txBox="1">
              <a:spLocks noChangeArrowheads="1"/>
            </p:cNvSpPr>
            <p:nvPr/>
          </p:nvSpPr>
          <p:spPr bwMode="auto">
            <a:xfrm>
              <a:off x="624" y="336"/>
              <a:ext cx="1604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charset="0"/>
                </a:rPr>
                <a:t>High-Frequency Broom</a:t>
              </a:r>
            </a:p>
          </p:txBody>
        </p:sp>
        <p:sp>
          <p:nvSpPr>
            <p:cNvPr id="5127" name="Text Box 7"/>
            <p:cNvSpPr txBox="1">
              <a:spLocks noChangeArrowheads="1"/>
            </p:cNvSpPr>
            <p:nvPr/>
          </p:nvSpPr>
          <p:spPr bwMode="auto">
            <a:xfrm>
              <a:off x="1168" y="1488"/>
              <a:ext cx="1572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charset="0"/>
                </a:rPr>
                <a:t>Low-Frequency Broom</a:t>
              </a:r>
            </a:p>
          </p:txBody>
        </p:sp>
        <p:sp>
          <p:nvSpPr>
            <p:cNvPr id="5128" name="Text Box 8"/>
            <p:cNvSpPr txBox="1">
              <a:spLocks noChangeArrowheads="1"/>
            </p:cNvSpPr>
            <p:nvPr/>
          </p:nvSpPr>
          <p:spPr bwMode="auto">
            <a:xfrm>
              <a:off x="4400" y="912"/>
              <a:ext cx="580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charset="0"/>
                </a:rPr>
                <a:t>Control</a:t>
              </a:r>
            </a:p>
          </p:txBody>
        </p:sp>
        <p:sp>
          <p:nvSpPr>
            <p:cNvPr id="5129" name="Text Box 9"/>
            <p:cNvSpPr txBox="1">
              <a:spLocks noChangeArrowheads="1"/>
            </p:cNvSpPr>
            <p:nvPr/>
          </p:nvSpPr>
          <p:spPr bwMode="auto">
            <a:xfrm>
              <a:off x="3280" y="3984"/>
              <a:ext cx="900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charset="0"/>
                </a:rPr>
                <a:t>Air Sweeper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16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asins_with_orth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947" name="Picture 3" descr="crosswi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572000"/>
            <a:ext cx="2819400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948" name="Picture 4" descr="pelica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325755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949" name="Picture 5" descr="P000267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592638"/>
            <a:ext cx="2971800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950" name="Picture 6" descr="pelica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438400"/>
            <a:ext cx="325755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8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8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18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8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18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18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1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smtClean="0"/>
              <a:t>                             WATER QUALITY</a:t>
            </a:r>
          </a:p>
        </p:txBody>
      </p:sp>
      <p:pic>
        <p:nvPicPr>
          <p:cNvPr id="7171" name="Picture 3" descr="kn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1752600"/>
            <a:ext cx="3403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knox_vel_pro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371600"/>
            <a:ext cx="2743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KN_new_pi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619500"/>
            <a:ext cx="2428875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7" descr="usg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"/>
            <a:ext cx="342900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6781800" y="22860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Garamond" pitchFamily="18" charset="0"/>
              </a:rPr>
              <a:t>Probe for Flow</a:t>
            </a:r>
          </a:p>
        </p:txBody>
      </p:sp>
      <p:sp>
        <p:nvSpPr>
          <p:cNvPr id="7176" name="Text Box 9"/>
          <p:cNvSpPr txBox="1">
            <a:spLocks noChangeArrowheads="1"/>
          </p:cNvSpPr>
          <p:nvPr/>
        </p:nvSpPr>
        <p:spPr bwMode="auto">
          <a:xfrm>
            <a:off x="4495800" y="60198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Garamond" pitchFamily="18" charset="0"/>
              </a:rPr>
              <a:t>Sample Intake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6388"/>
            <a:ext cx="9144000" cy="76041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en-US" smtClean="0"/>
              <a:t>We will cover . . 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8600" y="1219200"/>
            <a:ext cx="4114800" cy="4876800"/>
          </a:xfrm>
        </p:spPr>
        <p:txBody>
          <a:bodyPr/>
          <a:lstStyle/>
          <a:p>
            <a:pPr eaLnBrk="1" hangingPunct="1"/>
            <a:r>
              <a:rPr lang="en-US" altLang="en-US" sz="3600" smtClean="0">
                <a:latin typeface="Times New Roman" pitchFamily="18" charset="0"/>
                <a:cs typeface="Times New Roman" pitchFamily="18" charset="0"/>
              </a:rPr>
              <a:t>Research Results</a:t>
            </a:r>
          </a:p>
          <a:p>
            <a:pPr eaLnBrk="1" hangingPunct="1"/>
            <a:r>
              <a:rPr lang="en-US" altLang="en-US" sz="3600" smtClean="0">
                <a:latin typeface="Times New Roman" pitchFamily="18" charset="0"/>
                <a:cs typeface="Times New Roman" pitchFamily="18" charset="0"/>
              </a:rPr>
              <a:t>How model calculates water quality benefits of street cleaning</a:t>
            </a:r>
          </a:p>
          <a:p>
            <a:pPr eaLnBrk="1" hangingPunct="1"/>
            <a:r>
              <a:rPr lang="en-US" altLang="en-US" sz="3600" smtClean="0">
                <a:latin typeface="Times New Roman" pitchFamily="18" charset="0"/>
                <a:cs typeface="Times New Roman" pitchFamily="18" charset="0"/>
              </a:rPr>
              <a:t>Typical model output for street cleaning</a:t>
            </a:r>
          </a:p>
        </p:txBody>
      </p:sp>
      <p:pic>
        <p:nvPicPr>
          <p:cNvPr id="3076" name="Picture 9" descr="crosswind_sweepi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65675" y="2589213"/>
            <a:ext cx="3803650" cy="254793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333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/>
              <a:t>Example of Water Samples Collected From Residential Storm Sewers</a:t>
            </a:r>
          </a:p>
        </p:txBody>
      </p:sp>
      <p:pic>
        <p:nvPicPr>
          <p:cNvPr id="8195" name="Picture 3" descr="bottle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317750"/>
            <a:ext cx="8229600" cy="30908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smtClean="0"/>
              <a:t>Expected Change in Relationship Between Control and Test Site Pollutant Loads</a:t>
            </a:r>
          </a:p>
        </p:txBody>
      </p:sp>
      <p:graphicFrame>
        <p:nvGraphicFramePr>
          <p:cNvPr id="921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55638" y="1600200"/>
          <a:ext cx="7832725" cy="452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Chart" r:id="rId3" imgW="8391410" imgH="4848120" progId="MSGraph.Chart.8">
                  <p:embed followColorScheme="full"/>
                </p:oleObj>
              </mc:Choice>
              <mc:Fallback>
                <p:oleObj name="Chart" r:id="rId3" imgW="8391410" imgH="4848120" progId="MSGraph.Chart.8">
                  <p:embed followColorScheme="full"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638" y="1600200"/>
                        <a:ext cx="7832725" cy="452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6705600" y="6096000"/>
            <a:ext cx="914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 flipV="1">
            <a:off x="838200" y="182880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524000" y="2911475"/>
            <a:ext cx="152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Garamond" pitchFamily="18" charset="0"/>
              </a:rPr>
              <a:t>No Street Cleaning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419600" y="49530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Garamond" pitchFamily="18" charset="0"/>
              </a:rPr>
              <a:t>With Street Cleaning</a:t>
            </a: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H="1" flipV="1">
            <a:off x="5867400" y="4371975"/>
            <a:ext cx="4572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3048000" y="3543300"/>
            <a:ext cx="74295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0" y="139700"/>
          <a:ext cx="9131300" cy="670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Chart" r:id="rId3" imgW="9134386" imgH="6705506" progId="Excel.Chart.8">
                  <p:embed/>
                </p:oleObj>
              </mc:Choice>
              <mc:Fallback>
                <p:oleObj name="Chart" r:id="rId3" imgW="9134386" imgH="6705506" progId="Excel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39700"/>
                        <a:ext cx="9131300" cy="670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URF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530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57200" y="5029200"/>
            <a:ext cx="3352800" cy="119062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>
                <a:latin typeface="Times New Roman" pitchFamily="18" charset="0"/>
              </a:rPr>
              <a:t>Other Sources (Wash On)</a:t>
            </a:r>
          </a:p>
        </p:txBody>
      </p:sp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90800"/>
            <a:ext cx="4572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5638800" y="3124200"/>
            <a:ext cx="2743200" cy="4572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Arial" charset="0"/>
              </a:rPr>
              <a:t>Delivery in Pipe</a:t>
            </a:r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5715000" y="0"/>
            <a:ext cx="3429000" cy="204152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latin typeface="Arial" charset="0"/>
              </a:rPr>
              <a:t>Factors Affecting Effectiveness of Street Cleaning</a:t>
            </a:r>
          </a:p>
        </p:txBody>
      </p:sp>
      <p:graphicFrame>
        <p:nvGraphicFramePr>
          <p:cNvPr id="11271" name="Object 9"/>
          <p:cNvGraphicFramePr>
            <a:graphicFrameLocks noChangeAspect="1"/>
          </p:cNvGraphicFramePr>
          <p:nvPr/>
        </p:nvGraphicFramePr>
        <p:xfrm>
          <a:off x="228600" y="3214688"/>
          <a:ext cx="4191000" cy="240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Chart" r:id="rId5" imgW="7772535" imgH="4533840" progId="MSGraph.Chart.8">
                  <p:embed followColorScheme="full"/>
                </p:oleObj>
              </mc:Choice>
              <mc:Fallback>
                <p:oleObj name="Chart" r:id="rId5" imgW="7772535" imgH="4533840" progId="MSGraph.Chart.8">
                  <p:embed followColorScheme="full"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214688"/>
                        <a:ext cx="4191000" cy="240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Roger\Desktop\Family  Photos 011808\2010 Photos\street cleaning\DSC_89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17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6324600" y="152400"/>
            <a:ext cx="2514600" cy="95408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Garamond" pitchFamily="18" charset="0"/>
              </a:rPr>
              <a:t>Before Broom Street Cleaner</a:t>
            </a:r>
          </a:p>
        </p:txBody>
      </p:sp>
      <p:cxnSp>
        <p:nvCxnSpPr>
          <p:cNvPr id="12292" name="Straight Arrow Connector 5"/>
          <p:cNvCxnSpPr>
            <a:cxnSpLocks noChangeShapeType="1"/>
          </p:cNvCxnSpPr>
          <p:nvPr/>
        </p:nvCxnSpPr>
        <p:spPr bwMode="auto">
          <a:xfrm rot="5400000">
            <a:off x="5600700" y="1181100"/>
            <a:ext cx="1066800" cy="990600"/>
          </a:xfrm>
          <a:prstGeom prst="straightConnector1">
            <a:avLst/>
          </a:prstGeom>
          <a:noFill/>
          <a:ln w="571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3" name="TextBox 6"/>
          <p:cNvSpPr txBox="1">
            <a:spLocks noChangeArrowheads="1"/>
          </p:cNvSpPr>
          <p:nvPr/>
        </p:nvSpPr>
        <p:spPr bwMode="auto">
          <a:xfrm>
            <a:off x="6781800" y="3124200"/>
            <a:ext cx="2362200" cy="95408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Garamond" pitchFamily="18" charset="0"/>
              </a:rPr>
              <a:t>After Broom Street Cleaner</a:t>
            </a:r>
          </a:p>
        </p:txBody>
      </p:sp>
      <p:cxnSp>
        <p:nvCxnSpPr>
          <p:cNvPr id="12294" name="Straight Arrow Connector 8"/>
          <p:cNvCxnSpPr>
            <a:cxnSpLocks noChangeShapeType="1"/>
          </p:cNvCxnSpPr>
          <p:nvPr/>
        </p:nvCxnSpPr>
        <p:spPr bwMode="auto">
          <a:xfrm rot="10800000" flipV="1">
            <a:off x="6553200" y="4114800"/>
            <a:ext cx="1295400" cy="1143000"/>
          </a:xfrm>
          <a:prstGeom prst="straightConnector1">
            <a:avLst/>
          </a:prstGeom>
          <a:noFill/>
          <a:ln w="571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9236" name="Rectangle 4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/>
              <a:t>Models Estimate Sawtooth Pattern Based on Street Load Data</a:t>
            </a:r>
          </a:p>
        </p:txBody>
      </p:sp>
      <p:graphicFrame>
        <p:nvGraphicFramePr>
          <p:cNvPr id="15363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063625" y="2217738"/>
          <a:ext cx="6956425" cy="3878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0" name="Chart" r:id="rId3" imgW="8696390" imgH="4848120" progId="MSGraph.Chart.8">
                  <p:embed followColorScheme="full"/>
                </p:oleObj>
              </mc:Choice>
              <mc:Fallback>
                <p:oleObj name="Chart" r:id="rId3" imgW="8696390" imgH="4848120" progId="MSGraph.Chart.8">
                  <p:embed followColorScheme="full"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3625" y="2217738"/>
                        <a:ext cx="6956425" cy="3878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" name="Line 6"/>
          <p:cNvSpPr>
            <a:spLocks noChangeShapeType="1"/>
          </p:cNvSpPr>
          <p:nvPr/>
        </p:nvSpPr>
        <p:spPr bwMode="auto">
          <a:xfrm>
            <a:off x="5334000" y="6096000"/>
            <a:ext cx="1295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5" name="Line 8"/>
          <p:cNvSpPr>
            <a:spLocks noChangeShapeType="1"/>
          </p:cNvSpPr>
          <p:nvPr/>
        </p:nvSpPr>
        <p:spPr bwMode="auto">
          <a:xfrm flipV="1">
            <a:off x="685800" y="2057400"/>
            <a:ext cx="0" cy="83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1981200" y="4419600"/>
            <a:ext cx="1828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Garamond" pitchFamily="18" charset="0"/>
              </a:rPr>
              <a:t>Accumulation</a:t>
            </a:r>
          </a:p>
        </p:txBody>
      </p: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3581400" y="2419350"/>
            <a:ext cx="198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Garamond" pitchFamily="18" charset="0"/>
              </a:rPr>
              <a:t>Street Cleaning</a:t>
            </a:r>
          </a:p>
        </p:txBody>
      </p:sp>
      <p:sp>
        <p:nvSpPr>
          <p:cNvPr id="15368" name="Text Box 11"/>
          <p:cNvSpPr txBox="1">
            <a:spLocks noChangeArrowheads="1"/>
          </p:cNvSpPr>
          <p:nvPr/>
        </p:nvSpPr>
        <p:spPr bwMode="auto">
          <a:xfrm>
            <a:off x="2762250" y="3627438"/>
            <a:ext cx="1219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Garamond" pitchFamily="18" charset="0"/>
              </a:rPr>
              <a:t>Wash Off</a:t>
            </a:r>
          </a:p>
        </p:txBody>
      </p:sp>
      <p:sp>
        <p:nvSpPr>
          <p:cNvPr id="15369" name="Line 12"/>
          <p:cNvSpPr>
            <a:spLocks noChangeShapeType="1"/>
          </p:cNvSpPr>
          <p:nvPr/>
        </p:nvSpPr>
        <p:spPr bwMode="auto">
          <a:xfrm flipH="1" flipV="1">
            <a:off x="2209800" y="3825875"/>
            <a:ext cx="228600" cy="5699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70" name="Text Box 13"/>
          <p:cNvSpPr txBox="1">
            <a:spLocks noChangeArrowheads="1"/>
          </p:cNvSpPr>
          <p:nvPr/>
        </p:nvSpPr>
        <p:spPr bwMode="auto">
          <a:xfrm>
            <a:off x="6019800" y="4110038"/>
            <a:ext cx="1219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Garamond" pitchFamily="18" charset="0"/>
              </a:rPr>
              <a:t>Wash Off</a:t>
            </a:r>
          </a:p>
        </p:txBody>
      </p:sp>
      <p:sp>
        <p:nvSpPr>
          <p:cNvPr id="15371" name="Text Box 14"/>
          <p:cNvSpPr txBox="1">
            <a:spLocks noChangeArrowheads="1"/>
          </p:cNvSpPr>
          <p:nvPr/>
        </p:nvSpPr>
        <p:spPr bwMode="auto">
          <a:xfrm>
            <a:off x="5905500" y="2276475"/>
            <a:ext cx="213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Garamond" pitchFamily="18" charset="0"/>
              </a:rPr>
              <a:t>Street Cleaning</a:t>
            </a:r>
          </a:p>
        </p:txBody>
      </p:sp>
      <p:sp>
        <p:nvSpPr>
          <p:cNvPr id="15372" name="Line 15"/>
          <p:cNvSpPr>
            <a:spLocks noChangeShapeType="1"/>
          </p:cNvSpPr>
          <p:nvPr/>
        </p:nvSpPr>
        <p:spPr bwMode="auto">
          <a:xfrm flipH="1">
            <a:off x="3143250" y="2781300"/>
            <a:ext cx="66675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73" name="Line 16"/>
          <p:cNvSpPr>
            <a:spLocks noChangeShapeType="1"/>
          </p:cNvSpPr>
          <p:nvPr/>
        </p:nvSpPr>
        <p:spPr bwMode="auto">
          <a:xfrm flipV="1">
            <a:off x="3733800" y="3314700"/>
            <a:ext cx="342900" cy="3889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74" name="Line 17"/>
          <p:cNvSpPr>
            <a:spLocks noChangeShapeType="1"/>
          </p:cNvSpPr>
          <p:nvPr/>
        </p:nvSpPr>
        <p:spPr bwMode="auto">
          <a:xfrm flipH="1">
            <a:off x="6426200" y="2819400"/>
            <a:ext cx="355600" cy="2460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75" name="Line 18"/>
          <p:cNvSpPr>
            <a:spLocks noChangeShapeType="1"/>
          </p:cNvSpPr>
          <p:nvPr/>
        </p:nvSpPr>
        <p:spPr bwMode="auto">
          <a:xfrm flipV="1">
            <a:off x="6610350" y="3519488"/>
            <a:ext cx="704850" cy="5349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76" name="Rectangle 19"/>
          <p:cNvSpPr>
            <a:spLocks noChangeArrowheads="1"/>
          </p:cNvSpPr>
          <p:nvPr/>
        </p:nvSpPr>
        <p:spPr bwMode="auto">
          <a:xfrm>
            <a:off x="4591050" y="3787775"/>
            <a:ext cx="154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 b="1">
                <a:latin typeface="Garamond" pitchFamily="18" charset="0"/>
              </a:rPr>
              <a:t>Accumulation</a:t>
            </a:r>
          </a:p>
        </p:txBody>
      </p:sp>
      <p:sp>
        <p:nvSpPr>
          <p:cNvPr id="15377" name="Line 20"/>
          <p:cNvSpPr>
            <a:spLocks noChangeShapeType="1"/>
          </p:cNvSpPr>
          <p:nvPr/>
        </p:nvSpPr>
        <p:spPr bwMode="auto">
          <a:xfrm flipH="1" flipV="1">
            <a:off x="5365750" y="3170238"/>
            <a:ext cx="152400" cy="7000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vacuume_setup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314575"/>
            <a:ext cx="6019800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P000267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57800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9188" name="Rectangle 4"/>
          <p:cNvSpPr>
            <a:spLocks noChangeArrowheads="1"/>
          </p:cNvSpPr>
          <p:nvPr/>
        </p:nvSpPr>
        <p:spPr bwMode="auto">
          <a:xfrm>
            <a:off x="152400" y="3810000"/>
            <a:ext cx="2971800" cy="30464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Street Loads Measured Before and After Every Cleaning; over time; and before and after rain</a:t>
            </a:r>
          </a:p>
          <a:p>
            <a:pPr>
              <a:defRPr/>
            </a:pPr>
            <a:endParaRPr lang="en-US" sz="2400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5486400" y="220663"/>
            <a:ext cx="34290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latin typeface="Garamond" pitchFamily="18" charset="0"/>
              </a:rPr>
              <a:t>Measure Changes in Street Dirt Loads with Vacuum Cleaners – 2 Tons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84" name="Rectangle 4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Average Percent Reduction in Street Dirt by Particle Size</a:t>
            </a:r>
          </a:p>
        </p:txBody>
      </p:sp>
      <p:graphicFrame>
        <p:nvGraphicFramePr>
          <p:cNvPr id="17411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984250" y="2251075"/>
          <a:ext cx="7099300" cy="387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Chart" r:id="rId3" imgW="8229600" imgH="4495770" progId="MSGraph.Chart.8">
                  <p:embed followColorScheme="full"/>
                </p:oleObj>
              </mc:Choice>
              <mc:Fallback>
                <p:oleObj name="Chart" r:id="rId3" imgW="8229600" imgH="4495770" progId="MSGraph.Chart.8">
                  <p:embed followColorScheme="full"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0" y="2251075"/>
                        <a:ext cx="7099300" cy="3878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5410200" y="2857500"/>
            <a:ext cx="18669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Garamond" pitchFamily="18" charset="0"/>
              </a:rPr>
              <a:t>Vacuum Assisted</a:t>
            </a:r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4533900" y="4792663"/>
            <a:ext cx="914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 b="1">
                <a:latin typeface="Garamond" pitchFamily="18" charset="0"/>
              </a:rPr>
              <a:t>Broom</a:t>
            </a:r>
          </a:p>
        </p:txBody>
      </p: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2971800" y="4357688"/>
            <a:ext cx="9858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Garamond" pitchFamily="18" charset="0"/>
              </a:rPr>
              <a:t>Reg. Air</a:t>
            </a:r>
          </a:p>
        </p:txBody>
      </p:sp>
      <p:sp>
        <p:nvSpPr>
          <p:cNvPr id="17415" name="Line 10"/>
          <p:cNvSpPr>
            <a:spLocks noChangeShapeType="1"/>
          </p:cNvSpPr>
          <p:nvPr/>
        </p:nvSpPr>
        <p:spPr bwMode="auto">
          <a:xfrm flipH="1">
            <a:off x="6343650" y="3224213"/>
            <a:ext cx="304800" cy="3111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416" name="Line 11"/>
          <p:cNvSpPr>
            <a:spLocks noChangeShapeType="1"/>
          </p:cNvSpPr>
          <p:nvPr/>
        </p:nvSpPr>
        <p:spPr bwMode="auto">
          <a:xfrm flipV="1">
            <a:off x="5391150" y="4724400"/>
            <a:ext cx="476250" cy="2714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417" name="Line 12"/>
          <p:cNvSpPr>
            <a:spLocks noChangeShapeType="1"/>
          </p:cNvSpPr>
          <p:nvPr/>
        </p:nvSpPr>
        <p:spPr bwMode="auto">
          <a:xfrm flipV="1">
            <a:off x="3957638" y="4191000"/>
            <a:ext cx="554037" cy="3492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elican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1025"/>
            <a:ext cx="4191000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crosswi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4724400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3124200" y="6096000"/>
            <a:ext cx="838200" cy="76200"/>
          </a:xfrm>
          <a:prstGeom prst="leftRightArrow">
            <a:avLst>
              <a:gd name="adj1" fmla="val 50000"/>
              <a:gd name="adj2" fmla="val 22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Garamond" pitchFamily="18" charset="0"/>
            </a:endParaRP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4648200" y="2819400"/>
            <a:ext cx="762000" cy="76200"/>
          </a:xfrm>
          <a:prstGeom prst="leftRightArrow">
            <a:avLst>
              <a:gd name="adj1" fmla="val 50000"/>
              <a:gd name="adj2" fmla="val 200000"/>
            </a:avLst>
          </a:prstGeom>
          <a:solidFill>
            <a:srgbClr val="FF0000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hlink"/>
              </a:solidFill>
              <a:latin typeface="Garamond" pitchFamily="18" charset="0"/>
            </a:endParaRPr>
          </a:p>
        </p:txBody>
      </p:sp>
      <p:pic>
        <p:nvPicPr>
          <p:cNvPr id="18438" name="Picture 6" descr="P0002679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095625"/>
            <a:ext cx="5257800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228600" y="0"/>
            <a:ext cx="3962400" cy="308133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latin typeface="Arial" charset="0"/>
              </a:rPr>
              <a:t>Street Cleaning Effectiveness Reduced Because Gutter Broom Makes More Fine Particles Available for Wash Off</a:t>
            </a:r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 flipH="1">
            <a:off x="4876800" y="3429000"/>
            <a:ext cx="152400" cy="20574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Accumulation Functions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770" name="Picture 2" descr="street clea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066800"/>
            <a:ext cx="5943600" cy="390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8771" name="Text Box 3"/>
          <p:cNvSpPr txBox="1">
            <a:spLocks noChangeArrowheads="1"/>
          </p:cNvSpPr>
          <p:nvPr/>
        </p:nvSpPr>
        <p:spPr bwMode="auto">
          <a:xfrm>
            <a:off x="381000" y="95250"/>
            <a:ext cx="87630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3200" b="1"/>
              <a:t>Street and catchbasin cleaning, and inlet controls most effective for smaller rains or heavily paved areas.</a:t>
            </a:r>
          </a:p>
        </p:txBody>
      </p:sp>
      <p:pic>
        <p:nvPicPr>
          <p:cNvPr id="288772" name="Picture 4" descr="Vactor catchbasin clean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94138"/>
            <a:ext cx="4495800" cy="272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744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aphicFrame>
          <p:nvGraphicFramePr>
            <p:cNvPr id="20483" name="Object 2"/>
            <p:cNvGraphicFramePr>
              <a:graphicFrameLocks noChangeAspect="1"/>
            </p:cNvGraphicFramePr>
            <p:nvPr/>
          </p:nvGraphicFramePr>
          <p:xfrm>
            <a:off x="0" y="0"/>
            <a:ext cx="5760" cy="4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0" name="Chart" r:id="rId3" imgW="5886437" imgH="5972298" progId="Excel.Chart.8">
                    <p:embed/>
                  </p:oleObj>
                </mc:Choice>
                <mc:Fallback>
                  <p:oleObj name="Chart" r:id="rId3" imgW="5886437" imgH="5972298" progId="Excel.Chart.8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5760" cy="43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84" name="Text Box 3"/>
            <p:cNvSpPr txBox="1">
              <a:spLocks noChangeArrowheads="1"/>
            </p:cNvSpPr>
            <p:nvPr/>
          </p:nvSpPr>
          <p:spPr bwMode="auto">
            <a:xfrm>
              <a:off x="1008" y="1632"/>
              <a:ext cx="1872" cy="518"/>
            </a:xfrm>
            <a:prstGeom prst="rect">
              <a:avLst/>
            </a:prstGeom>
            <a:solidFill>
              <a:srgbClr val="1F4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latin typeface="Arial" charset="0"/>
                </a:rPr>
                <a:t>Residential – 15 lbs\curb mile\day; </a:t>
              </a:r>
            </a:p>
          </p:txBody>
        </p:sp>
        <p:sp>
          <p:nvSpPr>
            <p:cNvPr id="20485" name="Text Box 4"/>
            <p:cNvSpPr txBox="1">
              <a:spLocks noChangeArrowheads="1"/>
            </p:cNvSpPr>
            <p:nvPr/>
          </p:nvSpPr>
          <p:spPr bwMode="auto">
            <a:xfrm>
              <a:off x="3168" y="1248"/>
              <a:ext cx="2256" cy="518"/>
            </a:xfrm>
            <a:prstGeom prst="rect">
              <a:avLst/>
            </a:prstGeom>
            <a:solidFill>
              <a:srgbClr val="1F4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latin typeface="Arial" charset="0"/>
                </a:rPr>
                <a:t>0.75 of Previous Interval after 15 days</a:t>
              </a:r>
            </a:p>
          </p:txBody>
        </p:sp>
        <p:sp>
          <p:nvSpPr>
            <p:cNvPr id="20486" name="Line 5"/>
            <p:cNvSpPr>
              <a:spLocks noChangeShapeType="1"/>
            </p:cNvSpPr>
            <p:nvPr/>
          </p:nvSpPr>
          <p:spPr bwMode="auto">
            <a:xfrm>
              <a:off x="1488" y="2208"/>
              <a:ext cx="336" cy="720"/>
            </a:xfrm>
            <a:prstGeom prst="line">
              <a:avLst/>
            </a:prstGeom>
            <a:noFill/>
            <a:ln w="50800">
              <a:solidFill>
                <a:srgbClr val="00008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0487" name="Line 6"/>
            <p:cNvSpPr>
              <a:spLocks noChangeShapeType="1"/>
            </p:cNvSpPr>
            <p:nvPr/>
          </p:nvSpPr>
          <p:spPr bwMode="auto">
            <a:xfrm>
              <a:off x="3792" y="1776"/>
              <a:ext cx="240" cy="672"/>
            </a:xfrm>
            <a:prstGeom prst="line">
              <a:avLst/>
            </a:prstGeom>
            <a:noFill/>
            <a:ln w="50800">
              <a:solidFill>
                <a:srgbClr val="00008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381000"/>
            <a:ext cx="7772400" cy="533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200" b="1" smtClean="0"/>
              <a:t>Total Solids Accumulation Since Last Cleaning</a:t>
            </a:r>
          </a:p>
        </p:txBody>
      </p:sp>
      <p:pic>
        <p:nvPicPr>
          <p:cNvPr id="21507" name="Picture 3" descr="1979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-10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7738" y="1066800"/>
            <a:ext cx="7315200" cy="5434013"/>
          </a:xfrm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488113" y="6400800"/>
            <a:ext cx="18938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latin typeface="Times New Roman" pitchFamily="18" charset="0"/>
              </a:rPr>
              <a:t>Pitt 1979</a:t>
            </a:r>
            <a:endParaRPr lang="en-US" altLang="en-US" sz="1800">
              <a:latin typeface="Times New Roman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2514600" y="5334000"/>
            <a:ext cx="0" cy="6858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752600" y="5334000"/>
            <a:ext cx="762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Wash –off Functions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560638" y="19431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Garamond" pitchFamily="18" charset="0"/>
            </a:endParaRPr>
          </a:p>
        </p:txBody>
      </p:sp>
      <p:pic>
        <p:nvPicPr>
          <p:cNvPr id="23555" name="Picture 3" descr="Bellevue washof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914400"/>
            <a:ext cx="7383463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pPr eaLnBrk="1" hangingPunct="1"/>
            <a:r>
              <a:rPr lang="en-US" altLang="en-US" sz="3600" smtClean="0"/>
              <a:t>Washoff of Street Dirt, Bellevue, WA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705600" y="6461125"/>
            <a:ext cx="19780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latin typeface="Times New Roman" pitchFamily="18" charset="0"/>
              </a:rPr>
              <a:t>Pitt 1985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64" name="Rectangle 4"/>
          <p:cNvSpPr>
            <a:spLocks noGrp="1" noChangeArrowheads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/>
              <a:t>Wash Off Coefficients for Smooth and Intermediate Streets</a:t>
            </a:r>
          </a:p>
        </p:txBody>
      </p:sp>
      <p:graphicFrame>
        <p:nvGraphicFramePr>
          <p:cNvPr id="1474589" name="Group 2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4413290"/>
              </p:ext>
            </p:extLst>
          </p:nvPr>
        </p:nvGraphicFramePr>
        <p:xfrm>
          <a:off x="457200" y="1600200"/>
          <a:ext cx="8229600" cy="37465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149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Street Load, lbs\curb mile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Rain Intensity of 3 mm\hr.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(0.12 in\hr)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Rain Intensity of 12 mm\hr.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(0.47 in\hr)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1400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0.20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0.26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400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0.15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0.35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6"/>
          <p:cNvGraphicFramePr>
            <a:graphicFrameLocks noChangeAspect="1"/>
          </p:cNvGraphicFramePr>
          <p:nvPr/>
        </p:nvGraphicFramePr>
        <p:xfrm>
          <a:off x="0" y="0"/>
          <a:ext cx="9131300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5" name="Chart" r:id="rId3" imgW="9134386" imgH="6600843" progId="Excel.Chart.8">
                  <p:embed/>
                </p:oleObj>
              </mc:Choice>
              <mc:Fallback>
                <p:oleObj name="Chart" r:id="rId3" imgW="9134386" imgH="6600843" progId="Excel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31300" cy="660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Productivity Functions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5"/>
          <p:cNvGraphicFramePr>
            <a:graphicFrameLocks noGrp="1" noChangeAspect="1"/>
          </p:cNvGraphicFramePr>
          <p:nvPr>
            <p:ph idx="4294967295"/>
          </p:nvPr>
        </p:nvGraphicFramePr>
        <p:xfrm>
          <a:off x="0" y="200025"/>
          <a:ext cx="9101138" cy="666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0" name="Chart" r:id="rId3" imgW="8229600" imgH="6029370" progId="MSGraph.Chart.8">
                  <p:embed followColorScheme="full"/>
                </p:oleObj>
              </mc:Choice>
              <mc:Fallback>
                <p:oleObj name="Chart" r:id="rId3" imgW="8229600" imgH="6029370" progId="MSGraph.Chart.8">
                  <p:embed followColorScheme="full"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00025"/>
                        <a:ext cx="9101138" cy="6667500"/>
                      </a:xfrm>
                      <a:prstGeom prst="rect">
                        <a:avLst/>
                      </a:prstGeom>
                      <a:noFill/>
                      <a:ln w="9525" cap="flat">
                        <a:solidFill>
                          <a:srgbClr val="000000"/>
                        </a:solidFill>
                        <a:prstDash val="dash"/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24774" name="Picture 6" descr="P000026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08000"/>
            <a:ext cx="23622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4267200" y="457200"/>
            <a:ext cx="22098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Garamond" pitchFamily="18" charset="0"/>
              </a:rPr>
              <a:t>Productivity Curve for Broom Cleaner</a:t>
            </a:r>
          </a:p>
        </p:txBody>
      </p:sp>
      <p:sp>
        <p:nvSpPr>
          <p:cNvPr id="27653" name="Rectangle 8"/>
          <p:cNvSpPr>
            <a:spLocks noChangeArrowheads="1"/>
          </p:cNvSpPr>
          <p:nvPr/>
        </p:nvSpPr>
        <p:spPr bwMode="auto">
          <a:xfrm>
            <a:off x="5486400" y="4114800"/>
            <a:ext cx="29718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Garamond" pitchFamily="18" charset="0"/>
              </a:rPr>
              <a:t>Y = 0.55X + 310 Residential, Intermediate Texture; Light Parking; No controls</a:t>
            </a:r>
          </a:p>
        </p:txBody>
      </p:sp>
      <p:sp>
        <p:nvSpPr>
          <p:cNvPr id="27654" name="Line 9"/>
          <p:cNvSpPr>
            <a:spLocks noChangeShapeType="1"/>
          </p:cNvSpPr>
          <p:nvPr/>
        </p:nvSpPr>
        <p:spPr bwMode="auto">
          <a:xfrm flipH="1" flipV="1">
            <a:off x="5943600" y="3505200"/>
            <a:ext cx="53340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655" name="Rectangle 10"/>
          <p:cNvSpPr>
            <a:spLocks noChangeArrowheads="1"/>
          </p:cNvSpPr>
          <p:nvPr/>
        </p:nvSpPr>
        <p:spPr bwMode="auto">
          <a:xfrm>
            <a:off x="6858000" y="2133600"/>
            <a:ext cx="1673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Garamond" pitchFamily="18" charset="0"/>
              </a:rPr>
              <a:t>No Change</a:t>
            </a:r>
          </a:p>
        </p:txBody>
      </p:sp>
      <p:sp>
        <p:nvSpPr>
          <p:cNvPr id="27656" name="Line 11"/>
          <p:cNvSpPr>
            <a:spLocks noChangeShapeType="1"/>
          </p:cNvSpPr>
          <p:nvPr/>
        </p:nvSpPr>
        <p:spPr bwMode="auto">
          <a:xfrm flipH="1">
            <a:off x="6096000" y="2438400"/>
            <a:ext cx="685800" cy="76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657" name="Line 12"/>
          <p:cNvSpPr>
            <a:spLocks noChangeShapeType="1"/>
          </p:cNvSpPr>
          <p:nvPr/>
        </p:nvSpPr>
        <p:spPr bwMode="auto">
          <a:xfrm>
            <a:off x="3200400" y="4648200"/>
            <a:ext cx="0" cy="838200"/>
          </a:xfrm>
          <a:prstGeom prst="line">
            <a:avLst/>
          </a:prstGeom>
          <a:noFill/>
          <a:ln w="57150">
            <a:solidFill>
              <a:schemeClr val="hlink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24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Grp="1" noChangeAspect="1"/>
          </p:cNvGraphicFramePr>
          <p:nvPr>
            <p:ph/>
          </p:nvPr>
        </p:nvGraphicFramePr>
        <p:xfrm>
          <a:off x="709613" y="274638"/>
          <a:ext cx="7724775" cy="582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3" name="Chart" r:id="rId3" imgW="7772535" imgH="5857920" progId="MSGraph.Chart.8">
                  <p:embed followColorScheme="full"/>
                </p:oleObj>
              </mc:Choice>
              <mc:Fallback>
                <p:oleObj name="Chart" r:id="rId3" imgW="7772535" imgH="5857920" progId="MSGraph.Chart.8">
                  <p:embed followColorScheme="full"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613" y="274638"/>
                        <a:ext cx="7724775" cy="5821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675" name="Picture 3" descr="P0002679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"/>
            <a:ext cx="2667000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343400" y="533400"/>
            <a:ext cx="18288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Arial" charset="0"/>
              </a:rPr>
              <a:t>Productivity Curve for Vacuum Assisted Cleaner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6934200" y="1981200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Arial" charset="0"/>
              </a:rPr>
              <a:t>No Change</a:t>
            </a:r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 flipH="1">
            <a:off x="6096000" y="2209800"/>
            <a:ext cx="83820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191000" y="3810000"/>
            <a:ext cx="40386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Arial" charset="0"/>
              </a:rPr>
              <a:t>Y = 0.70 X + 55</a:t>
            </a:r>
            <a:r>
              <a:rPr lang="en-US" altLang="en-US" sz="1800">
                <a:latin typeface="Arial" charset="0"/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Arial" charset="0"/>
              </a:rPr>
              <a:t>Residential; Intermediate;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Arial" charset="0"/>
              </a:rPr>
              <a:t>Light Parking; No controls</a:t>
            </a:r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 flipH="1" flipV="1">
            <a:off x="3505200" y="4357688"/>
            <a:ext cx="609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0" y="0"/>
          <a:ext cx="91313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" name="Chart" r:id="rId3" imgW="9134386" imgH="6524596" progId="Excel.Chart.8">
                  <p:embed/>
                </p:oleObj>
              </mc:Choice>
              <mc:Fallback>
                <p:oleObj name="Chart" r:id="rId3" imgW="9134386" imgH="6524596" progId="Excel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313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50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smtClean="0"/>
              <a:t>Variables in Street Cleaning Analysis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en-US" sz="3200" b="1" i="1" smtClean="0"/>
              <a:t>User Select:</a:t>
            </a:r>
          </a:p>
          <a:p>
            <a:pPr eaLnBrk="1" hangingPunct="1"/>
            <a:r>
              <a:rPr lang="en-US" altLang="en-US" smtClean="0"/>
              <a:t>Frequency</a:t>
            </a:r>
          </a:p>
          <a:p>
            <a:pPr eaLnBrk="1" hangingPunct="1"/>
            <a:r>
              <a:rPr lang="en-US" altLang="en-US" smtClean="0"/>
              <a:t>Parking Density</a:t>
            </a:r>
          </a:p>
          <a:p>
            <a:pPr eaLnBrk="1" hangingPunct="1"/>
            <a:r>
              <a:rPr lang="en-US" altLang="en-US" smtClean="0"/>
              <a:t>Parking Controls</a:t>
            </a:r>
          </a:p>
          <a:p>
            <a:pPr eaLnBrk="1" hangingPunct="1"/>
            <a:r>
              <a:rPr lang="en-US" altLang="en-US" smtClean="0"/>
              <a:t>Machine Type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altLang="en-US" sz="3200" b="1" i="1" dirty="0" smtClean="0"/>
              <a:t>Pre-Determined: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/>
              <a:t>Winter Load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/>
              <a:t>Rainfall </a:t>
            </a:r>
            <a:r>
              <a:rPr lang="en-US" altLang="en-US" dirty="0" smtClean="0"/>
              <a:t>File</a:t>
            </a:r>
            <a:endParaRPr lang="en-US" altLang="en-US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/>
              <a:t>Street Texture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/>
              <a:t>Land Use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4" descr="Street Cleaning Control Devi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914400"/>
            <a:ext cx="90979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685" name="Rectangle 5"/>
          <p:cNvSpPr>
            <a:spLocks noChangeArrowheads="1"/>
          </p:cNvSpPr>
          <p:nvPr/>
        </p:nvSpPr>
        <p:spPr bwMode="auto">
          <a:xfrm>
            <a:off x="685800" y="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eaLnBrk="1" hangingPunct="1">
              <a:defRPr/>
            </a:pPr>
            <a:r>
              <a:rPr lang="en-US" sz="4400" b="1" dirty="0">
                <a:solidFill>
                  <a:schemeClr val="tx2"/>
                </a:solidFill>
              </a:rPr>
              <a:t>Street Cleaning </a:t>
            </a:r>
            <a:r>
              <a:rPr lang="en-US" sz="4400" b="1" dirty="0" smtClean="0">
                <a:solidFill>
                  <a:schemeClr val="tx2"/>
                </a:solidFill>
              </a:rPr>
              <a:t>Form</a:t>
            </a:r>
            <a:endParaRPr lang="en-US" sz="4400" b="1" dirty="0">
              <a:solidFill>
                <a:schemeClr val="tx2"/>
              </a:solidFill>
            </a:endParaRPr>
          </a:p>
        </p:txBody>
      </p:sp>
      <p:sp>
        <p:nvSpPr>
          <p:cNvPr id="31748" name="Text Box 8"/>
          <p:cNvSpPr txBox="1">
            <a:spLocks noChangeArrowheads="1"/>
          </p:cNvSpPr>
          <p:nvPr/>
        </p:nvSpPr>
        <p:spPr bwMode="auto">
          <a:xfrm>
            <a:off x="6553200" y="2652713"/>
            <a:ext cx="1752600" cy="1552575"/>
          </a:xfrm>
          <a:prstGeom prst="rect">
            <a:avLst/>
          </a:prstGeom>
          <a:solidFill>
            <a:srgbClr val="F0EFE0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Garamond" pitchFamily="18" charset="0"/>
              </a:rPr>
              <a:t>Street Cleaning Dates and Frequency</a:t>
            </a:r>
          </a:p>
        </p:txBody>
      </p:sp>
      <p:sp>
        <p:nvSpPr>
          <p:cNvPr id="31749" name="Rectangle 9"/>
          <p:cNvSpPr>
            <a:spLocks noChangeArrowheads="1"/>
          </p:cNvSpPr>
          <p:nvPr/>
        </p:nvSpPr>
        <p:spPr bwMode="auto">
          <a:xfrm>
            <a:off x="0" y="1828800"/>
            <a:ext cx="5943600" cy="32004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Garamond" pitchFamily="18" charset="0"/>
            </a:endParaRPr>
          </a:p>
        </p:txBody>
      </p:sp>
      <p:sp>
        <p:nvSpPr>
          <p:cNvPr id="31750" name="Line 11"/>
          <p:cNvSpPr>
            <a:spLocks noChangeShapeType="1"/>
          </p:cNvSpPr>
          <p:nvPr/>
        </p:nvSpPr>
        <p:spPr bwMode="auto">
          <a:xfrm flipH="1">
            <a:off x="5943600" y="3429000"/>
            <a:ext cx="60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7" descr="Street Cleaning Control Devi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914400"/>
            <a:ext cx="90979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0756" name="Rectangle 4"/>
          <p:cNvSpPr>
            <a:spLocks noChangeArrowheads="1"/>
          </p:cNvSpPr>
          <p:nvPr/>
        </p:nvSpPr>
        <p:spPr bwMode="auto">
          <a:xfrm>
            <a:off x="685800" y="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eaLnBrk="1" hangingPunct="1">
              <a:defRPr/>
            </a:pPr>
            <a:r>
              <a:rPr lang="en-US" sz="4400" b="1" dirty="0">
                <a:solidFill>
                  <a:schemeClr val="tx2"/>
                </a:solidFill>
              </a:rPr>
              <a:t>Street Cleaning </a:t>
            </a:r>
            <a:r>
              <a:rPr lang="en-US" sz="4400" b="1" dirty="0" smtClean="0">
                <a:solidFill>
                  <a:schemeClr val="tx2"/>
                </a:solidFill>
              </a:rPr>
              <a:t>Form</a:t>
            </a:r>
            <a:endParaRPr lang="en-US" sz="4400" b="1" dirty="0">
              <a:solidFill>
                <a:schemeClr val="tx2"/>
              </a:solidFill>
            </a:endParaRPr>
          </a:p>
        </p:txBody>
      </p:sp>
      <p:pic>
        <p:nvPicPr>
          <p:cNvPr id="32772" name="Picture 6" descr="Pelic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684838"/>
            <a:ext cx="17526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3" name="Group 22"/>
          <p:cNvGrpSpPr>
            <a:grpSpLocks/>
          </p:cNvGrpSpPr>
          <p:nvPr/>
        </p:nvGrpSpPr>
        <p:grpSpPr bwMode="auto">
          <a:xfrm>
            <a:off x="1295400" y="2133600"/>
            <a:ext cx="7696200" cy="1752600"/>
            <a:chOff x="816" y="1344"/>
            <a:chExt cx="4848" cy="1104"/>
          </a:xfrm>
        </p:grpSpPr>
        <p:sp>
          <p:nvSpPr>
            <p:cNvPr id="32782" name="Rectangle 9"/>
            <p:cNvSpPr>
              <a:spLocks noChangeArrowheads="1"/>
            </p:cNvSpPr>
            <p:nvPr/>
          </p:nvSpPr>
          <p:spPr bwMode="auto">
            <a:xfrm>
              <a:off x="3936" y="1344"/>
              <a:ext cx="1728" cy="110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>
                <a:latin typeface="Garamond" pitchFamily="18" charset="0"/>
              </a:endParaRPr>
            </a:p>
          </p:txBody>
        </p:sp>
        <p:sp>
          <p:nvSpPr>
            <p:cNvPr id="32783" name="Line 10"/>
            <p:cNvSpPr>
              <a:spLocks noChangeShapeType="1"/>
            </p:cNvSpPr>
            <p:nvPr/>
          </p:nvSpPr>
          <p:spPr bwMode="auto">
            <a:xfrm>
              <a:off x="2208" y="1872"/>
              <a:ext cx="168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32784" name="Text Box 11"/>
            <p:cNvSpPr txBox="1">
              <a:spLocks noChangeArrowheads="1"/>
            </p:cNvSpPr>
            <p:nvPr/>
          </p:nvSpPr>
          <p:spPr bwMode="auto">
            <a:xfrm>
              <a:off x="816" y="1584"/>
              <a:ext cx="1440" cy="576"/>
            </a:xfrm>
            <a:prstGeom prst="rect">
              <a:avLst/>
            </a:prstGeom>
            <a:solidFill>
              <a:srgbClr val="F0E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Garamond" pitchFamily="18" charset="0"/>
                </a:rPr>
                <a:t>Street Cleaner Productivity</a:t>
              </a:r>
            </a:p>
          </p:txBody>
        </p:sp>
      </p:grpSp>
      <p:grpSp>
        <p:nvGrpSpPr>
          <p:cNvPr id="32774" name="Group 16"/>
          <p:cNvGrpSpPr>
            <a:grpSpLocks/>
          </p:cNvGrpSpPr>
          <p:nvPr/>
        </p:nvGrpSpPr>
        <p:grpSpPr bwMode="auto">
          <a:xfrm>
            <a:off x="2743200" y="3962400"/>
            <a:ext cx="6096000" cy="1905000"/>
            <a:chOff x="1392" y="2160"/>
            <a:chExt cx="3696" cy="1344"/>
          </a:xfrm>
        </p:grpSpPr>
        <p:sp>
          <p:nvSpPr>
            <p:cNvPr id="32779" name="Rectangle 12"/>
            <p:cNvSpPr>
              <a:spLocks noChangeArrowheads="1"/>
            </p:cNvSpPr>
            <p:nvPr/>
          </p:nvSpPr>
          <p:spPr bwMode="auto">
            <a:xfrm>
              <a:off x="3648" y="2160"/>
              <a:ext cx="1440" cy="134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>
                <a:latin typeface="Garamond" pitchFamily="18" charset="0"/>
              </a:endParaRPr>
            </a:p>
          </p:txBody>
        </p:sp>
        <p:sp>
          <p:nvSpPr>
            <p:cNvPr id="32780" name="Line 13"/>
            <p:cNvSpPr>
              <a:spLocks noChangeShapeType="1"/>
            </p:cNvSpPr>
            <p:nvPr/>
          </p:nvSpPr>
          <p:spPr bwMode="auto">
            <a:xfrm>
              <a:off x="2544" y="2496"/>
              <a:ext cx="1104" cy="2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32781" name="Text Box 14"/>
            <p:cNvSpPr txBox="1">
              <a:spLocks noChangeArrowheads="1"/>
            </p:cNvSpPr>
            <p:nvPr/>
          </p:nvSpPr>
          <p:spPr bwMode="auto">
            <a:xfrm>
              <a:off x="1392" y="2256"/>
              <a:ext cx="1200" cy="528"/>
            </a:xfrm>
            <a:prstGeom prst="rect">
              <a:avLst/>
            </a:prstGeom>
            <a:solidFill>
              <a:srgbClr val="F0E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Garamond" pitchFamily="18" charset="0"/>
                </a:rPr>
                <a:t>Parking Conditions</a:t>
              </a:r>
            </a:p>
          </p:txBody>
        </p:sp>
      </p:grpSp>
      <p:grpSp>
        <p:nvGrpSpPr>
          <p:cNvPr id="32775" name="Group 21"/>
          <p:cNvGrpSpPr>
            <a:grpSpLocks/>
          </p:cNvGrpSpPr>
          <p:nvPr/>
        </p:nvGrpSpPr>
        <p:grpSpPr bwMode="auto">
          <a:xfrm>
            <a:off x="1295400" y="1143000"/>
            <a:ext cx="7696200" cy="990600"/>
            <a:chOff x="816" y="720"/>
            <a:chExt cx="4848" cy="624"/>
          </a:xfrm>
        </p:grpSpPr>
        <p:sp>
          <p:nvSpPr>
            <p:cNvPr id="32776" name="Rectangle 18"/>
            <p:cNvSpPr>
              <a:spLocks noChangeArrowheads="1"/>
            </p:cNvSpPr>
            <p:nvPr/>
          </p:nvSpPr>
          <p:spPr bwMode="auto">
            <a:xfrm>
              <a:off x="3936" y="720"/>
              <a:ext cx="1728" cy="57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>
                <a:latin typeface="Garamond" pitchFamily="18" charset="0"/>
              </a:endParaRPr>
            </a:p>
          </p:txBody>
        </p:sp>
        <p:sp>
          <p:nvSpPr>
            <p:cNvPr id="32777" name="Line 19"/>
            <p:cNvSpPr>
              <a:spLocks noChangeShapeType="1"/>
            </p:cNvSpPr>
            <p:nvPr/>
          </p:nvSpPr>
          <p:spPr bwMode="auto">
            <a:xfrm flipV="1">
              <a:off x="2256" y="1008"/>
              <a:ext cx="168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32778" name="Text Box 20"/>
            <p:cNvSpPr txBox="1">
              <a:spLocks noChangeArrowheads="1"/>
            </p:cNvSpPr>
            <p:nvPr/>
          </p:nvSpPr>
          <p:spPr bwMode="auto">
            <a:xfrm>
              <a:off x="816" y="768"/>
              <a:ext cx="1440" cy="576"/>
            </a:xfrm>
            <a:prstGeom prst="rect">
              <a:avLst/>
            </a:prstGeom>
            <a:solidFill>
              <a:srgbClr val="F0E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Garamond" pitchFamily="18" charset="0"/>
                </a:rPr>
                <a:t>Type of Street Cleaner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756525" cy="1054100"/>
          </a:xfrm>
          <a:solidFill>
            <a:schemeClr val="bg2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/>
              <a:t>Effect of Cleaning Frequency on Annual TSS Reduction in Medium Density Residential</a:t>
            </a:r>
          </a:p>
        </p:txBody>
      </p:sp>
      <p:graphicFrame>
        <p:nvGraphicFramePr>
          <p:cNvPr id="1863719" name="Group 3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0653889"/>
              </p:ext>
            </p:extLst>
          </p:nvPr>
        </p:nvGraphicFramePr>
        <p:xfrm>
          <a:off x="228600" y="1600200"/>
          <a:ext cx="8686800" cy="5062537"/>
        </p:xfrm>
        <a:graphic>
          <a:graphicData uri="http://schemas.openxmlformats.org/drawingml/2006/table">
            <a:tbl>
              <a:tblPr/>
              <a:tblGrid>
                <a:gridCol w="1935163"/>
                <a:gridCol w="1687512"/>
                <a:gridCol w="1689100"/>
                <a:gridCol w="1687513"/>
                <a:gridCol w="1687512"/>
              </a:tblGrid>
              <a:tr h="1149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Cleaning Frequency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Broom Street Cleaner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Vacuum Assisted Street Cleaner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49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Light Parking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Medium Parking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Light Parking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Medium Parking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March &amp; April – 1\Week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5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3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5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5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9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 \ 4 Weeks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3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6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2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 \ Week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8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4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18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9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914400"/>
            <a:ext cx="7772400" cy="2152650"/>
          </a:xfrm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Adding Highway Street Cleaning to </a:t>
            </a:r>
            <a:r>
              <a:rPr lang="en-US" dirty="0" err="1" smtClean="0"/>
              <a:t>WinSLAMM</a:t>
            </a:r>
            <a:r>
              <a:rPr lang="en-US" dirty="0" smtClean="0"/>
              <a:t> and Improving Method for Estimating Pollutant Concentrations for Highways.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Routines Calibrated included Runoff from Highway and Pervious Areas, Washoff, Accumulation, End of Pipe Loads, and Street Sweeping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Evaluate Application of SLAMM to Street Cleaning on Highways</a:t>
            </a:r>
            <a:endParaRPr lang="en-US" dirty="0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1038" y="1447800"/>
            <a:ext cx="7112000" cy="533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914400"/>
            <a:ext cx="3581400" cy="21637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Wisconsin DOT Study on East Washington, Madison</a:t>
            </a:r>
            <a:endParaRPr lang="en-US" dirty="0"/>
          </a:p>
        </p:txBody>
      </p:sp>
      <p:pic>
        <p:nvPicPr>
          <p:cNvPr id="36867" name="Picture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750" y="82550"/>
            <a:ext cx="4805363" cy="6775450"/>
          </a:xfrm>
          <a:noFill/>
        </p:spPr>
      </p:pic>
      <p:sp>
        <p:nvSpPr>
          <p:cNvPr id="36868" name="TextBox 4"/>
          <p:cNvSpPr txBox="1">
            <a:spLocks noChangeArrowheads="1"/>
          </p:cNvSpPr>
          <p:nvPr/>
        </p:nvSpPr>
        <p:spPr bwMode="auto">
          <a:xfrm>
            <a:off x="5181600" y="3886200"/>
            <a:ext cx="36576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en-US" altLang="en-US" sz="1800">
                <a:cs typeface="Arial" charset="0"/>
              </a:rPr>
              <a:t>Vacuum before and after street cleaning – productive function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en-US" altLang="en-US" sz="1800">
                <a:cs typeface="Arial" charset="0"/>
              </a:rPr>
              <a:t>Vacuum for accumulation and washoff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en-US" altLang="en-US" sz="1800">
                <a:cs typeface="Arial" charset="0"/>
              </a:rPr>
              <a:t>Water quality site with no cleaning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en-US" altLang="en-US" sz="1800">
                <a:cs typeface="Arial" charset="0"/>
              </a:rPr>
              <a:t>Vacuum assisted machine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endParaRPr lang="en-US" altLang="en-US" sz="18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mtClean="0"/>
              <a:t>Measuring Change in Street Dirt Load on East Washington</a:t>
            </a:r>
          </a:p>
        </p:txBody>
      </p:sp>
      <p:pic>
        <p:nvPicPr>
          <p:cNvPr id="3789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70025"/>
            <a:ext cx="6858000" cy="538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235414" y="281103"/>
          <a:ext cx="8673171" cy="6295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650" y="6553200"/>
            <a:ext cx="1022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791200" y="609600"/>
            <a:ext cx="3352800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4200" dirty="0" err="1" smtClean="0"/>
              <a:t>Milwaukee,WI</a:t>
            </a:r>
            <a:r>
              <a:rPr lang="en-US" sz="4200" dirty="0" smtClean="0"/>
              <a:t>. Test Site: I 794</a:t>
            </a:r>
          </a:p>
        </p:txBody>
      </p:sp>
      <p:pic>
        <p:nvPicPr>
          <p:cNvPr id="39939" name="Picture 3" descr="F_008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14300"/>
            <a:ext cx="5461000" cy="40957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north_fw_piping_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29"/>
          <a:stretch>
            <a:fillRect/>
          </a:stretch>
        </p:blipFill>
        <p:spPr bwMode="auto">
          <a:xfrm>
            <a:off x="3352800" y="3022600"/>
            <a:ext cx="5646738" cy="37576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ChangeArrowheads="1"/>
          </p:cNvSpPr>
          <p:nvPr/>
        </p:nvSpPr>
        <p:spPr bwMode="auto">
          <a:xfrm>
            <a:off x="2522538" y="18145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46787" name="Picture 3" descr="redist due to clean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63" y="990600"/>
            <a:ext cx="6975475" cy="549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78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altLang="en-US" sz="3200" b="1"/>
              <a:t>Redistribution of Street Dirt During Street Cleaning</a:t>
            </a:r>
          </a:p>
        </p:txBody>
      </p:sp>
      <p:sp>
        <p:nvSpPr>
          <p:cNvPr id="246789" name="Text Box 5"/>
          <p:cNvSpPr txBox="1">
            <a:spLocks noChangeArrowheads="1"/>
          </p:cNvSpPr>
          <p:nvPr/>
        </p:nvSpPr>
        <p:spPr bwMode="auto">
          <a:xfrm>
            <a:off x="7043738" y="6461125"/>
            <a:ext cx="11064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/>
              <a:t>Pitt 1985</a:t>
            </a:r>
          </a:p>
        </p:txBody>
      </p:sp>
    </p:spTree>
    <p:extLst>
      <p:ext uri="{BB962C8B-B14F-4D97-AF65-F5344CB8AC3E}">
        <p14:creationId xmlns:p14="http://schemas.microsoft.com/office/powerpoint/2010/main" val="109392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4779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200" smtClean="0"/>
              <a:t>Comparison of Measured and Modeled Water Volumes and TSS Loads for Two Highway Sites in Milwaukee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514600"/>
          <a:ext cx="8229599" cy="1482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681"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Site</a:t>
                      </a:r>
                      <a:endParaRPr lang="en-US" sz="1800" dirty="0"/>
                    </a:p>
                  </a:txBody>
                  <a:tcPr marT="45700" marB="457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Runoff Volumes,</a:t>
                      </a:r>
                      <a:r>
                        <a:rPr lang="en-US" sz="1800" baseline="0" dirty="0" smtClean="0"/>
                        <a:t> cubic feet</a:t>
                      </a:r>
                      <a:endParaRPr lang="en-US" sz="1800" dirty="0"/>
                    </a:p>
                  </a:txBody>
                  <a:tcPr marT="45700" marB="45700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TSS Loads, lbs.</a:t>
                      </a:r>
                      <a:endParaRPr lang="en-US" sz="1800" dirty="0"/>
                    </a:p>
                  </a:txBody>
                  <a:tcPr marT="45700" marB="4570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68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Measured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Modeled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Difference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Measured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Modeled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Difference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North Site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19,976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20,401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-2%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121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85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30%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South Site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7,888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7,825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1%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52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53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-1%</a:t>
                      </a:r>
                      <a:endParaRPr lang="en-US" sz="1800" dirty="0"/>
                    </a:p>
                  </a:txBody>
                  <a:tcPr marT="45700" marB="4570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242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540500"/>
            <a:ext cx="10668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228600" y="685800"/>
          <a:ext cx="8681645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/>
          <p:cNvCxnSpPr/>
          <p:nvPr/>
        </p:nvCxnSpPr>
        <p:spPr>
          <a:xfrm flipV="1">
            <a:off x="990600" y="1143000"/>
            <a:ext cx="7620000" cy="464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1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540500"/>
            <a:ext cx="10668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540500"/>
            <a:ext cx="10668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237725" y="283348"/>
          <a:ext cx="8668550" cy="6291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944562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TSS Reductions for Selected Frequencies on Expanded I-39 with and without large lawn areas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7362476"/>
              </p:ext>
            </p:extLst>
          </p:nvPr>
        </p:nvGraphicFramePr>
        <p:xfrm>
          <a:off x="609600" y="1295400"/>
          <a:ext cx="8077200" cy="5151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300"/>
                <a:gridCol w="2019300"/>
                <a:gridCol w="2019300"/>
                <a:gridCol w="2019300"/>
              </a:tblGrid>
              <a:tr h="1188701"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Street Cleaning Frequency</a:t>
                      </a:r>
                      <a:endParaRPr lang="en-US" sz="28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Percent TSS Reduction Using Vacuum Assisted Machine</a:t>
                      </a:r>
                      <a:endParaRPr lang="en-US" sz="2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73733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No Lawn</a:t>
                      </a:r>
                    </a:p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40%</a:t>
                      </a:r>
                      <a:r>
                        <a:rPr lang="en-US" sz="2800" baseline="0" dirty="0" smtClean="0"/>
                        <a:t> Lawn Draining to Freeway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40%</a:t>
                      </a:r>
                      <a:r>
                        <a:rPr lang="en-US" sz="2800" baseline="0" dirty="0" smtClean="0"/>
                        <a:t> Lawn Not Draining to Freeway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/>
                    </a:p>
                  </a:txBody>
                  <a:tcPr anchor="ctr"/>
                </a:tc>
              </a:tr>
              <a:tr h="45721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1\week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70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49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65</a:t>
                      </a:r>
                      <a:endParaRPr lang="en-US" sz="2800" dirty="0"/>
                    </a:p>
                  </a:txBody>
                  <a:tcPr anchor="ctr"/>
                </a:tc>
              </a:tr>
              <a:tr h="82297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1\4 weeks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61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42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55</a:t>
                      </a:r>
                      <a:endParaRPr lang="en-US" sz="2800" dirty="0"/>
                    </a:p>
                  </a:txBody>
                  <a:tcPr anchor="ctr"/>
                </a:tc>
              </a:tr>
              <a:tr h="82297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1\8 weeks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54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38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49</a:t>
                      </a:r>
                      <a:endParaRPr lang="en-US" sz="28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txBody>
          <a:bodyPr/>
          <a:lstStyle/>
          <a:p>
            <a:r>
              <a:rPr lang="en-US" altLang="en-US" b="1" dirty="0">
                <a:latin typeface="Calibri" panose="020F0502020204030204" pitchFamily="34" charset="0"/>
              </a:rPr>
              <a:t>Conclusions</a:t>
            </a:r>
          </a:p>
        </p:txBody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686800" cy="6096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anose="020F0502020204030204" pitchFamily="34" charset="0"/>
              </a:rPr>
              <a:t>Sediment in urban streams is a serious problem.</a:t>
            </a:r>
          </a:p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anose="020F0502020204030204" pitchFamily="34" charset="0"/>
              </a:rPr>
              <a:t>Rains only remove a small fraction of the total particulate load from paved surfaces, mostly the smallest particles.</a:t>
            </a:r>
          </a:p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anose="020F0502020204030204" pitchFamily="34" charset="0"/>
              </a:rPr>
              <a:t>Street cleaning only removes a small fraction of the street dirt loading, mostly the larger particles.</a:t>
            </a:r>
          </a:p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anose="020F0502020204030204" pitchFamily="34" charset="0"/>
              </a:rPr>
              <a:t>The accumulation rate is much less than expected due to residual load.</a:t>
            </a:r>
          </a:p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anose="020F0502020204030204" pitchFamily="34" charset="0"/>
              </a:rPr>
              <a:t>Particle size distributions at outfalls are mostly made up of small particles (larger particles that wash off accumulate in sewerage)</a:t>
            </a:r>
          </a:p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anose="020F0502020204030204" pitchFamily="34" charset="0"/>
              </a:rPr>
              <a:t>Particle size distributions of source area sheetflows have large particles, but many of these aren’t effectively transported to outfalls.</a:t>
            </a:r>
          </a:p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anose="020F0502020204030204" pitchFamily="34" charset="0"/>
              </a:rPr>
              <a:t>Most models are out of balance on source area contributions. </a:t>
            </a:r>
          </a:p>
        </p:txBody>
      </p:sp>
    </p:spTree>
    <p:extLst>
      <p:ext uri="{BB962C8B-B14F-4D97-AF65-F5344CB8AC3E}">
        <p14:creationId xmlns:p14="http://schemas.microsoft.com/office/powerpoint/2010/main" val="374246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3200"/>
            <a:ext cx="9144000" cy="711200"/>
          </a:xfrm>
        </p:spPr>
        <p:txBody>
          <a:bodyPr/>
          <a:lstStyle/>
          <a:p>
            <a:r>
              <a:rPr lang="en-US" altLang="en-US" sz="3200" b="1"/>
              <a:t>Street Dirt Chemical Quality (mg/kg)</a:t>
            </a:r>
            <a:r>
              <a:rPr lang="en-US" altLang="en-US" sz="3600" b="1"/>
              <a:t> </a:t>
            </a:r>
            <a:br>
              <a:rPr lang="en-US" altLang="en-US" sz="3600" b="1"/>
            </a:br>
            <a:r>
              <a:rPr lang="en-US" altLang="en-US" sz="2000" b="1"/>
              <a:t>(Milwaukee, WI; San Jose, CA; Bellevue, WA; Toronto, Canada; Reno, NV; Champaign, IL)</a:t>
            </a:r>
          </a:p>
        </p:txBody>
      </p:sp>
      <p:graphicFrame>
        <p:nvGraphicFramePr>
          <p:cNvPr id="244769" name="Group 33"/>
          <p:cNvGraphicFramePr>
            <a:graphicFrameLocks noGrp="1"/>
          </p:cNvGraphicFramePr>
          <p:nvPr>
            <p:ph type="tbl" idx="1"/>
          </p:nvPr>
        </p:nvGraphicFramePr>
        <p:xfrm>
          <a:off x="677863" y="1143000"/>
          <a:ext cx="8059737" cy="5370833"/>
        </p:xfrm>
        <a:graphic>
          <a:graphicData uri="http://schemas.openxmlformats.org/drawingml/2006/table">
            <a:tbl>
              <a:tblPr/>
              <a:tblGrid>
                <a:gridCol w="4029075"/>
                <a:gridCol w="4030662"/>
              </a:tblGrid>
              <a:tr h="681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Phosphorus (P)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400 – 1500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Total Kjeldahl Nitrogen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290 – 4300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Chemical Oxygen Demand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65,000 – 340,000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Copper (Cu)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 – 420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Lead (Pb)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530 – 7500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Zinc (Zn)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260 – 1200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Cadmium (Cd)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&lt;3 – 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Chromium (Cr)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31 – 180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4768" name="Text Box 32"/>
          <p:cNvSpPr txBox="1">
            <a:spLocks noChangeArrowheads="1"/>
          </p:cNvSpPr>
          <p:nvPr/>
        </p:nvSpPr>
        <p:spPr bwMode="auto">
          <a:xfrm>
            <a:off x="3941763" y="6410325"/>
            <a:ext cx="3008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/>
              <a:t>Pitt, Bannerman, and others</a:t>
            </a:r>
          </a:p>
        </p:txBody>
      </p:sp>
    </p:spTree>
    <p:extLst>
      <p:ext uri="{BB962C8B-B14F-4D97-AF65-F5344CB8AC3E}">
        <p14:creationId xmlns:p14="http://schemas.microsoft.com/office/powerpoint/2010/main" val="289745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772400" cy="1143000"/>
          </a:xfrm>
        </p:spPr>
        <p:txBody>
          <a:bodyPr/>
          <a:lstStyle/>
          <a:p>
            <a:r>
              <a:rPr lang="en-US" altLang="en-US" sz="3200" b="1"/>
              <a:t>Sawtooth Pattern Associated with Deposition and Removal of Particulates</a:t>
            </a:r>
          </a:p>
        </p:txBody>
      </p:sp>
      <p:pic>
        <p:nvPicPr>
          <p:cNvPr id="245763" name="Picture 3" descr="1979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"/>
          <a:stretch>
            <a:fillRect/>
          </a:stretch>
        </p:blipFill>
        <p:spPr>
          <a:xfrm>
            <a:off x="0" y="1254125"/>
            <a:ext cx="9144000" cy="4841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764" name="Text Box 4"/>
          <p:cNvSpPr txBox="1">
            <a:spLocks noChangeArrowheads="1"/>
          </p:cNvSpPr>
          <p:nvPr/>
        </p:nvSpPr>
        <p:spPr bwMode="auto">
          <a:xfrm>
            <a:off x="6149975" y="6338888"/>
            <a:ext cx="11064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/>
              <a:t>Pitt 1979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588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1026" descr="Toronto washoff tes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81600" cy="386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0403" name="Picture 1027" descr="5-51 washoff tes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570163"/>
            <a:ext cx="5867400" cy="428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15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HDS washoff plo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7180263" y="6400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>
                <a:solidFill>
                  <a:schemeClr val="bg2"/>
                </a:solidFill>
              </a:rPr>
              <a:t>Pitt 1987</a:t>
            </a: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0" y="66675"/>
            <a:ext cx="9144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2800" b="1"/>
              <a:t>Washoff Plots for Heavy Rain Intensities, Dirty Streets, </a:t>
            </a:r>
          </a:p>
          <a:p>
            <a:pPr algn="ctr"/>
            <a:r>
              <a:rPr lang="en-US" altLang="en-US" sz="2800" b="1"/>
              <a:t>and Rough Pavement Textures</a:t>
            </a:r>
          </a:p>
        </p:txBody>
      </p:sp>
    </p:spTree>
    <p:extLst>
      <p:ext uri="{BB962C8B-B14F-4D97-AF65-F5344CB8AC3E}">
        <p14:creationId xmlns:p14="http://schemas.microsoft.com/office/powerpoint/2010/main" val="423429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17211</TotalTime>
  <Words>1145</Words>
  <Application>Microsoft Office PowerPoint</Application>
  <PresentationFormat>On-screen Show (4:3)</PresentationFormat>
  <Paragraphs>261</Paragraphs>
  <Slides>55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9" baseType="lpstr">
      <vt:lpstr>Office Theme</vt:lpstr>
      <vt:lpstr>Default Design</vt:lpstr>
      <vt:lpstr>1_Default Design</vt:lpstr>
      <vt:lpstr>Chart</vt:lpstr>
      <vt:lpstr>Street Cleaning in WinSLAMM</vt:lpstr>
      <vt:lpstr>We will cover . . .</vt:lpstr>
      <vt:lpstr>PowerPoint Presentation</vt:lpstr>
      <vt:lpstr>PowerPoint Presentation</vt:lpstr>
      <vt:lpstr>Redistribution of Street Dirt During Street Cleaning</vt:lpstr>
      <vt:lpstr>Street Dirt Chemical Quality (mg/kg)  (Milwaukee, WI; San Jose, CA; Bellevue, WA; Toronto, Canada; Reno, NV; Champaign, IL)</vt:lpstr>
      <vt:lpstr>Sawtooth Pattern Associated with Deposition and Removal of Particulates</vt:lpstr>
      <vt:lpstr>PowerPoint Presentation</vt:lpstr>
      <vt:lpstr>PowerPoint Presentation</vt:lpstr>
      <vt:lpstr>PowerPoint Presentation</vt:lpstr>
      <vt:lpstr>Total Particulate Loading , Keyes – Good Asphalt Test Area</vt:lpstr>
      <vt:lpstr>Total Solids Accumulation Since Last Cleaning</vt:lpstr>
      <vt:lpstr>Deposition and Accumulation of Street Dirt</vt:lpstr>
      <vt:lpstr>Total Solids Removal by Street Cleaning</vt:lpstr>
      <vt:lpstr>Washoff of Street Dirt, Bellevue, WA</vt:lpstr>
      <vt:lpstr>Goals of Studies</vt:lpstr>
      <vt:lpstr>PowerPoint Presentation</vt:lpstr>
      <vt:lpstr>PowerPoint Presentation</vt:lpstr>
      <vt:lpstr>                             WATER QUALITY</vt:lpstr>
      <vt:lpstr>Example of Water Samples Collected From Residential Storm Sewers</vt:lpstr>
      <vt:lpstr>Expected Change in Relationship Between Control and Test Site Pollutant Loads</vt:lpstr>
      <vt:lpstr>PowerPoint Presentation</vt:lpstr>
      <vt:lpstr>PowerPoint Presentation</vt:lpstr>
      <vt:lpstr>PowerPoint Presentation</vt:lpstr>
      <vt:lpstr>Models Estimate Sawtooth Pattern Based on Street Load Data</vt:lpstr>
      <vt:lpstr>PowerPoint Presentation</vt:lpstr>
      <vt:lpstr>Average Percent Reduction in Street Dirt by Particle Size</vt:lpstr>
      <vt:lpstr>PowerPoint Presentation</vt:lpstr>
      <vt:lpstr>Accumulation Functions</vt:lpstr>
      <vt:lpstr>PowerPoint Presentation</vt:lpstr>
      <vt:lpstr>Total Solids Accumulation Since Last Cleaning</vt:lpstr>
      <vt:lpstr>Wash –off Functions</vt:lpstr>
      <vt:lpstr>Washoff of Street Dirt, Bellevue, WA</vt:lpstr>
      <vt:lpstr>Wash Off Coefficients for Smooth and Intermediate Streets</vt:lpstr>
      <vt:lpstr>PowerPoint Presentation</vt:lpstr>
      <vt:lpstr>Productivity Functions</vt:lpstr>
      <vt:lpstr>PowerPoint Presentation</vt:lpstr>
      <vt:lpstr>PowerPoint Presentation</vt:lpstr>
      <vt:lpstr>PowerPoint Presentation</vt:lpstr>
      <vt:lpstr>Variables in Street Cleaning Analysis</vt:lpstr>
      <vt:lpstr>PowerPoint Presentation</vt:lpstr>
      <vt:lpstr>PowerPoint Presentation</vt:lpstr>
      <vt:lpstr>Effect of Cleaning Frequency on Annual TSS Reduction in Medium Density Residential</vt:lpstr>
      <vt:lpstr>Adding Highway Street Cleaning to WinSLAMM and Improving Method for Estimating Pollutant Concentrations for Highways. </vt:lpstr>
      <vt:lpstr>Evaluate Application of SLAMM to Street Cleaning on Highways</vt:lpstr>
      <vt:lpstr>Wisconsin DOT Study on East Washington, Madison</vt:lpstr>
      <vt:lpstr>Measuring Change in Street Dirt Load on East Washington</vt:lpstr>
      <vt:lpstr>PowerPoint Presentation</vt:lpstr>
      <vt:lpstr>Milwaukee,WI. Test Site: I 794</vt:lpstr>
      <vt:lpstr>Comparison of Measured and Modeled Water Volumes and TSS Loads for Two Highway Sites in Milwaukee</vt:lpstr>
      <vt:lpstr>PowerPoint Presentation</vt:lpstr>
      <vt:lpstr>PowerPoint Presentation</vt:lpstr>
      <vt:lpstr>PowerPoint Presentation</vt:lpstr>
      <vt:lpstr>TSS Reductions for Selected Frequencies on Expanded I-39 with and without large lawn areas </vt:lpstr>
      <vt:lpstr>Conclusions</vt:lpstr>
    </vt:vector>
  </TitlesOfParts>
  <Company>PVA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WinSLAMM v 8.7 Model Features</dc:title>
  <dc:creator>John Voorhees</dc:creator>
  <cp:lastModifiedBy>Bob</cp:lastModifiedBy>
  <cp:revision>427</cp:revision>
  <cp:lastPrinted>1601-01-01T00:00:00Z</cp:lastPrinted>
  <dcterms:created xsi:type="dcterms:W3CDTF">2004-02-25T05:55:08Z</dcterms:created>
  <dcterms:modified xsi:type="dcterms:W3CDTF">2013-12-14T02:29:07Z</dcterms:modified>
</cp:coreProperties>
</file>